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859" r:id="rId1"/>
  </p:sldMasterIdLst>
  <p:notesMasterIdLst>
    <p:notesMasterId r:id="rId53"/>
  </p:notesMasterIdLst>
  <p:handoutMasterIdLst>
    <p:handoutMasterId r:id="rId54"/>
  </p:handoutMasterIdLst>
  <p:sldIdLst>
    <p:sldId id="405" r:id="rId2"/>
    <p:sldId id="266" r:id="rId3"/>
    <p:sldId id="264" r:id="rId4"/>
    <p:sldId id="267" r:id="rId5"/>
    <p:sldId id="416" r:id="rId6"/>
    <p:sldId id="418" r:id="rId7"/>
    <p:sldId id="419" r:id="rId8"/>
    <p:sldId id="398" r:id="rId9"/>
    <p:sldId id="362" r:id="rId10"/>
    <p:sldId id="387" r:id="rId11"/>
    <p:sldId id="412" r:id="rId12"/>
    <p:sldId id="414" r:id="rId13"/>
    <p:sldId id="413" r:id="rId14"/>
    <p:sldId id="415" r:id="rId15"/>
    <p:sldId id="386" r:id="rId16"/>
    <p:sldId id="388" r:id="rId17"/>
    <p:sldId id="406" r:id="rId18"/>
    <p:sldId id="385" r:id="rId19"/>
    <p:sldId id="423" r:id="rId20"/>
    <p:sldId id="399" r:id="rId21"/>
    <p:sldId id="400" r:id="rId22"/>
    <p:sldId id="401" r:id="rId23"/>
    <p:sldId id="402" r:id="rId24"/>
    <p:sldId id="392" r:id="rId25"/>
    <p:sldId id="265" r:id="rId26"/>
    <p:sldId id="257" r:id="rId27"/>
    <p:sldId id="394" r:id="rId28"/>
    <p:sldId id="393" r:id="rId29"/>
    <p:sldId id="389" r:id="rId30"/>
    <p:sldId id="390" r:id="rId31"/>
    <p:sldId id="403" r:id="rId32"/>
    <p:sldId id="404" r:id="rId33"/>
    <p:sldId id="391" r:id="rId34"/>
    <p:sldId id="417" r:id="rId35"/>
    <p:sldId id="411" r:id="rId36"/>
    <p:sldId id="421" r:id="rId37"/>
    <p:sldId id="422" r:id="rId38"/>
    <p:sldId id="395" r:id="rId39"/>
    <p:sldId id="409" r:id="rId40"/>
    <p:sldId id="384" r:id="rId41"/>
    <p:sldId id="383" r:id="rId42"/>
    <p:sldId id="268" r:id="rId43"/>
    <p:sldId id="269" r:id="rId44"/>
    <p:sldId id="378" r:id="rId45"/>
    <p:sldId id="377" r:id="rId46"/>
    <p:sldId id="262" r:id="rId47"/>
    <p:sldId id="263" r:id="rId48"/>
    <p:sldId id="258" r:id="rId49"/>
    <p:sldId id="259" r:id="rId50"/>
    <p:sldId id="260" r:id="rId51"/>
    <p:sldId id="261" r:id="rId5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6FF"/>
    <a:srgbClr val="00B0F0"/>
    <a:srgbClr val="5BD4FF"/>
    <a:srgbClr val="01D5E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中間スタイル 2 - アクセント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313" autoAdjust="0"/>
    <p:restoredTop sz="73937" autoAdjust="0"/>
  </p:normalViewPr>
  <p:slideViewPr>
    <p:cSldViewPr snapToGrid="0">
      <p:cViewPr varScale="1">
        <p:scale>
          <a:sx n="92" d="100"/>
          <a:sy n="92" d="100"/>
        </p:scale>
        <p:origin x="664" y="176"/>
      </p:cViewPr>
      <p:guideLst/>
    </p:cSldViewPr>
  </p:slideViewPr>
  <p:notesTextViewPr>
    <p:cViewPr>
      <p:scale>
        <a:sx n="1" d="1"/>
        <a:sy n="1" d="1"/>
      </p:scale>
      <p:origin x="0" y="0"/>
    </p:cViewPr>
  </p:notesTextViewPr>
  <p:notesViewPr>
    <p:cSldViewPr snapToGrid="0" showGuides="1">
      <p:cViewPr varScale="1">
        <p:scale>
          <a:sx n="86" d="100"/>
          <a:sy n="86" d="100"/>
        </p:scale>
        <p:origin x="3864" y="10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a:extLst>
              <a:ext uri="{FF2B5EF4-FFF2-40B4-BE49-F238E27FC236}">
                <a16:creationId xmlns:a16="http://schemas.microsoft.com/office/drawing/2014/main" id="{7520F7C0-5CC8-D9EA-34D4-6CDFD664C40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a:extLst>
              <a:ext uri="{FF2B5EF4-FFF2-40B4-BE49-F238E27FC236}">
                <a16:creationId xmlns:a16="http://schemas.microsoft.com/office/drawing/2014/main" id="{F323F469-96F6-CA7D-2BAF-1A7CBCC9E34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5834277-D3C9-402B-ADF0-8D8E072D9322}" type="datetimeFigureOut">
              <a:rPr kumimoji="1" lang="ja-JP" altLang="en-US" smtClean="0"/>
              <a:t>2024/2/9</a:t>
            </a:fld>
            <a:endParaRPr kumimoji="1" lang="ja-JP" altLang="en-US"/>
          </a:p>
        </p:txBody>
      </p:sp>
      <p:sp>
        <p:nvSpPr>
          <p:cNvPr id="4" name="フッター プレースホルダー 3">
            <a:extLst>
              <a:ext uri="{FF2B5EF4-FFF2-40B4-BE49-F238E27FC236}">
                <a16:creationId xmlns:a16="http://schemas.microsoft.com/office/drawing/2014/main" id="{EF4EAF05-E26E-748A-6504-8E833FCE275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5" name="スライド番号プレースホルダー 4">
            <a:extLst>
              <a:ext uri="{FF2B5EF4-FFF2-40B4-BE49-F238E27FC236}">
                <a16:creationId xmlns:a16="http://schemas.microsoft.com/office/drawing/2014/main" id="{B10D8A0E-1062-74C5-5470-138B5E8FF8F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88EC840-9964-4052-9CEE-D66CA53BFCC6}" type="slidenum">
              <a:rPr kumimoji="1" lang="ja-JP" altLang="en-US" smtClean="0"/>
              <a:t>‹#›</a:t>
            </a:fld>
            <a:endParaRPr kumimoji="1" lang="ja-JP" altLang="en-US"/>
          </a:p>
        </p:txBody>
      </p:sp>
    </p:spTree>
    <p:extLst>
      <p:ext uri="{BB962C8B-B14F-4D97-AF65-F5344CB8AC3E}">
        <p14:creationId xmlns:p14="http://schemas.microsoft.com/office/powerpoint/2010/main" val="3071672940"/>
      </p:ext>
    </p:extLst>
  </p:cSld>
  <p:clrMap bg1="lt1" tx1="dk1" bg2="lt2" tx2="dk2" accent1="accent1" accent2="accent2" accent3="accent3" accent4="accent4" accent5="accent5" accent6="accent6" hlink="hlink" folHlink="folHlink"/>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1DE44C3-561A-4496-B1CD-B15C2D8ADEBF}" type="datetimeFigureOut">
              <a:rPr kumimoji="1" lang="ja-JP" altLang="en-US" smtClean="0"/>
              <a:t>2024/2/8</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09FFF5C-DD13-4AF1-91FC-91C1E731AF95}" type="slidenum">
              <a:rPr kumimoji="1" lang="ja-JP" altLang="en-US" smtClean="0"/>
              <a:t>‹#›</a:t>
            </a:fld>
            <a:endParaRPr kumimoji="1" lang="ja-JP" altLang="en-US"/>
          </a:p>
        </p:txBody>
      </p:sp>
    </p:spTree>
    <p:extLst>
      <p:ext uri="{BB962C8B-B14F-4D97-AF65-F5344CB8AC3E}">
        <p14:creationId xmlns:p14="http://schemas.microsoft.com/office/powerpoint/2010/main" val="3404156987"/>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extLst>
    <p:ext uri="{620B2872-D7B9-4A21-9093-7833F8D536E1}">
      <p15:sldGuideLst xmlns:p15="http://schemas.microsoft.com/office/powerpoint/2012/main">
        <p15:guide id="1" orient="horz" pos="2880" userDrawn="1">
          <p15:clr>
            <a:srgbClr val="F26B43"/>
          </p15:clr>
        </p15:guide>
        <p15:guide id="2" pos="2160" userDrawn="1">
          <p15:clr>
            <a:srgbClr val="F26B43"/>
          </p15:clr>
        </p15:guide>
      </p15:sldGuideLst>
    </p:ext>
  </p:extLst>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909FFF5C-DD13-4AF1-91FC-91C1E731AF95}" type="slidenum">
              <a:rPr kumimoji="1" lang="ja-JP" altLang="en-US" smtClean="0"/>
              <a:t>1</a:t>
            </a:fld>
            <a:endParaRPr kumimoji="1" lang="ja-JP" altLang="en-US"/>
          </a:p>
        </p:txBody>
      </p:sp>
    </p:spTree>
    <p:extLst>
      <p:ext uri="{BB962C8B-B14F-4D97-AF65-F5344CB8AC3E}">
        <p14:creationId xmlns:p14="http://schemas.microsoft.com/office/powerpoint/2010/main" val="12079978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したの赤枠部分が入力信号であり、</a:t>
            </a:r>
            <a:endParaRPr kumimoji="1" lang="en-US" altLang="ja-JP" dirty="0"/>
          </a:p>
        </p:txBody>
      </p:sp>
      <p:sp>
        <p:nvSpPr>
          <p:cNvPr id="4" name="スライド番号プレースホルダー 3"/>
          <p:cNvSpPr>
            <a:spLocks noGrp="1"/>
          </p:cNvSpPr>
          <p:nvPr>
            <p:ph type="sldNum" sz="quarter" idx="5"/>
          </p:nvPr>
        </p:nvSpPr>
        <p:spPr/>
        <p:txBody>
          <a:bodyPr/>
          <a:lstStyle/>
          <a:p>
            <a:fld id="{909FFF5C-DD13-4AF1-91FC-91C1E731AF95}" type="slidenum">
              <a:rPr kumimoji="1" lang="ja-JP" altLang="en-US" smtClean="0"/>
              <a:t>10</a:t>
            </a:fld>
            <a:endParaRPr kumimoji="1" lang="ja-JP" altLang="en-US"/>
          </a:p>
        </p:txBody>
      </p:sp>
    </p:spTree>
    <p:extLst>
      <p:ext uri="{BB962C8B-B14F-4D97-AF65-F5344CB8AC3E}">
        <p14:creationId xmlns:p14="http://schemas.microsoft.com/office/powerpoint/2010/main" val="37186104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プレイヤーの最大同時接続</a:t>
            </a:r>
            <a:endParaRPr kumimoji="1" lang="en-US" altLang="ja-JP" dirty="0"/>
          </a:p>
        </p:txBody>
      </p:sp>
      <p:sp>
        <p:nvSpPr>
          <p:cNvPr id="4" name="スライド番号プレースホルダー 3"/>
          <p:cNvSpPr>
            <a:spLocks noGrp="1"/>
          </p:cNvSpPr>
          <p:nvPr>
            <p:ph type="sldNum" sz="quarter" idx="5"/>
          </p:nvPr>
        </p:nvSpPr>
        <p:spPr/>
        <p:txBody>
          <a:bodyPr/>
          <a:lstStyle/>
          <a:p>
            <a:fld id="{909FFF5C-DD13-4AF1-91FC-91C1E731AF95}" type="slidenum">
              <a:rPr kumimoji="1" lang="ja-JP" altLang="en-US" smtClean="0"/>
              <a:t>11</a:t>
            </a:fld>
            <a:endParaRPr kumimoji="1" lang="ja-JP" altLang="en-US"/>
          </a:p>
        </p:txBody>
      </p:sp>
    </p:spTree>
    <p:extLst>
      <p:ext uri="{BB962C8B-B14F-4D97-AF65-F5344CB8AC3E}">
        <p14:creationId xmlns:p14="http://schemas.microsoft.com/office/powerpoint/2010/main" val="7475397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ゲーム</a:t>
            </a:r>
            <a:r>
              <a:rPr kumimoji="1" lang="en-US" altLang="ja-JP" dirty="0"/>
              <a:t>F</a:t>
            </a:r>
            <a:r>
              <a:rPr kumimoji="1" lang="ja-JP" altLang="en-US"/>
              <a:t>の平均価格、</a:t>
            </a:r>
            <a:endParaRPr kumimoji="1" lang="en-US" altLang="ja-JP" dirty="0"/>
          </a:p>
        </p:txBody>
      </p:sp>
      <p:sp>
        <p:nvSpPr>
          <p:cNvPr id="4" name="スライド番号プレースホルダー 3"/>
          <p:cNvSpPr>
            <a:spLocks noGrp="1"/>
          </p:cNvSpPr>
          <p:nvPr>
            <p:ph type="sldNum" sz="quarter" idx="5"/>
          </p:nvPr>
        </p:nvSpPr>
        <p:spPr/>
        <p:txBody>
          <a:bodyPr/>
          <a:lstStyle/>
          <a:p>
            <a:fld id="{909FFF5C-DD13-4AF1-91FC-91C1E731AF95}" type="slidenum">
              <a:rPr kumimoji="1" lang="ja-JP" altLang="en-US" smtClean="0"/>
              <a:t>12</a:t>
            </a:fld>
            <a:endParaRPr kumimoji="1" lang="ja-JP" altLang="en-US"/>
          </a:p>
        </p:txBody>
      </p:sp>
    </p:spTree>
    <p:extLst>
      <p:ext uri="{BB962C8B-B14F-4D97-AF65-F5344CB8AC3E}">
        <p14:creationId xmlns:p14="http://schemas.microsoft.com/office/powerpoint/2010/main" val="5156433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Steam</a:t>
            </a:r>
            <a:r>
              <a:rPr kumimoji="1" lang="ja-JP" altLang="en-US"/>
              <a:t>の累積プレイヤー数の</a:t>
            </a:r>
            <a:endParaRPr kumimoji="1" lang="en-US" altLang="ja-JP" dirty="0"/>
          </a:p>
        </p:txBody>
      </p:sp>
      <p:sp>
        <p:nvSpPr>
          <p:cNvPr id="4" name="スライド番号プレースホルダー 3"/>
          <p:cNvSpPr>
            <a:spLocks noGrp="1"/>
          </p:cNvSpPr>
          <p:nvPr>
            <p:ph type="sldNum" sz="quarter" idx="5"/>
          </p:nvPr>
        </p:nvSpPr>
        <p:spPr/>
        <p:txBody>
          <a:bodyPr/>
          <a:lstStyle/>
          <a:p>
            <a:fld id="{909FFF5C-DD13-4AF1-91FC-91C1E731AF95}" type="slidenum">
              <a:rPr kumimoji="1" lang="ja-JP" altLang="en-US" smtClean="0"/>
              <a:t>13</a:t>
            </a:fld>
            <a:endParaRPr kumimoji="1" lang="ja-JP" altLang="en-US"/>
          </a:p>
        </p:txBody>
      </p:sp>
    </p:spTree>
    <p:extLst>
      <p:ext uri="{BB962C8B-B14F-4D97-AF65-F5344CB8AC3E}">
        <p14:creationId xmlns:p14="http://schemas.microsoft.com/office/powerpoint/2010/main" val="41162209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三つの要素が入っています。</a:t>
            </a:r>
            <a:endParaRPr kumimoji="1" lang="en-US" altLang="ja-JP" dirty="0"/>
          </a:p>
        </p:txBody>
      </p:sp>
      <p:sp>
        <p:nvSpPr>
          <p:cNvPr id="4" name="スライド番号プレースホルダー 3"/>
          <p:cNvSpPr>
            <a:spLocks noGrp="1"/>
          </p:cNvSpPr>
          <p:nvPr>
            <p:ph type="sldNum" sz="quarter" idx="5"/>
          </p:nvPr>
        </p:nvSpPr>
        <p:spPr/>
        <p:txBody>
          <a:bodyPr/>
          <a:lstStyle/>
          <a:p>
            <a:fld id="{909FFF5C-DD13-4AF1-91FC-91C1E731AF95}" type="slidenum">
              <a:rPr kumimoji="1" lang="ja-JP" altLang="en-US" smtClean="0"/>
              <a:t>14</a:t>
            </a:fld>
            <a:endParaRPr kumimoji="1" lang="ja-JP" altLang="en-US"/>
          </a:p>
        </p:txBody>
      </p:sp>
    </p:spTree>
    <p:extLst>
      <p:ext uri="{BB962C8B-B14F-4D97-AF65-F5344CB8AC3E}">
        <p14:creationId xmlns:p14="http://schemas.microsoft.com/office/powerpoint/2010/main" val="30875043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上の赤枠部分が推論結果となっていて、入力した月の時系列データから次の月の増加率が予測され出てきます。推論結果は、時系列の長さだけ予測されるのですが</a:t>
            </a:r>
          </a:p>
        </p:txBody>
      </p:sp>
      <p:sp>
        <p:nvSpPr>
          <p:cNvPr id="4" name="スライド番号プレースホルダー 3"/>
          <p:cNvSpPr>
            <a:spLocks noGrp="1"/>
          </p:cNvSpPr>
          <p:nvPr>
            <p:ph type="sldNum" sz="quarter" idx="5"/>
          </p:nvPr>
        </p:nvSpPr>
        <p:spPr/>
        <p:txBody>
          <a:bodyPr/>
          <a:lstStyle/>
          <a:p>
            <a:fld id="{909FFF5C-DD13-4AF1-91FC-91C1E731AF95}" type="slidenum">
              <a:rPr kumimoji="1" lang="ja-JP" altLang="en-US" smtClean="0"/>
              <a:t>15</a:t>
            </a:fld>
            <a:endParaRPr kumimoji="1" lang="ja-JP" altLang="en-US"/>
          </a:p>
        </p:txBody>
      </p:sp>
    </p:spTree>
    <p:extLst>
      <p:ext uri="{BB962C8B-B14F-4D97-AF65-F5344CB8AC3E}">
        <p14:creationId xmlns:p14="http://schemas.microsoft.com/office/powerpoint/2010/main" val="1214916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本研究では、赤枠で囲われたこの最後の一ヶ月の次月の接続数の増加率に着目します。</a:t>
            </a:r>
            <a:endParaRPr kumimoji="1" lang="en-US" altLang="ja-JP" dirty="0"/>
          </a:p>
          <a:p>
            <a:endParaRPr kumimoji="1" lang="ja-JP" altLang="en-US"/>
          </a:p>
        </p:txBody>
      </p:sp>
      <p:sp>
        <p:nvSpPr>
          <p:cNvPr id="4" name="スライド番号プレースホルダー 3"/>
          <p:cNvSpPr>
            <a:spLocks noGrp="1"/>
          </p:cNvSpPr>
          <p:nvPr>
            <p:ph type="sldNum" sz="quarter" idx="5"/>
          </p:nvPr>
        </p:nvSpPr>
        <p:spPr/>
        <p:txBody>
          <a:bodyPr/>
          <a:lstStyle/>
          <a:p>
            <a:fld id="{909FFF5C-DD13-4AF1-91FC-91C1E731AF95}" type="slidenum">
              <a:rPr kumimoji="1" lang="ja-JP" altLang="en-US" smtClean="0"/>
              <a:t>16</a:t>
            </a:fld>
            <a:endParaRPr kumimoji="1" lang="ja-JP" altLang="en-US"/>
          </a:p>
        </p:txBody>
      </p:sp>
    </p:spTree>
    <p:extLst>
      <p:ext uri="{BB962C8B-B14F-4D97-AF65-F5344CB8AC3E}">
        <p14:creationId xmlns:p14="http://schemas.microsoft.com/office/powerpoint/2010/main" val="6074643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例としてデータを入れるとこのような形になります。左から</a:t>
            </a:r>
            <a:r>
              <a:rPr kumimoji="1" lang="en-US" altLang="ja-JP" dirty="0"/>
              <a:t>2023</a:t>
            </a:r>
            <a:r>
              <a:rPr kumimoji="1" lang="ja-JP" altLang="en-US"/>
              <a:t>年</a:t>
            </a:r>
            <a:r>
              <a:rPr kumimoji="1" lang="en-US" altLang="ja-JP" dirty="0"/>
              <a:t>12</a:t>
            </a:r>
            <a:r>
              <a:rPr kumimoji="1" lang="ja-JP" altLang="en-US"/>
              <a:t>月の時系列データを入力し、</a:t>
            </a:r>
            <a:r>
              <a:rPr kumimoji="1" lang="en-US" altLang="ja-JP" dirty="0"/>
              <a:t>2024</a:t>
            </a:r>
            <a:r>
              <a:rPr kumimoji="1" lang="ja-JP" altLang="en-US"/>
              <a:t>年</a:t>
            </a:r>
            <a:r>
              <a:rPr kumimoji="1" lang="en-US" altLang="ja-JP" dirty="0"/>
              <a:t>1</a:t>
            </a:r>
            <a:r>
              <a:rPr kumimoji="1" lang="ja-JP" altLang="en-US"/>
              <a:t>月の増加率の予測が出てきます。これを時系列の長さだけ行います。</a:t>
            </a:r>
          </a:p>
        </p:txBody>
      </p:sp>
      <p:sp>
        <p:nvSpPr>
          <p:cNvPr id="4" name="スライド番号プレースホルダー 3"/>
          <p:cNvSpPr>
            <a:spLocks noGrp="1"/>
          </p:cNvSpPr>
          <p:nvPr>
            <p:ph type="sldNum" sz="quarter" idx="5"/>
          </p:nvPr>
        </p:nvSpPr>
        <p:spPr/>
        <p:txBody>
          <a:bodyPr/>
          <a:lstStyle/>
          <a:p>
            <a:fld id="{909FFF5C-DD13-4AF1-91FC-91C1E731AF95}" type="slidenum">
              <a:rPr kumimoji="1" lang="ja-JP" altLang="en-US" smtClean="0"/>
              <a:t>17</a:t>
            </a:fld>
            <a:endParaRPr kumimoji="1" lang="ja-JP" altLang="en-US"/>
          </a:p>
        </p:txBody>
      </p:sp>
    </p:spTree>
    <p:extLst>
      <p:ext uri="{BB962C8B-B14F-4D97-AF65-F5344CB8AC3E}">
        <p14:creationId xmlns:p14="http://schemas.microsoft.com/office/powerpoint/2010/main" val="27849690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実験内容として</a:t>
            </a:r>
            <a:r>
              <a:rPr kumimoji="1" lang="en-US" altLang="ja-JP" dirty="0"/>
              <a:t>RNN</a:t>
            </a:r>
            <a:r>
              <a:rPr kumimoji="1" lang="ja-JP" altLang="en-US"/>
              <a:t>と</a:t>
            </a:r>
            <a:r>
              <a:rPr kumimoji="1" lang="en-US" altLang="ja-JP" dirty="0"/>
              <a:t>LSTM</a:t>
            </a:r>
            <a:r>
              <a:rPr kumimoji="1" lang="ja-JP" altLang="en-US"/>
              <a:t>の比較</a:t>
            </a:r>
            <a:endParaRPr kumimoji="1" lang="en-US" altLang="ja-JP" dirty="0"/>
          </a:p>
          <a:p>
            <a:r>
              <a:rPr kumimoji="1" lang="ja-JP" altLang="en-US"/>
              <a:t>そして</a:t>
            </a:r>
            <a:r>
              <a:rPr kumimoji="1" lang="en-US" altLang="ja-JP" dirty="0"/>
              <a:t>RNN</a:t>
            </a:r>
            <a:r>
              <a:rPr kumimoji="1" lang="ja-JP" altLang="en-US"/>
              <a:t>の中間層の単層と多層の比較を行いました。</a:t>
            </a:r>
            <a:endParaRPr kumimoji="1" lang="en-US" altLang="ja-JP" dirty="0"/>
          </a:p>
          <a:p>
            <a:r>
              <a:rPr kumimoji="1" lang="ja-JP" altLang="en-US"/>
              <a:t>この実験を行いの誤差が最小となる中間層のモデルを探していきます</a:t>
            </a:r>
          </a:p>
        </p:txBody>
      </p:sp>
      <p:sp>
        <p:nvSpPr>
          <p:cNvPr id="4" name="スライド番号プレースホルダー 3"/>
          <p:cNvSpPr>
            <a:spLocks noGrp="1"/>
          </p:cNvSpPr>
          <p:nvPr>
            <p:ph type="sldNum" sz="quarter" idx="5"/>
          </p:nvPr>
        </p:nvSpPr>
        <p:spPr/>
        <p:txBody>
          <a:bodyPr/>
          <a:lstStyle/>
          <a:p>
            <a:fld id="{909FFF5C-DD13-4AF1-91FC-91C1E731AF95}" type="slidenum">
              <a:rPr kumimoji="1" lang="ja-JP" altLang="en-US" smtClean="0"/>
              <a:t>18</a:t>
            </a:fld>
            <a:endParaRPr kumimoji="1" lang="ja-JP" altLang="en-US"/>
          </a:p>
        </p:txBody>
      </p:sp>
    </p:spTree>
    <p:extLst>
      <p:ext uri="{BB962C8B-B14F-4D97-AF65-F5344CB8AC3E}">
        <p14:creationId xmlns:p14="http://schemas.microsoft.com/office/powerpoint/2010/main" val="30090634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また実験に使用するゲームは　　　表を読む</a:t>
            </a:r>
            <a:endParaRPr kumimoji="1" lang="en-US" altLang="ja-JP" dirty="0"/>
          </a:p>
          <a:p>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fld id="{909FFF5C-DD13-4AF1-91FC-91C1E731AF95}" type="slidenum">
              <a:rPr kumimoji="1" lang="ja-JP" altLang="en-US" smtClean="0"/>
              <a:t>19</a:t>
            </a:fld>
            <a:endParaRPr kumimoji="1" lang="ja-JP" altLang="en-US"/>
          </a:p>
        </p:txBody>
      </p:sp>
    </p:spTree>
    <p:extLst>
      <p:ext uri="{BB962C8B-B14F-4D97-AF65-F5344CB8AC3E}">
        <p14:creationId xmlns:p14="http://schemas.microsoft.com/office/powerpoint/2010/main" val="42566501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ja-JP" sz="1200" kern="100" dirty="0">
                <a:effectLst/>
                <a:latin typeface="Times New Roman" panose="02020603050405020304" pitchFamily="18" charset="0"/>
                <a:ea typeface="ＭＳ 明朝" panose="02020609040205080304" pitchFamily="49" charset="-128"/>
                <a:cs typeface="Times New Roman" panose="02020603050405020304" pitchFamily="18" charset="0"/>
              </a:rPr>
              <a:t>近年，ゲーム産業の発展より，家庭用ゲーム機や</a:t>
            </a:r>
            <a:r>
              <a:rPr lang="en-US" altLang="ja-JP" sz="1200" kern="100" dirty="0">
                <a:effectLst/>
                <a:latin typeface="Times New Roman" panose="02020603050405020304" pitchFamily="18" charset="0"/>
                <a:ea typeface="ＭＳ 明朝" panose="02020609040205080304" pitchFamily="49" charset="-128"/>
              </a:rPr>
              <a:t>PC</a:t>
            </a:r>
            <a:r>
              <a:rPr lang="ja-JP" altLang="ja-JP" sz="1200" kern="100" dirty="0">
                <a:effectLst/>
                <a:latin typeface="Times New Roman" panose="02020603050405020304" pitchFamily="18" charset="0"/>
                <a:ea typeface="ＭＳ 明朝" panose="02020609040205080304" pitchFamily="49" charset="-128"/>
                <a:cs typeface="Times New Roman" panose="02020603050405020304" pitchFamily="18" charset="0"/>
              </a:rPr>
              <a:t>も高性能になり，様々なゲームが発売されてい</a:t>
            </a:r>
            <a:r>
              <a:rPr lang="ja-JP" altLang="en-US" sz="1200" kern="100" dirty="0">
                <a:effectLst/>
                <a:latin typeface="Times New Roman" panose="02020603050405020304" pitchFamily="18" charset="0"/>
                <a:ea typeface="ＭＳ 明朝" panose="02020609040205080304" pitchFamily="49" charset="-128"/>
                <a:cs typeface="Times New Roman" panose="02020603050405020304" pitchFamily="18" charset="0"/>
              </a:rPr>
              <a:t>ます</a:t>
            </a:r>
            <a:endParaRPr lang="en-US" altLang="ja-JP" sz="1200" kern="100" dirty="0">
              <a:effectLst/>
              <a:latin typeface="Times New Roman" panose="02020603050405020304" pitchFamily="18" charset="0"/>
              <a:ea typeface="ＭＳ 明朝" panose="02020609040205080304" pitchFamily="49" charset="-128"/>
              <a:cs typeface="Times New Roman" panose="02020603050405020304" pitchFamily="18" charset="0"/>
            </a:endParaRPr>
          </a:p>
          <a:p>
            <a:r>
              <a:rPr lang="ja-JP" altLang="en-US" sz="1200" kern="100" dirty="0">
                <a:effectLst/>
                <a:latin typeface="Times New Roman" panose="02020603050405020304" pitchFamily="18" charset="0"/>
                <a:ea typeface="ＭＳ 明朝" panose="02020609040205080304" pitchFamily="49" charset="-128"/>
                <a:cs typeface="Times New Roman" panose="02020603050405020304" pitchFamily="18" charset="0"/>
              </a:rPr>
              <a:t>そのなかでゲーム</a:t>
            </a:r>
            <a:r>
              <a:rPr lang="ja-JP" altLang="ja-JP" sz="1200" kern="100" dirty="0">
                <a:effectLst/>
                <a:latin typeface="Times New Roman" panose="02020603050405020304" pitchFamily="18" charset="0"/>
                <a:ea typeface="ＭＳ 明朝" panose="02020609040205080304" pitchFamily="49" charset="-128"/>
                <a:cs typeface="Times New Roman" panose="02020603050405020304" pitchFamily="18" charset="0"/>
              </a:rPr>
              <a:t>プレイヤー</a:t>
            </a:r>
            <a:r>
              <a:rPr lang="ja-JP" altLang="en-US" sz="1200" kern="100" dirty="0">
                <a:effectLst/>
                <a:latin typeface="Times New Roman" panose="02020603050405020304" pitchFamily="18" charset="0"/>
                <a:ea typeface="ＭＳ 明朝" panose="02020609040205080304" pitchFamily="49" charset="-128"/>
                <a:cs typeface="Times New Roman" panose="02020603050405020304" pitchFamily="18" charset="0"/>
              </a:rPr>
              <a:t>の人口</a:t>
            </a:r>
            <a:r>
              <a:rPr lang="ja-JP" altLang="ja-JP" sz="1200" kern="100" dirty="0">
                <a:effectLst/>
                <a:latin typeface="Times New Roman" panose="02020603050405020304" pitchFamily="18" charset="0"/>
                <a:ea typeface="ＭＳ 明朝" panose="02020609040205080304" pitchFamily="49" charset="-128"/>
                <a:cs typeface="Times New Roman" panose="02020603050405020304" pitchFamily="18" charset="0"/>
              </a:rPr>
              <a:t>増加に伴い，</a:t>
            </a:r>
            <a:r>
              <a:rPr lang="ja-JP" altLang="en-US" sz="1200" kern="100" dirty="0">
                <a:effectLst/>
                <a:latin typeface="Times New Roman" panose="02020603050405020304" pitchFamily="18" charset="0"/>
                <a:ea typeface="ＭＳ 明朝" panose="02020609040205080304" pitchFamily="49" charset="-128"/>
                <a:cs typeface="Times New Roman" panose="02020603050405020304" pitchFamily="18" charset="0"/>
              </a:rPr>
              <a:t>ゲーム</a:t>
            </a:r>
            <a:r>
              <a:rPr lang="ja-JP" altLang="ja-JP" sz="1200" kern="100" dirty="0">
                <a:effectLst/>
                <a:latin typeface="Times New Roman" panose="02020603050405020304" pitchFamily="18" charset="0"/>
                <a:ea typeface="ＭＳ 明朝" panose="02020609040205080304" pitchFamily="49" charset="-128"/>
                <a:cs typeface="Times New Roman" panose="02020603050405020304" pitchFamily="18" charset="0"/>
              </a:rPr>
              <a:t>サーバーがダウンするなどの問題も増加</a:t>
            </a:r>
            <a:r>
              <a:rPr lang="ja-JP" altLang="ja-JP" sz="1200" kern="100">
                <a:effectLst/>
                <a:latin typeface="Times New Roman" panose="02020603050405020304" pitchFamily="18" charset="0"/>
                <a:ea typeface="ＭＳ 明朝" panose="02020609040205080304" pitchFamily="49" charset="-128"/>
                <a:cs typeface="Times New Roman" panose="02020603050405020304" pitchFamily="18" charset="0"/>
              </a:rPr>
              <a:t>してい</a:t>
            </a:r>
            <a:r>
              <a:rPr lang="ja-JP" altLang="en-US" sz="1200" kern="100">
                <a:effectLst/>
                <a:latin typeface="Times New Roman" panose="02020603050405020304" pitchFamily="18" charset="0"/>
                <a:ea typeface="ＭＳ 明朝" panose="02020609040205080304" pitchFamily="49" charset="-128"/>
                <a:cs typeface="Times New Roman" panose="02020603050405020304" pitchFamily="18" charset="0"/>
              </a:rPr>
              <a:t>ます</a:t>
            </a:r>
            <a:endParaRPr kumimoji="1" lang="ja-JP" altLang="en-US" dirty="0"/>
          </a:p>
          <a:p>
            <a:endParaRPr kumimoji="1" lang="ja-JP" altLang="en-US" dirty="0"/>
          </a:p>
        </p:txBody>
      </p:sp>
      <p:sp>
        <p:nvSpPr>
          <p:cNvPr id="4" name="スライド番号プレースホルダー 3"/>
          <p:cNvSpPr>
            <a:spLocks noGrp="1"/>
          </p:cNvSpPr>
          <p:nvPr>
            <p:ph type="sldNum" sz="quarter" idx="5"/>
          </p:nvPr>
        </p:nvSpPr>
        <p:spPr/>
        <p:txBody>
          <a:bodyPr/>
          <a:lstStyle/>
          <a:p>
            <a:fld id="{909FFF5C-DD13-4AF1-91FC-91C1E731AF95}" type="slidenum">
              <a:rPr kumimoji="1" lang="ja-JP" altLang="en-US" smtClean="0"/>
              <a:t>2</a:t>
            </a:fld>
            <a:endParaRPr kumimoji="1" lang="ja-JP" altLang="en-US"/>
          </a:p>
        </p:txBody>
      </p:sp>
    </p:spTree>
    <p:extLst>
      <p:ext uri="{BB962C8B-B14F-4D97-AF65-F5344CB8AC3E}">
        <p14:creationId xmlns:p14="http://schemas.microsoft.com/office/powerpoint/2010/main" val="306754963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a:p>
            <a:r>
              <a:rPr kumimoji="1" lang="ja-JP" altLang="en-US"/>
              <a:t>実験</a:t>
            </a:r>
            <a:r>
              <a:rPr kumimoji="1" lang="en-US" altLang="ja-JP" dirty="0"/>
              <a:t>1</a:t>
            </a:r>
            <a:r>
              <a:rPr kumimoji="1" lang="ja-JP" altLang="en-US"/>
              <a:t>では中間層を</a:t>
            </a:r>
            <a:r>
              <a:rPr kumimoji="1" lang="en-US" altLang="ja-JP" dirty="0"/>
              <a:t>RNN</a:t>
            </a:r>
            <a:r>
              <a:rPr kumimoji="1" lang="ja-JP" altLang="en-US"/>
              <a:t>の単層と</a:t>
            </a:r>
            <a:r>
              <a:rPr kumimoji="1" lang="en-US" altLang="ja-JP" dirty="0"/>
              <a:t>LSTM</a:t>
            </a:r>
            <a:r>
              <a:rPr kumimoji="1" lang="ja-JP" altLang="en-US"/>
              <a:t>の単層で行いました。</a:t>
            </a:r>
            <a:endParaRPr kumimoji="1" lang="en-US" altLang="ja-JP" dirty="0"/>
          </a:p>
          <a:p>
            <a:r>
              <a:rPr kumimoji="1" lang="ja-JP" altLang="en-US"/>
              <a:t>モデルの条件は損失関数が平均二乗誤差最適化手法が</a:t>
            </a:r>
            <a:r>
              <a:rPr kumimoji="1" lang="en-US" altLang="ja-JP" dirty="0"/>
              <a:t>Adam</a:t>
            </a:r>
            <a:r>
              <a:rPr kumimoji="1" lang="ja-JP" altLang="en-US"/>
              <a:t>学習率が</a:t>
            </a:r>
            <a:r>
              <a:rPr kumimoji="1" lang="en-US" altLang="ja-JP" dirty="0"/>
              <a:t>0.0001</a:t>
            </a:r>
            <a:r>
              <a:rPr kumimoji="1" lang="ja-JP" altLang="en-US"/>
              <a:t>学習反復回数が</a:t>
            </a:r>
            <a:r>
              <a:rPr kumimoji="1" lang="en-US" altLang="ja-JP" dirty="0"/>
              <a:t>1000</a:t>
            </a:r>
            <a:r>
              <a:rPr kumimoji="1" lang="ja-JP" altLang="en-US"/>
              <a:t>です</a:t>
            </a:r>
            <a:endParaRPr kumimoji="1" lang="en-US" altLang="ja-JP" dirty="0"/>
          </a:p>
          <a:p>
            <a:r>
              <a:rPr kumimoji="1" lang="ja-JP" altLang="en-US"/>
              <a:t>モデルの構造は、活性化関数は　</a:t>
            </a:r>
            <a:r>
              <a:rPr kumimoji="1" lang="en-US" altLang="ja-JP" dirty="0" err="1"/>
              <a:t>ReLU</a:t>
            </a:r>
            <a:r>
              <a:rPr kumimoji="1" lang="ja-JP" altLang="en-US"/>
              <a:t>、出力に線形関数を使用しています。</a:t>
            </a:r>
            <a:endParaRPr kumimoji="1" lang="en-US" altLang="ja-JP" dirty="0"/>
          </a:p>
          <a:p>
            <a:r>
              <a:rPr kumimoji="1" lang="en-US" altLang="ja-JP" dirty="0"/>
              <a:t>k</a:t>
            </a:r>
            <a:r>
              <a:rPr kumimoji="1" lang="ja-JP" altLang="en-US"/>
              <a:t>は入力する時系列の長さであり、モデルの作成が終わるたびに長さを増加させます。</a:t>
            </a:r>
            <a:endParaRPr kumimoji="1" lang="en-US" altLang="ja-JP" dirty="0"/>
          </a:p>
          <a:p>
            <a:r>
              <a:rPr kumimoji="1" lang="ja-JP" altLang="en-US"/>
              <a:t>実験</a:t>
            </a:r>
            <a:r>
              <a:rPr kumimoji="1" lang="en-US" altLang="ja-JP" dirty="0"/>
              <a:t>1</a:t>
            </a:r>
            <a:r>
              <a:rPr kumimoji="1" lang="ja-JP" altLang="en-US"/>
              <a:t>では時系列の長さを</a:t>
            </a:r>
            <a:r>
              <a:rPr kumimoji="1" lang="en-US" altLang="ja-JP" dirty="0"/>
              <a:t>1</a:t>
            </a:r>
            <a:r>
              <a:rPr kumimoji="1" lang="ja-JP" altLang="en-US"/>
              <a:t>から</a:t>
            </a:r>
            <a:r>
              <a:rPr kumimoji="1" lang="en-US" altLang="ja-JP" dirty="0"/>
              <a:t>24</a:t>
            </a:r>
            <a:r>
              <a:rPr kumimoji="1" lang="ja-JP" altLang="en-US"/>
              <a:t>まで行いました</a:t>
            </a:r>
            <a:endParaRPr kumimoji="1" lang="en-US" altLang="ja-JP" dirty="0"/>
          </a:p>
          <a:p>
            <a:r>
              <a:rPr kumimoji="1" lang="ja-JP" altLang="en-US"/>
              <a:t>その結果が図</a:t>
            </a:r>
            <a:r>
              <a:rPr kumimoji="1" lang="en-US" altLang="ja-JP" dirty="0"/>
              <a:t>1</a:t>
            </a:r>
            <a:r>
              <a:rPr kumimoji="1" lang="ja-JP" altLang="en-US"/>
              <a:t>となります</a:t>
            </a:r>
            <a:endParaRPr kumimoji="1" lang="en-US" altLang="ja-JP" dirty="0"/>
          </a:p>
        </p:txBody>
      </p:sp>
      <p:sp>
        <p:nvSpPr>
          <p:cNvPr id="4" name="スライド番号プレースホルダー 3"/>
          <p:cNvSpPr>
            <a:spLocks noGrp="1"/>
          </p:cNvSpPr>
          <p:nvPr>
            <p:ph type="sldNum" sz="quarter" idx="5"/>
          </p:nvPr>
        </p:nvSpPr>
        <p:spPr/>
        <p:txBody>
          <a:bodyPr/>
          <a:lstStyle/>
          <a:p>
            <a:fld id="{909FFF5C-DD13-4AF1-91FC-91C1E731AF95}" type="slidenum">
              <a:rPr kumimoji="1" lang="ja-JP" altLang="en-US" smtClean="0"/>
              <a:t>20</a:t>
            </a:fld>
            <a:endParaRPr kumimoji="1" lang="ja-JP" altLang="en-US"/>
          </a:p>
        </p:txBody>
      </p:sp>
    </p:spTree>
    <p:extLst>
      <p:ext uri="{BB962C8B-B14F-4D97-AF65-F5344CB8AC3E}">
        <p14:creationId xmlns:p14="http://schemas.microsoft.com/office/powerpoint/2010/main" val="425242568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図</a:t>
            </a:r>
            <a:r>
              <a:rPr kumimoji="1" lang="en-US" altLang="ja-JP" dirty="0"/>
              <a:t>1</a:t>
            </a:r>
            <a:r>
              <a:rPr kumimoji="1" lang="ja-JP" altLang="en-US"/>
              <a:t>の横軸は入力する時系列の長さ</a:t>
            </a:r>
            <a:endParaRPr kumimoji="1" lang="en-US" altLang="ja-JP" dirty="0"/>
          </a:p>
          <a:p>
            <a:r>
              <a:rPr kumimoji="1" lang="ja-JP" altLang="en-US"/>
              <a:t>縦軸は検証データに対する誤差</a:t>
            </a:r>
            <a:endParaRPr kumimoji="1" lang="en-US" altLang="ja-JP" dirty="0"/>
          </a:p>
          <a:p>
            <a:r>
              <a:rPr kumimoji="1" lang="ja-JP" altLang="en-US"/>
              <a:t>青の実線が</a:t>
            </a:r>
            <a:r>
              <a:rPr kumimoji="1" lang="en-US" altLang="ja-JP" dirty="0"/>
              <a:t>LSTM</a:t>
            </a:r>
            <a:r>
              <a:rPr kumimoji="1" lang="ja-JP" altLang="en-US"/>
              <a:t>を用いたモデル</a:t>
            </a:r>
            <a:endParaRPr kumimoji="1" lang="en-US" altLang="ja-JP" dirty="0"/>
          </a:p>
          <a:p>
            <a:r>
              <a:rPr kumimoji="1" lang="ja-JP" altLang="en-US"/>
              <a:t>赤の破線が</a:t>
            </a:r>
            <a:r>
              <a:rPr kumimoji="1" lang="en-US" altLang="ja-JP" dirty="0"/>
              <a:t>RNN</a:t>
            </a:r>
            <a:r>
              <a:rPr kumimoji="1" lang="ja-JP" altLang="en-US"/>
              <a:t>を用いたモデルになります</a:t>
            </a:r>
            <a:endParaRPr kumimoji="1" lang="en-US" altLang="ja-JP" dirty="0"/>
          </a:p>
          <a:p>
            <a:r>
              <a:rPr kumimoji="1" lang="ja-JP" altLang="en-US"/>
              <a:t>図</a:t>
            </a:r>
            <a:r>
              <a:rPr kumimoji="1" lang="en-US" altLang="ja-JP" dirty="0"/>
              <a:t>1</a:t>
            </a:r>
            <a:r>
              <a:rPr kumimoji="1" lang="ja-JP" altLang="en-US"/>
              <a:t>から破線で示された</a:t>
            </a:r>
            <a:r>
              <a:rPr kumimoji="1" lang="en-US" altLang="ja-JP" dirty="0"/>
              <a:t>RNN</a:t>
            </a:r>
            <a:r>
              <a:rPr kumimoji="1" lang="ja-JP" altLang="en-US"/>
              <a:t>の方が検証データに対する誤差がちいさいことがかくにんできました　</a:t>
            </a:r>
            <a:endParaRPr kumimoji="1" lang="en-US" altLang="ja-JP" dirty="0"/>
          </a:p>
          <a:p>
            <a:r>
              <a:rPr kumimoji="1" lang="ja-JP" altLang="en-US"/>
              <a:t>考察として</a:t>
            </a:r>
            <a:endParaRPr kumimoji="1" lang="en-US" altLang="ja-JP" dirty="0"/>
          </a:p>
          <a:p>
            <a:r>
              <a:rPr kumimoji="1" lang="en-US" altLang="ja-JP" dirty="0"/>
              <a:t>LSTM</a:t>
            </a:r>
            <a:r>
              <a:rPr kumimoji="1" lang="ja-JP" altLang="en-US"/>
              <a:t>のほうが精度が低い原因は</a:t>
            </a:r>
            <a:r>
              <a:rPr kumimoji="1" lang="en-US" altLang="ja-JP" dirty="0"/>
              <a:t>LSTM</a:t>
            </a:r>
            <a:r>
              <a:rPr kumimoji="1" lang="ja-JP" altLang="en-US"/>
              <a:t>で使われている忘却ゲートによるものであり過去の情報を更新する影響が返って</a:t>
            </a:r>
            <a:endParaRPr kumimoji="1" lang="en-US" altLang="ja-JP" dirty="0"/>
          </a:p>
          <a:p>
            <a:r>
              <a:rPr kumimoji="1" lang="ja-JP" altLang="en-US"/>
              <a:t>精度を低下させてしまっている原因であると考えます</a:t>
            </a:r>
            <a:endParaRPr kumimoji="1" lang="en-US" altLang="ja-JP" dirty="0"/>
          </a:p>
          <a:p>
            <a:r>
              <a:rPr kumimoji="1" lang="ja-JP" altLang="en-US"/>
              <a:t>また</a:t>
            </a:r>
            <a:r>
              <a:rPr kumimoji="1" lang="en-US" altLang="ja-JP" dirty="0"/>
              <a:t>RNN</a:t>
            </a:r>
            <a:r>
              <a:rPr kumimoji="1" lang="ja-JP" altLang="en-US"/>
              <a:t>は過去の情報をそのまま加算してしまうので長期記憶には向いていないのですが</a:t>
            </a:r>
            <a:endParaRPr kumimoji="1" lang="en-US" altLang="ja-JP" dirty="0"/>
          </a:p>
          <a:p>
            <a:r>
              <a:rPr kumimoji="1" lang="ja-JP" altLang="en-US"/>
              <a:t>本研究の最大次元数である</a:t>
            </a:r>
            <a:r>
              <a:rPr kumimoji="1" lang="en-US" altLang="ja-JP" dirty="0"/>
              <a:t>24</a:t>
            </a:r>
            <a:r>
              <a:rPr kumimoji="1" lang="ja-JP" altLang="en-US"/>
              <a:t>❌</a:t>
            </a:r>
            <a:r>
              <a:rPr kumimoji="1" lang="en-US" altLang="ja-JP" dirty="0"/>
              <a:t>3</a:t>
            </a:r>
            <a:r>
              <a:rPr kumimoji="1" lang="ja-JP" altLang="en-US"/>
              <a:t>次元では影響がないと考えられます。</a:t>
            </a:r>
            <a:endParaRPr kumimoji="1" lang="en-US" altLang="ja-JP" dirty="0"/>
          </a:p>
          <a:p>
            <a:r>
              <a:rPr kumimoji="1" lang="ja-JP" altLang="en-US"/>
              <a:t>よって次回の実験からは</a:t>
            </a:r>
            <a:r>
              <a:rPr kumimoji="1" lang="en-US" altLang="ja-JP" dirty="0"/>
              <a:t>RNN</a:t>
            </a:r>
            <a:r>
              <a:rPr kumimoji="1" lang="ja-JP" altLang="en-US"/>
              <a:t>を用いることにします　</a:t>
            </a:r>
            <a:endParaRPr kumimoji="1" lang="en-US" altLang="ja-JP" dirty="0"/>
          </a:p>
        </p:txBody>
      </p:sp>
      <p:sp>
        <p:nvSpPr>
          <p:cNvPr id="4" name="スライド番号プレースホルダー 3"/>
          <p:cNvSpPr>
            <a:spLocks noGrp="1"/>
          </p:cNvSpPr>
          <p:nvPr>
            <p:ph type="sldNum" sz="quarter" idx="5"/>
          </p:nvPr>
        </p:nvSpPr>
        <p:spPr/>
        <p:txBody>
          <a:bodyPr/>
          <a:lstStyle/>
          <a:p>
            <a:fld id="{909FFF5C-DD13-4AF1-91FC-91C1E731AF95}" type="slidenum">
              <a:rPr kumimoji="1" lang="ja-JP" altLang="en-US" smtClean="0"/>
              <a:t>21</a:t>
            </a:fld>
            <a:endParaRPr kumimoji="1" lang="ja-JP" altLang="en-US"/>
          </a:p>
        </p:txBody>
      </p:sp>
    </p:spTree>
    <p:extLst>
      <p:ext uri="{BB962C8B-B14F-4D97-AF65-F5344CB8AC3E}">
        <p14:creationId xmlns:p14="http://schemas.microsoft.com/office/powerpoint/2010/main" val="58743804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実験</a:t>
            </a:r>
            <a:r>
              <a:rPr kumimoji="1" lang="en-US" altLang="ja-JP" dirty="0"/>
              <a:t>2</a:t>
            </a:r>
            <a:r>
              <a:rPr kumimoji="1" lang="ja-JP" altLang="en-US"/>
              <a:t>では時系列の長さを減らすために</a:t>
            </a:r>
            <a:r>
              <a:rPr kumimoji="1" lang="en-US" altLang="ja-JP" dirty="0"/>
              <a:t>RNN</a:t>
            </a:r>
            <a:r>
              <a:rPr kumimoji="1" lang="ja-JP" altLang="en-US"/>
              <a:t>の層を増やしました</a:t>
            </a:r>
            <a:endParaRPr kumimoji="1" lang="en-US" altLang="ja-JP" dirty="0"/>
          </a:p>
          <a:p>
            <a:r>
              <a:rPr kumimoji="1" lang="ja-JP" altLang="en-US"/>
              <a:t>なぜならば　一般的にニューラルネットワークは中間層の数を増やすことで性能が向上することが知られています。</a:t>
            </a:r>
            <a:endParaRPr kumimoji="1" lang="en-US" altLang="ja-JP" dirty="0"/>
          </a:p>
          <a:p>
            <a:r>
              <a:rPr kumimoji="1" lang="ja-JP" altLang="en-US"/>
              <a:t>よって実験</a:t>
            </a:r>
            <a:r>
              <a:rPr kumimoji="1" lang="en-US" altLang="ja-JP" dirty="0"/>
              <a:t>2</a:t>
            </a:r>
            <a:r>
              <a:rPr kumimoji="1" lang="ja-JP" altLang="en-US"/>
              <a:t>では中間層の数を１層から</a:t>
            </a:r>
            <a:r>
              <a:rPr kumimoji="1" lang="en-US" altLang="ja-JP" dirty="0"/>
              <a:t>4</a:t>
            </a:r>
            <a:r>
              <a:rPr kumimoji="1" lang="ja-JP" altLang="en-US"/>
              <a:t>に変更して次月の最大接続数の増加率予測を行いました。</a:t>
            </a:r>
            <a:endParaRPr kumimoji="1" lang="en-US" altLang="ja-JP" dirty="0"/>
          </a:p>
          <a:p>
            <a:r>
              <a:rPr kumimoji="1" lang="ja-JP" altLang="en-US"/>
              <a:t>モデル条件は実験一度同様になります。</a:t>
            </a:r>
            <a:endParaRPr kumimoji="1" lang="en-US" altLang="ja-JP" dirty="0"/>
          </a:p>
          <a:p>
            <a:r>
              <a:rPr kumimoji="1" lang="en-US" altLang="ja-JP" dirty="0"/>
              <a:t>RNN</a:t>
            </a:r>
            <a:r>
              <a:rPr kumimoji="1" lang="ja-JP" altLang="en-US"/>
              <a:t>のモデル構造は</a:t>
            </a:r>
            <a:r>
              <a:rPr kumimoji="1" lang="en-US" altLang="ja-JP" dirty="0"/>
              <a:t>RNN</a:t>
            </a:r>
            <a:r>
              <a:rPr kumimoji="1" lang="ja-JP" altLang="en-US"/>
              <a:t>を</a:t>
            </a:r>
            <a:r>
              <a:rPr kumimoji="1" lang="en-US" altLang="ja-JP" dirty="0"/>
              <a:t>4</a:t>
            </a:r>
            <a:r>
              <a:rPr kumimoji="1" lang="ja-JP" altLang="en-US"/>
              <a:t>層に増加させました</a:t>
            </a:r>
            <a:endParaRPr kumimoji="1" lang="en-US" altLang="ja-JP" dirty="0"/>
          </a:p>
          <a:p>
            <a:r>
              <a:rPr kumimoji="1" lang="ja-JP" altLang="en-US"/>
              <a:t>活性化関数や</a:t>
            </a:r>
            <a:r>
              <a:rPr kumimoji="1" lang="en-US" altLang="ja-JP" dirty="0"/>
              <a:t>k</a:t>
            </a:r>
            <a:r>
              <a:rPr kumimoji="1" lang="ja-JP" altLang="en-US"/>
              <a:t>の入力する時系列の長さも実験１と同様になります</a:t>
            </a:r>
            <a:endParaRPr kumimoji="1" lang="en-US" altLang="ja-JP" dirty="0"/>
          </a:p>
          <a:p>
            <a:r>
              <a:rPr kumimoji="1" lang="ja-JP" altLang="en-US"/>
              <a:t>実験結果は、図</a:t>
            </a:r>
            <a:r>
              <a:rPr kumimoji="1" lang="en-US" altLang="ja-JP" dirty="0"/>
              <a:t>2</a:t>
            </a:r>
            <a:r>
              <a:rPr kumimoji="1" lang="ja-JP" altLang="en-US"/>
              <a:t>のようになりました</a:t>
            </a:r>
            <a:endParaRPr kumimoji="1" lang="en-US" altLang="ja-JP" dirty="0"/>
          </a:p>
        </p:txBody>
      </p:sp>
      <p:sp>
        <p:nvSpPr>
          <p:cNvPr id="4" name="スライド番号プレースホルダー 3"/>
          <p:cNvSpPr>
            <a:spLocks noGrp="1"/>
          </p:cNvSpPr>
          <p:nvPr>
            <p:ph type="sldNum" sz="quarter" idx="5"/>
          </p:nvPr>
        </p:nvSpPr>
        <p:spPr/>
        <p:txBody>
          <a:bodyPr/>
          <a:lstStyle/>
          <a:p>
            <a:fld id="{909FFF5C-DD13-4AF1-91FC-91C1E731AF95}" type="slidenum">
              <a:rPr kumimoji="1" lang="ja-JP" altLang="en-US" smtClean="0"/>
              <a:t>22</a:t>
            </a:fld>
            <a:endParaRPr kumimoji="1" lang="ja-JP" altLang="en-US"/>
          </a:p>
        </p:txBody>
      </p:sp>
    </p:spTree>
    <p:extLst>
      <p:ext uri="{BB962C8B-B14F-4D97-AF65-F5344CB8AC3E}">
        <p14:creationId xmlns:p14="http://schemas.microsoft.com/office/powerpoint/2010/main" val="159904721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図</a:t>
            </a:r>
            <a:r>
              <a:rPr kumimoji="1" lang="en-US" altLang="ja-JP" dirty="0"/>
              <a:t>2</a:t>
            </a:r>
            <a:r>
              <a:rPr kumimoji="1" lang="ja-JP" altLang="en-US"/>
              <a:t>の縦軸は対数軸に変わっています</a:t>
            </a:r>
            <a:endParaRPr kumimoji="1" lang="en-US" altLang="ja-JP" dirty="0"/>
          </a:p>
          <a:p>
            <a:r>
              <a:rPr kumimoji="1" lang="ja-JP" altLang="en-US"/>
              <a:t>オレンジの点線が</a:t>
            </a:r>
            <a:r>
              <a:rPr kumimoji="1" lang="en-US" altLang="ja-JP" dirty="0"/>
              <a:t>RNN</a:t>
            </a:r>
            <a:r>
              <a:rPr kumimoji="1" lang="ja-JP" altLang="en-US"/>
              <a:t>を</a:t>
            </a:r>
            <a:r>
              <a:rPr kumimoji="1" lang="en-US" altLang="ja-JP" dirty="0"/>
              <a:t>4</a:t>
            </a:r>
            <a:r>
              <a:rPr kumimoji="1" lang="ja-JP" altLang="en-US"/>
              <a:t>層用いたモデルになっています。</a:t>
            </a:r>
            <a:endParaRPr kumimoji="1" lang="en-US" altLang="ja-JP" dirty="0"/>
          </a:p>
          <a:p>
            <a:r>
              <a:rPr kumimoji="1" lang="ja-JP" altLang="en-US"/>
              <a:t>図</a:t>
            </a:r>
            <a:r>
              <a:rPr kumimoji="1" lang="en-US" altLang="ja-JP" dirty="0"/>
              <a:t>2</a:t>
            </a:r>
            <a:r>
              <a:rPr kumimoji="1" lang="ja-JP" altLang="en-US"/>
              <a:t>から</a:t>
            </a:r>
            <a:r>
              <a:rPr kumimoji="1" lang="en-US" altLang="ja-JP" dirty="0"/>
              <a:t>RNN</a:t>
            </a:r>
            <a:r>
              <a:rPr kumimoji="1" lang="ja-JP" altLang="en-US"/>
              <a:t>の単層の場合誤差が最小に近づくのに</a:t>
            </a:r>
            <a:r>
              <a:rPr kumimoji="1" lang="en-US" altLang="ja-JP" dirty="0"/>
              <a:t>22</a:t>
            </a:r>
            <a:r>
              <a:rPr kumimoji="1" lang="ja-JP" altLang="en-US"/>
              <a:t>ヶ月ほど長さが必要でしたが</a:t>
            </a:r>
            <a:endParaRPr kumimoji="1" lang="en-US" altLang="ja-JP" dirty="0"/>
          </a:p>
          <a:p>
            <a:r>
              <a:rPr kumimoji="1" lang="ja-JP" altLang="en-US"/>
              <a:t>多層化することで時系列の長さが</a:t>
            </a:r>
            <a:r>
              <a:rPr kumimoji="1" lang="en-US" altLang="ja-JP" dirty="0"/>
              <a:t>17</a:t>
            </a:r>
            <a:r>
              <a:rPr kumimoji="1" lang="ja-JP" altLang="en-US"/>
              <a:t>ヶ月ほどで</a:t>
            </a:r>
            <a:r>
              <a:rPr kumimoji="1" lang="en-US" altLang="ja-JP" dirty="0"/>
              <a:t>1</a:t>
            </a:r>
            <a:r>
              <a:rPr kumimoji="1" lang="ja-JP" altLang="en-US"/>
              <a:t>層の時と同等の誤差になっていることがわかります。</a:t>
            </a:r>
            <a:endParaRPr kumimoji="1" lang="en-US" altLang="ja-JP" dirty="0"/>
          </a:p>
          <a:p>
            <a:r>
              <a:rPr kumimoji="1" lang="ja-JP" altLang="en-US"/>
              <a:t>このことから多層化することによって時系列の長さを短くしても予測精度が保持されていることが確認できました</a:t>
            </a:r>
            <a:endParaRPr kumimoji="1" lang="en-US" altLang="ja-JP" dirty="0"/>
          </a:p>
          <a:p>
            <a:r>
              <a:rPr kumimoji="1" lang="ja-JP" altLang="en-US"/>
              <a:t>本当に同等の精度なのかを確認するために推論結果を示します</a:t>
            </a:r>
            <a:endParaRPr kumimoji="1" lang="en-US" altLang="ja-JP" dirty="0"/>
          </a:p>
        </p:txBody>
      </p:sp>
      <p:sp>
        <p:nvSpPr>
          <p:cNvPr id="4" name="スライド番号プレースホルダー 3"/>
          <p:cNvSpPr>
            <a:spLocks noGrp="1"/>
          </p:cNvSpPr>
          <p:nvPr>
            <p:ph type="sldNum" sz="quarter" idx="5"/>
          </p:nvPr>
        </p:nvSpPr>
        <p:spPr/>
        <p:txBody>
          <a:bodyPr/>
          <a:lstStyle/>
          <a:p>
            <a:fld id="{909FFF5C-DD13-4AF1-91FC-91C1E731AF95}" type="slidenum">
              <a:rPr kumimoji="1" lang="ja-JP" altLang="en-US" smtClean="0"/>
              <a:t>23</a:t>
            </a:fld>
            <a:endParaRPr kumimoji="1" lang="ja-JP" altLang="en-US"/>
          </a:p>
        </p:txBody>
      </p:sp>
    </p:spTree>
    <p:extLst>
      <p:ext uri="{BB962C8B-B14F-4D97-AF65-F5344CB8AC3E}">
        <p14:creationId xmlns:p14="http://schemas.microsoft.com/office/powerpoint/2010/main" val="200297909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図</a:t>
            </a:r>
            <a:r>
              <a:rPr kumimoji="1" lang="en-US" altLang="ja-JP" dirty="0"/>
              <a:t>3,4</a:t>
            </a:r>
            <a:r>
              <a:rPr kumimoji="1" lang="ja-JP" altLang="en-US"/>
              <a:t>の縦軸は次月の同時最大接続数の増加率</a:t>
            </a:r>
            <a:endParaRPr kumimoji="1" lang="en-US" altLang="ja-JP" dirty="0"/>
          </a:p>
          <a:p>
            <a:r>
              <a:rPr kumimoji="1" lang="ja-JP" altLang="en-US"/>
              <a:t>横軸は検証データの次月の日付</a:t>
            </a:r>
            <a:endParaRPr kumimoji="1" lang="en-US" altLang="ja-JP" dirty="0"/>
          </a:p>
          <a:p>
            <a:r>
              <a:rPr kumimoji="1" lang="ja-JP" altLang="en-US"/>
              <a:t>丸が教師信号で</a:t>
            </a:r>
            <a:endParaRPr kumimoji="1" lang="en-US" altLang="ja-JP" dirty="0"/>
          </a:p>
          <a:p>
            <a:r>
              <a:rPr kumimoji="1" lang="ja-JP" altLang="en-US"/>
              <a:t>バツが推論結果です</a:t>
            </a:r>
            <a:endParaRPr kumimoji="1" lang="en-US" altLang="ja-JP" dirty="0"/>
          </a:p>
          <a:p>
            <a:r>
              <a:rPr kumimoji="1" lang="ja-JP" altLang="en-US"/>
              <a:t>図３が１層の誤差が最小のモデルになっていますこちらは時系列の長さを</a:t>
            </a:r>
            <a:r>
              <a:rPr kumimoji="1" lang="en-US" altLang="ja-JP" dirty="0"/>
              <a:t>22</a:t>
            </a:r>
            <a:r>
              <a:rPr kumimoji="1" lang="ja-JP" altLang="en-US"/>
              <a:t>ヶ月分使用しています、図</a:t>
            </a:r>
            <a:r>
              <a:rPr kumimoji="1" lang="en-US" altLang="ja-JP" dirty="0"/>
              <a:t>4</a:t>
            </a:r>
            <a:r>
              <a:rPr kumimoji="1" lang="ja-JP" altLang="en-US"/>
              <a:t>は</a:t>
            </a:r>
            <a:r>
              <a:rPr kumimoji="1" lang="en-US" altLang="ja-JP" dirty="0"/>
              <a:t>4</a:t>
            </a:r>
            <a:r>
              <a:rPr kumimoji="1" lang="ja-JP" altLang="en-US"/>
              <a:t>層で時系列の長さを</a:t>
            </a:r>
            <a:r>
              <a:rPr kumimoji="1" lang="en-US" altLang="ja-JP" dirty="0"/>
              <a:t>17</a:t>
            </a:r>
            <a:r>
              <a:rPr kumimoji="1" lang="ja-JP" altLang="en-US"/>
              <a:t>ヶ月分使用して推論を行った結果となります</a:t>
            </a:r>
            <a:endParaRPr kumimoji="1" lang="en-US" altLang="ja-JP" dirty="0"/>
          </a:p>
          <a:p>
            <a:r>
              <a:rPr kumimoji="1" lang="ja-JP" altLang="en-US"/>
              <a:t>二つの図から時系列の長さを短くしても同等の精度が出ていることが確認できると思います。</a:t>
            </a:r>
          </a:p>
        </p:txBody>
      </p:sp>
      <p:sp>
        <p:nvSpPr>
          <p:cNvPr id="4" name="スライド番号プレースホルダー 3"/>
          <p:cNvSpPr>
            <a:spLocks noGrp="1"/>
          </p:cNvSpPr>
          <p:nvPr>
            <p:ph type="sldNum" sz="quarter" idx="5"/>
          </p:nvPr>
        </p:nvSpPr>
        <p:spPr/>
        <p:txBody>
          <a:bodyPr/>
          <a:lstStyle/>
          <a:p>
            <a:fld id="{909FFF5C-DD13-4AF1-91FC-91C1E731AF95}" type="slidenum">
              <a:rPr kumimoji="1" lang="ja-JP" altLang="en-US" smtClean="0"/>
              <a:t>24</a:t>
            </a:fld>
            <a:endParaRPr kumimoji="1" lang="ja-JP" altLang="en-US"/>
          </a:p>
        </p:txBody>
      </p:sp>
    </p:spTree>
    <p:extLst>
      <p:ext uri="{BB962C8B-B14F-4D97-AF65-F5344CB8AC3E}">
        <p14:creationId xmlns:p14="http://schemas.microsoft.com/office/powerpoint/2010/main" val="153379949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まとめとして</a:t>
            </a:r>
            <a:endParaRPr kumimoji="1" lang="en-US" altLang="ja-JP" dirty="0"/>
          </a:p>
          <a:p>
            <a:r>
              <a:rPr kumimoji="1" lang="ja-JP" altLang="en-US"/>
              <a:t>実験結果から</a:t>
            </a:r>
            <a:r>
              <a:rPr kumimoji="1" lang="en-US" altLang="ja-JP" dirty="0"/>
              <a:t>LSTM</a:t>
            </a:r>
            <a:r>
              <a:rPr kumimoji="1" lang="ja-JP" altLang="en-US"/>
              <a:t>より</a:t>
            </a:r>
            <a:r>
              <a:rPr kumimoji="1" lang="en-US" altLang="ja-JP" dirty="0"/>
              <a:t>RNN</a:t>
            </a:r>
            <a:r>
              <a:rPr kumimoji="1" lang="ja-JP" altLang="en-US"/>
              <a:t>の方が予測精度が良いことが確認できました。</a:t>
            </a:r>
            <a:endParaRPr kumimoji="1" lang="en-US" altLang="ja-JP" dirty="0"/>
          </a:p>
          <a:p>
            <a:r>
              <a:rPr kumimoji="1" lang="ja-JP" altLang="en-US"/>
              <a:t>また中間層を増やすことで</a:t>
            </a:r>
            <a:r>
              <a:rPr lang="ja-JP" altLang="en-US"/>
              <a:t>入力する月の長さ</a:t>
            </a:r>
            <a:r>
              <a:rPr kumimoji="1" lang="ja-JP" altLang="en-US"/>
              <a:t>を減らしても予測精度が保持されることが確認できました。</a:t>
            </a:r>
            <a:endParaRPr kumimoji="1" lang="en-US" altLang="ja-JP" dirty="0"/>
          </a:p>
          <a:p>
            <a:r>
              <a:rPr kumimoji="1" lang="ja-JP" altLang="en-US"/>
              <a:t>課題としていまのモデルでは</a:t>
            </a:r>
            <a:r>
              <a:rPr lang="ja-JP" altLang="en-US"/>
              <a:t>入力する月の長さ</a:t>
            </a:r>
            <a:r>
              <a:rPr kumimoji="1" lang="ja-JP" altLang="en-US"/>
              <a:t>をさ最小でも</a:t>
            </a:r>
            <a:r>
              <a:rPr kumimoji="1" lang="en-US" altLang="ja-JP" dirty="0"/>
              <a:t>17</a:t>
            </a:r>
            <a:r>
              <a:rPr kumimoji="1" lang="ja-JP" altLang="en-US"/>
              <a:t>ヶ月必要としています。</a:t>
            </a:r>
            <a:endParaRPr kumimoji="1" lang="en-US" altLang="ja-JP" dirty="0"/>
          </a:p>
          <a:p>
            <a:r>
              <a:rPr kumimoji="1" lang="ja-JP" altLang="en-US"/>
              <a:t>それではデータをとる期間としてはまだ長いのでさらに短くできるモデルを考えていきます。</a:t>
            </a:r>
            <a:endParaRPr kumimoji="1" lang="en-US" altLang="ja-JP" dirty="0"/>
          </a:p>
          <a:p>
            <a:r>
              <a:rPr kumimoji="1" lang="ja-JP" altLang="en-US"/>
              <a:t>これで発表を終わりますご成長ありがとうございました。</a:t>
            </a:r>
            <a:endParaRPr kumimoji="1" lang="en-US" altLang="ja-JP" dirty="0"/>
          </a:p>
        </p:txBody>
      </p:sp>
      <p:sp>
        <p:nvSpPr>
          <p:cNvPr id="4" name="スライド番号プレースホルダー 3"/>
          <p:cNvSpPr>
            <a:spLocks noGrp="1"/>
          </p:cNvSpPr>
          <p:nvPr>
            <p:ph type="sldNum" sz="quarter" idx="5"/>
          </p:nvPr>
        </p:nvSpPr>
        <p:spPr/>
        <p:txBody>
          <a:bodyPr/>
          <a:lstStyle/>
          <a:p>
            <a:fld id="{909FFF5C-DD13-4AF1-91FC-91C1E731AF95}" type="slidenum">
              <a:rPr kumimoji="1" lang="ja-JP" altLang="en-US" smtClean="0"/>
              <a:t>25</a:t>
            </a:fld>
            <a:endParaRPr kumimoji="1" lang="ja-JP" altLang="en-US"/>
          </a:p>
        </p:txBody>
      </p:sp>
    </p:spTree>
    <p:extLst>
      <p:ext uri="{BB962C8B-B14F-4D97-AF65-F5344CB8AC3E}">
        <p14:creationId xmlns:p14="http://schemas.microsoft.com/office/powerpoint/2010/main" val="57515825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909FFF5C-DD13-4AF1-91FC-91C1E731AF95}" type="slidenum">
              <a:rPr kumimoji="1" lang="ja-JP" altLang="en-US" smtClean="0"/>
              <a:t>26</a:t>
            </a:fld>
            <a:endParaRPr kumimoji="1" lang="ja-JP" altLang="en-US"/>
          </a:p>
        </p:txBody>
      </p:sp>
    </p:spTree>
    <p:extLst>
      <p:ext uri="{BB962C8B-B14F-4D97-AF65-F5344CB8AC3E}">
        <p14:creationId xmlns:p14="http://schemas.microsoft.com/office/powerpoint/2010/main" val="239947067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RNN1</a:t>
            </a:r>
            <a:r>
              <a:rPr kumimoji="1" lang="ja-JP" altLang="en-US"/>
              <a:t>から</a:t>
            </a:r>
          </a:p>
        </p:txBody>
      </p:sp>
      <p:sp>
        <p:nvSpPr>
          <p:cNvPr id="4" name="スライド番号プレースホルダー 3"/>
          <p:cNvSpPr>
            <a:spLocks noGrp="1"/>
          </p:cNvSpPr>
          <p:nvPr>
            <p:ph type="sldNum" sz="quarter" idx="5"/>
          </p:nvPr>
        </p:nvSpPr>
        <p:spPr/>
        <p:txBody>
          <a:bodyPr/>
          <a:lstStyle/>
          <a:p>
            <a:fld id="{909FFF5C-DD13-4AF1-91FC-91C1E731AF95}" type="slidenum">
              <a:rPr kumimoji="1" lang="ja-JP" altLang="en-US" smtClean="0"/>
              <a:t>34</a:t>
            </a:fld>
            <a:endParaRPr kumimoji="1" lang="ja-JP" altLang="en-US"/>
          </a:p>
        </p:txBody>
      </p:sp>
    </p:spTree>
    <p:extLst>
      <p:ext uri="{BB962C8B-B14F-4D97-AF65-F5344CB8AC3E}">
        <p14:creationId xmlns:p14="http://schemas.microsoft.com/office/powerpoint/2010/main" val="60595436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図</a:t>
            </a:r>
            <a:r>
              <a:rPr kumimoji="1" lang="en-US" altLang="ja-JP" dirty="0"/>
              <a:t>2</a:t>
            </a:r>
            <a:r>
              <a:rPr kumimoji="1" lang="ja-JP" altLang="en-US"/>
              <a:t>の縦軸は対数軸に変わっています</a:t>
            </a:r>
            <a:endParaRPr kumimoji="1" lang="en-US" altLang="ja-JP" dirty="0"/>
          </a:p>
          <a:p>
            <a:r>
              <a:rPr kumimoji="1" lang="ja-JP" altLang="en-US"/>
              <a:t>オレンジの点線が</a:t>
            </a:r>
            <a:r>
              <a:rPr kumimoji="1" lang="en-US" altLang="ja-JP" dirty="0"/>
              <a:t>RNN</a:t>
            </a:r>
            <a:r>
              <a:rPr kumimoji="1" lang="ja-JP" altLang="en-US"/>
              <a:t>を</a:t>
            </a:r>
            <a:r>
              <a:rPr kumimoji="1" lang="en-US" altLang="ja-JP" dirty="0"/>
              <a:t>4</a:t>
            </a:r>
            <a:r>
              <a:rPr kumimoji="1" lang="ja-JP" altLang="en-US"/>
              <a:t>層用いたモデルになっています。</a:t>
            </a:r>
            <a:endParaRPr kumimoji="1" lang="en-US" altLang="ja-JP" dirty="0"/>
          </a:p>
          <a:p>
            <a:r>
              <a:rPr kumimoji="1" lang="ja-JP" altLang="en-US"/>
              <a:t>図</a:t>
            </a:r>
            <a:r>
              <a:rPr kumimoji="1" lang="en-US" altLang="ja-JP" dirty="0"/>
              <a:t>2</a:t>
            </a:r>
            <a:r>
              <a:rPr kumimoji="1" lang="ja-JP" altLang="en-US"/>
              <a:t>から</a:t>
            </a:r>
            <a:r>
              <a:rPr kumimoji="1" lang="en-US" altLang="ja-JP" dirty="0"/>
              <a:t>RNN</a:t>
            </a:r>
            <a:r>
              <a:rPr kumimoji="1" lang="ja-JP" altLang="en-US"/>
              <a:t>の単層の場合誤差が最小に近づくのに</a:t>
            </a:r>
            <a:r>
              <a:rPr kumimoji="1" lang="en-US" altLang="ja-JP" dirty="0"/>
              <a:t>22</a:t>
            </a:r>
            <a:r>
              <a:rPr kumimoji="1" lang="ja-JP" altLang="en-US"/>
              <a:t>ヶ月ほど長さが必要でしたが</a:t>
            </a:r>
            <a:endParaRPr kumimoji="1" lang="en-US" altLang="ja-JP" dirty="0"/>
          </a:p>
          <a:p>
            <a:r>
              <a:rPr kumimoji="1" lang="ja-JP" altLang="en-US"/>
              <a:t>多層化することで時系列の長さが</a:t>
            </a:r>
            <a:r>
              <a:rPr kumimoji="1" lang="en-US" altLang="ja-JP" dirty="0"/>
              <a:t>17</a:t>
            </a:r>
            <a:r>
              <a:rPr kumimoji="1" lang="ja-JP" altLang="en-US"/>
              <a:t>ヶ月ほどで</a:t>
            </a:r>
            <a:r>
              <a:rPr kumimoji="1" lang="en-US" altLang="ja-JP" dirty="0"/>
              <a:t>1</a:t>
            </a:r>
            <a:r>
              <a:rPr kumimoji="1" lang="ja-JP" altLang="en-US"/>
              <a:t>層の時と同等の誤差になっていることがわかります。</a:t>
            </a:r>
            <a:endParaRPr kumimoji="1" lang="en-US" altLang="ja-JP" dirty="0"/>
          </a:p>
          <a:p>
            <a:r>
              <a:rPr kumimoji="1" lang="ja-JP" altLang="en-US"/>
              <a:t>このことから多層化することによって時系列の長さを短くしても予測精度が保持されていることが確認できました</a:t>
            </a:r>
            <a:endParaRPr kumimoji="1" lang="en-US" altLang="ja-JP" dirty="0"/>
          </a:p>
          <a:p>
            <a:r>
              <a:rPr kumimoji="1" lang="ja-JP" altLang="en-US"/>
              <a:t>本当に同等の精度なのかを確認するために推論結果を示します</a:t>
            </a:r>
            <a:endParaRPr kumimoji="1" lang="en-US" altLang="ja-JP" dirty="0"/>
          </a:p>
        </p:txBody>
      </p:sp>
      <p:sp>
        <p:nvSpPr>
          <p:cNvPr id="4" name="スライド番号プレースホルダー 3"/>
          <p:cNvSpPr>
            <a:spLocks noGrp="1"/>
          </p:cNvSpPr>
          <p:nvPr>
            <p:ph type="sldNum" sz="quarter" idx="5"/>
          </p:nvPr>
        </p:nvSpPr>
        <p:spPr/>
        <p:txBody>
          <a:bodyPr/>
          <a:lstStyle/>
          <a:p>
            <a:fld id="{909FFF5C-DD13-4AF1-91FC-91C1E731AF95}" type="slidenum">
              <a:rPr kumimoji="1" lang="ja-JP" altLang="en-US" smtClean="0"/>
              <a:t>35</a:t>
            </a:fld>
            <a:endParaRPr kumimoji="1" lang="ja-JP" altLang="en-US"/>
          </a:p>
        </p:txBody>
      </p:sp>
    </p:spTree>
    <p:extLst>
      <p:ext uri="{BB962C8B-B14F-4D97-AF65-F5344CB8AC3E}">
        <p14:creationId xmlns:p14="http://schemas.microsoft.com/office/powerpoint/2010/main" val="376506193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a:p>
            <a:r>
              <a:rPr kumimoji="1" lang="en-US" altLang="ja-JP" dirty="0"/>
              <a:t>popularity</a:t>
            </a:r>
            <a:r>
              <a:rPr kumimoji="1" lang="ja-JP" altLang="en-US"/>
              <a:t>からはプレイヤーの最大同時接続数を取ってきています</a:t>
            </a:r>
            <a:endParaRPr kumimoji="1" lang="en-US" altLang="ja-JP" dirty="0"/>
          </a:p>
          <a:p>
            <a:r>
              <a:rPr kumimoji="1" lang="en-US" altLang="ja-JP" dirty="0" err="1"/>
              <a:t>SteamDB</a:t>
            </a:r>
            <a:r>
              <a:rPr kumimoji="1" lang="ja-JP" altLang="en-US"/>
              <a:t>からはゲーム平均価格と</a:t>
            </a:r>
            <a:r>
              <a:rPr kumimoji="1" lang="en-US" altLang="ja-JP" dirty="0"/>
              <a:t>Steam</a:t>
            </a:r>
            <a:r>
              <a:rPr kumimoji="1" lang="ja-JP" altLang="en-US"/>
              <a:t>の累積プレイヤー数を取ってきています</a:t>
            </a:r>
          </a:p>
        </p:txBody>
      </p:sp>
      <p:sp>
        <p:nvSpPr>
          <p:cNvPr id="4" name="スライド番号プレースホルダー 3"/>
          <p:cNvSpPr>
            <a:spLocks noGrp="1"/>
          </p:cNvSpPr>
          <p:nvPr>
            <p:ph type="sldNum" sz="quarter" idx="5"/>
          </p:nvPr>
        </p:nvSpPr>
        <p:spPr/>
        <p:txBody>
          <a:bodyPr/>
          <a:lstStyle/>
          <a:p>
            <a:fld id="{909FFF5C-DD13-4AF1-91FC-91C1E731AF95}" type="slidenum">
              <a:rPr kumimoji="1" lang="ja-JP" altLang="en-US" smtClean="0"/>
              <a:t>39</a:t>
            </a:fld>
            <a:endParaRPr kumimoji="1" lang="ja-JP" altLang="en-US"/>
          </a:p>
        </p:txBody>
      </p:sp>
    </p:spTree>
    <p:extLst>
      <p:ext uri="{BB962C8B-B14F-4D97-AF65-F5344CB8AC3E}">
        <p14:creationId xmlns:p14="http://schemas.microsoft.com/office/powerpoint/2010/main" val="24040469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kern="100">
                <a:effectLst/>
                <a:latin typeface="Times New Roman" panose="02020603050405020304" pitchFamily="18" charset="0"/>
                <a:ea typeface="ＭＳ 明朝" panose="02020609040205080304" pitchFamily="49" charset="-128"/>
                <a:cs typeface="Times New Roman" panose="02020603050405020304" pitchFamily="18" charset="0"/>
              </a:rPr>
              <a:t>本研究</a:t>
            </a:r>
            <a:r>
              <a:rPr lang="ja-JP" altLang="en-US" sz="1200" kern="100" dirty="0">
                <a:effectLst/>
                <a:latin typeface="Times New Roman" panose="02020603050405020304" pitchFamily="18" charset="0"/>
                <a:ea typeface="ＭＳ 明朝" panose="02020609040205080304" pitchFamily="49" charset="-128"/>
                <a:cs typeface="Times New Roman" panose="02020603050405020304" pitchFamily="18" charset="0"/>
              </a:rPr>
              <a:t>では、</a:t>
            </a:r>
            <a:r>
              <a:rPr lang="ja-JP" altLang="ja-JP" sz="1200" kern="100" dirty="0">
                <a:effectLst/>
                <a:latin typeface="Times New Roman" panose="02020603050405020304" pitchFamily="18" charset="0"/>
                <a:ea typeface="ＭＳ 明朝" panose="02020609040205080304" pitchFamily="49" charset="-128"/>
                <a:cs typeface="Times New Roman" panose="02020603050405020304" pitchFamily="18" charset="0"/>
              </a:rPr>
              <a:t>今月までの</a:t>
            </a:r>
            <a:r>
              <a:rPr lang="ja-JP" altLang="ja-JP" sz="1200" kern="100" dirty="0">
                <a:solidFill>
                  <a:srgbClr val="FF0000"/>
                </a:solidFill>
                <a:effectLst/>
                <a:latin typeface="Times New Roman" panose="02020603050405020304" pitchFamily="18" charset="0"/>
                <a:ea typeface="ＭＳ 明朝" panose="02020609040205080304" pitchFamily="49" charset="-128"/>
                <a:cs typeface="Times New Roman" panose="02020603050405020304" pitchFamily="18" charset="0"/>
              </a:rPr>
              <a:t>時系列データ</a:t>
            </a:r>
            <a:r>
              <a:rPr lang="ja-JP" altLang="ja-JP" sz="1200" kern="100" dirty="0">
                <a:effectLst/>
                <a:latin typeface="Times New Roman" panose="02020603050405020304" pitchFamily="18" charset="0"/>
                <a:ea typeface="ＭＳ 明朝" panose="02020609040205080304" pitchFamily="49" charset="-128"/>
                <a:cs typeface="Times New Roman" panose="02020603050405020304" pitchFamily="18" charset="0"/>
              </a:rPr>
              <a:t>を入力とし，次月のプレイヤーの最大同時接続数の増加率を予測する</a:t>
            </a:r>
            <a:r>
              <a:rPr lang="en-US" altLang="ja-JP" sz="1200" kern="100" dirty="0">
                <a:effectLst/>
                <a:latin typeface="Times New Roman" panose="02020603050405020304" pitchFamily="18" charset="0"/>
                <a:ea typeface="ＭＳ 明朝" panose="02020609040205080304" pitchFamily="49" charset="-128"/>
              </a:rPr>
              <a:t>AI</a:t>
            </a:r>
            <a:r>
              <a:rPr lang="ja-JP" altLang="ja-JP" sz="1200" kern="100" dirty="0">
                <a:effectLst/>
                <a:latin typeface="Times New Roman" panose="02020603050405020304" pitchFamily="18" charset="0"/>
                <a:ea typeface="ＭＳ 明朝" panose="02020609040205080304" pitchFamily="49" charset="-128"/>
                <a:cs typeface="Times New Roman" panose="02020603050405020304" pitchFamily="18" charset="0"/>
              </a:rPr>
              <a:t>を実装し</a:t>
            </a:r>
            <a:r>
              <a:rPr lang="ja-JP" altLang="en-US" sz="1200" kern="100" dirty="0">
                <a:effectLst/>
                <a:latin typeface="Times New Roman" panose="02020603050405020304" pitchFamily="18" charset="0"/>
                <a:ea typeface="ＭＳ 明朝" panose="02020609040205080304" pitchFamily="49" charset="-128"/>
                <a:cs typeface="Times New Roman" panose="02020603050405020304" pitchFamily="18" charset="0"/>
              </a:rPr>
              <a:t>、</a:t>
            </a:r>
            <a:r>
              <a:rPr lang="ja-JP" altLang="ja-JP" sz="1200" kern="100" dirty="0">
                <a:effectLst/>
                <a:latin typeface="Times New Roman" panose="02020603050405020304" pitchFamily="18" charset="0"/>
                <a:ea typeface="ＭＳ 明朝" panose="02020609040205080304" pitchFamily="49" charset="-128"/>
                <a:cs typeface="Times New Roman" panose="02020603050405020304" pitchFamily="18" charset="0"/>
              </a:rPr>
              <a:t>この問題の解決</a:t>
            </a:r>
            <a:r>
              <a:rPr lang="ja-JP" altLang="ja-JP" sz="1200" kern="100">
                <a:effectLst/>
                <a:latin typeface="Times New Roman" panose="02020603050405020304" pitchFamily="18" charset="0"/>
                <a:ea typeface="ＭＳ 明朝" panose="02020609040205080304" pitchFamily="49" charset="-128"/>
                <a:cs typeface="Times New Roman" panose="02020603050405020304" pitchFamily="18" charset="0"/>
              </a:rPr>
              <a:t>を試み</a:t>
            </a:r>
            <a:r>
              <a:rPr lang="ja-JP" altLang="en-US" sz="1200" kern="100">
                <a:effectLst/>
                <a:latin typeface="Times New Roman" panose="02020603050405020304" pitchFamily="18" charset="0"/>
                <a:ea typeface="ＭＳ 明朝" panose="02020609040205080304" pitchFamily="49" charset="-128"/>
                <a:cs typeface="Times New Roman" panose="02020603050405020304" pitchFamily="18" charset="0"/>
              </a:rPr>
              <a:t>ます</a:t>
            </a:r>
            <a:endParaRPr lang="en-US" altLang="ja-JP" sz="1200" kern="100" dirty="0">
              <a:effectLst/>
              <a:latin typeface="Times New Roman" panose="02020603050405020304" pitchFamily="18" charset="0"/>
              <a:ea typeface="ＭＳ 明朝" panose="02020609040205080304" pitchFamily="49" charset="-128"/>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kern="100">
                <a:effectLst/>
                <a:latin typeface="Times New Roman" panose="02020603050405020304" pitchFamily="18" charset="0"/>
                <a:ea typeface="ＭＳ 明朝" panose="02020609040205080304" pitchFamily="49" charset="-128"/>
                <a:cs typeface="Times New Roman" panose="02020603050405020304" pitchFamily="18" charset="0"/>
              </a:rPr>
              <a:t>この出力の予測を行うことで、サーバーダウン の起因となる月の特徴を見つけることができると考えたからです</a:t>
            </a:r>
            <a:endParaRPr lang="en-US" altLang="ja-JP" sz="1200" kern="100" dirty="0">
              <a:effectLst/>
              <a:latin typeface="Times New Roman" panose="02020603050405020304" pitchFamily="18" charset="0"/>
              <a:ea typeface="ＭＳ 明朝" panose="02020609040205080304" pitchFamily="49" charset="-128"/>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909FFF5C-DD13-4AF1-91FC-91C1E731AF95}" type="slidenum">
              <a:rPr kumimoji="1" lang="ja-JP" altLang="en-US" smtClean="0"/>
              <a:t>3</a:t>
            </a:fld>
            <a:endParaRPr kumimoji="1" lang="ja-JP" altLang="en-US"/>
          </a:p>
        </p:txBody>
      </p:sp>
    </p:spTree>
    <p:extLst>
      <p:ext uri="{BB962C8B-B14F-4D97-AF65-F5344CB8AC3E}">
        <p14:creationId xmlns:p14="http://schemas.microsoft.com/office/powerpoint/2010/main" val="326824949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実験</a:t>
            </a:r>
            <a:r>
              <a:rPr kumimoji="1" lang="en-US" altLang="ja-JP" dirty="0"/>
              <a:t>2</a:t>
            </a:r>
            <a:r>
              <a:rPr kumimoji="1" lang="ja-JP" altLang="en-US"/>
              <a:t>では時系列の長さを減らすために</a:t>
            </a:r>
            <a:r>
              <a:rPr kumimoji="1" lang="en-US" altLang="ja-JP" dirty="0"/>
              <a:t>RNN</a:t>
            </a:r>
            <a:r>
              <a:rPr kumimoji="1" lang="ja-JP" altLang="en-US"/>
              <a:t>の層を増やしました</a:t>
            </a:r>
            <a:endParaRPr kumimoji="1" lang="en-US" altLang="ja-JP" dirty="0"/>
          </a:p>
          <a:p>
            <a:r>
              <a:rPr kumimoji="1" lang="ja-JP" altLang="en-US"/>
              <a:t>なぜならば　一般的にニューラルネットワークは中間層の数を増やすことで性能が向上することが知られています。</a:t>
            </a:r>
            <a:endParaRPr kumimoji="1" lang="en-US" altLang="ja-JP" dirty="0"/>
          </a:p>
          <a:p>
            <a:r>
              <a:rPr kumimoji="1" lang="ja-JP" altLang="en-US"/>
              <a:t>よって実験</a:t>
            </a:r>
            <a:r>
              <a:rPr kumimoji="1" lang="en-US" altLang="ja-JP" dirty="0"/>
              <a:t>2</a:t>
            </a:r>
            <a:r>
              <a:rPr kumimoji="1" lang="ja-JP" altLang="en-US"/>
              <a:t>では中間層の数を１層から</a:t>
            </a:r>
            <a:r>
              <a:rPr kumimoji="1" lang="en-US" altLang="ja-JP" dirty="0"/>
              <a:t>4</a:t>
            </a:r>
            <a:r>
              <a:rPr kumimoji="1" lang="ja-JP" altLang="en-US"/>
              <a:t>に変更して次月の最大接続数の増加率予測を行いました。</a:t>
            </a:r>
            <a:endParaRPr kumimoji="1" lang="en-US" altLang="ja-JP" dirty="0"/>
          </a:p>
          <a:p>
            <a:r>
              <a:rPr kumimoji="1" lang="ja-JP" altLang="en-US"/>
              <a:t>図</a:t>
            </a:r>
            <a:r>
              <a:rPr kumimoji="1" lang="en-US" altLang="ja-JP" dirty="0"/>
              <a:t>2</a:t>
            </a:r>
            <a:r>
              <a:rPr kumimoji="1" lang="ja-JP" altLang="en-US"/>
              <a:t>から</a:t>
            </a:r>
            <a:r>
              <a:rPr kumimoji="1" lang="en-US" altLang="ja-JP" dirty="0"/>
              <a:t>RNN</a:t>
            </a:r>
            <a:r>
              <a:rPr kumimoji="1" lang="ja-JP" altLang="en-US"/>
              <a:t>の単層の場合誤差が最小に近づくのに</a:t>
            </a:r>
            <a:r>
              <a:rPr kumimoji="1" lang="en-US" altLang="ja-JP" dirty="0"/>
              <a:t>22</a:t>
            </a:r>
            <a:r>
              <a:rPr kumimoji="1" lang="ja-JP" altLang="en-US"/>
              <a:t>ヶ月ほど長さが必要でしたが</a:t>
            </a:r>
            <a:endParaRPr kumimoji="1" lang="en-US" altLang="ja-JP" dirty="0"/>
          </a:p>
          <a:p>
            <a:r>
              <a:rPr kumimoji="1" lang="ja-JP" altLang="en-US"/>
              <a:t>多層化することで時系列の長さが</a:t>
            </a:r>
            <a:r>
              <a:rPr kumimoji="1" lang="en-US" altLang="ja-JP" dirty="0"/>
              <a:t>17</a:t>
            </a:r>
            <a:r>
              <a:rPr kumimoji="1" lang="ja-JP" altLang="en-US"/>
              <a:t>ヶ月ほどで</a:t>
            </a:r>
            <a:r>
              <a:rPr kumimoji="1" lang="en-US" altLang="ja-JP" dirty="0"/>
              <a:t>1</a:t>
            </a:r>
            <a:r>
              <a:rPr kumimoji="1" lang="ja-JP" altLang="en-US"/>
              <a:t>層の時と同等の誤差になっていることがわかります。</a:t>
            </a:r>
            <a:endParaRPr kumimoji="1" lang="en-US" altLang="ja-JP" dirty="0"/>
          </a:p>
          <a:p>
            <a:r>
              <a:rPr kumimoji="1" lang="ja-JP" altLang="en-US"/>
              <a:t>このことから多層化することによって時系列の長さを短くしても予測精度が保持されていることが確認できました</a:t>
            </a:r>
            <a:endParaRPr kumimoji="1" lang="en-US" altLang="ja-JP" dirty="0"/>
          </a:p>
          <a:p>
            <a:r>
              <a:rPr kumimoji="1" lang="ja-JP" altLang="en-US"/>
              <a:t>本当に同等の精度なのかを確認するために推論結果を示します</a:t>
            </a:r>
            <a:endParaRPr kumimoji="1" lang="en-US" altLang="ja-JP" dirty="0"/>
          </a:p>
        </p:txBody>
      </p:sp>
      <p:sp>
        <p:nvSpPr>
          <p:cNvPr id="4" name="スライド番号プレースホルダー 3"/>
          <p:cNvSpPr>
            <a:spLocks noGrp="1"/>
          </p:cNvSpPr>
          <p:nvPr>
            <p:ph type="sldNum" sz="quarter" idx="5"/>
          </p:nvPr>
        </p:nvSpPr>
        <p:spPr/>
        <p:txBody>
          <a:bodyPr/>
          <a:lstStyle/>
          <a:p>
            <a:fld id="{909FFF5C-DD13-4AF1-91FC-91C1E731AF95}" type="slidenum">
              <a:rPr kumimoji="1" lang="ja-JP" altLang="en-US" smtClean="0"/>
              <a:t>40</a:t>
            </a:fld>
            <a:endParaRPr kumimoji="1" lang="ja-JP" altLang="en-US"/>
          </a:p>
        </p:txBody>
      </p:sp>
    </p:spTree>
    <p:extLst>
      <p:ext uri="{BB962C8B-B14F-4D97-AF65-F5344CB8AC3E}">
        <p14:creationId xmlns:p14="http://schemas.microsoft.com/office/powerpoint/2010/main" val="255670712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実験</a:t>
            </a:r>
            <a:r>
              <a:rPr kumimoji="1" lang="en-US" altLang="ja-JP" dirty="0"/>
              <a:t>1</a:t>
            </a:r>
            <a:r>
              <a:rPr kumimoji="1" lang="ja-JP" altLang="en-US"/>
              <a:t>では中間層を</a:t>
            </a:r>
            <a:r>
              <a:rPr kumimoji="1" lang="en-US" altLang="ja-JP" dirty="0"/>
              <a:t>RNN</a:t>
            </a:r>
            <a:r>
              <a:rPr kumimoji="1" lang="ja-JP" altLang="en-US"/>
              <a:t>の単層と</a:t>
            </a:r>
            <a:r>
              <a:rPr kumimoji="1" lang="en-US" altLang="ja-JP" dirty="0"/>
              <a:t>LSTM</a:t>
            </a:r>
            <a:r>
              <a:rPr kumimoji="1" lang="ja-JP" altLang="en-US"/>
              <a:t>の単層で行いました。</a:t>
            </a:r>
            <a:endParaRPr kumimoji="1" lang="en-US" altLang="ja-JP" dirty="0"/>
          </a:p>
          <a:p>
            <a:r>
              <a:rPr kumimoji="1" lang="ja-JP" altLang="en-US"/>
              <a:t>モデルの作成が終わたら　時系列の長さをひとつづつ　ふやして　再び学習を行いました</a:t>
            </a:r>
            <a:endParaRPr kumimoji="1" lang="en-US" altLang="ja-JP" dirty="0"/>
          </a:p>
          <a:p>
            <a:r>
              <a:rPr kumimoji="1" lang="ja-JP" altLang="en-US"/>
              <a:t>最終的には時系列の長さを</a:t>
            </a:r>
            <a:r>
              <a:rPr kumimoji="1" lang="en-US" altLang="ja-JP" dirty="0"/>
              <a:t>24</a:t>
            </a:r>
            <a:r>
              <a:rPr kumimoji="1" lang="ja-JP" altLang="en-US"/>
              <a:t>までながくして実験を行いました。</a:t>
            </a:r>
            <a:endParaRPr kumimoji="1" lang="en-US" altLang="ja-JP" dirty="0"/>
          </a:p>
          <a:p>
            <a:r>
              <a:rPr kumimoji="1" lang="ja-JP" altLang="en-US"/>
              <a:t>その結果が図</a:t>
            </a:r>
            <a:r>
              <a:rPr kumimoji="1" lang="en-US" altLang="ja-JP" dirty="0"/>
              <a:t>1</a:t>
            </a:r>
            <a:r>
              <a:rPr kumimoji="1" lang="ja-JP" altLang="en-US"/>
              <a:t>となります</a:t>
            </a:r>
            <a:endParaRPr kumimoji="1" lang="en-US" altLang="ja-JP" dirty="0"/>
          </a:p>
          <a:p>
            <a:r>
              <a:rPr kumimoji="1" lang="ja-JP" altLang="en-US"/>
              <a:t>縦軸は検証データに対する誤差で、横軸は入力する時系列の長さです。</a:t>
            </a:r>
            <a:endParaRPr kumimoji="1" lang="en-US" altLang="ja-JP" dirty="0"/>
          </a:p>
          <a:p>
            <a:r>
              <a:rPr kumimoji="1" lang="ja-JP" altLang="en-US"/>
              <a:t>図</a:t>
            </a:r>
            <a:r>
              <a:rPr kumimoji="1" lang="en-US" altLang="ja-JP" dirty="0"/>
              <a:t>1</a:t>
            </a:r>
            <a:r>
              <a:rPr kumimoji="1" lang="ja-JP" altLang="en-US"/>
              <a:t>から破線で示された</a:t>
            </a:r>
            <a:r>
              <a:rPr kumimoji="1" lang="en-US" altLang="ja-JP" dirty="0"/>
              <a:t>RNN</a:t>
            </a:r>
            <a:r>
              <a:rPr kumimoji="1" lang="ja-JP" altLang="en-US"/>
              <a:t>の方が検証データに対する誤差がちいさいことがかくにんできました　</a:t>
            </a:r>
            <a:endParaRPr kumimoji="1" lang="en-US" altLang="ja-JP" dirty="0"/>
          </a:p>
          <a:p>
            <a:r>
              <a:rPr kumimoji="1" lang="en-US" altLang="ja-JP" dirty="0"/>
              <a:t>LSTM</a:t>
            </a:r>
            <a:r>
              <a:rPr kumimoji="1" lang="ja-JP" altLang="en-US"/>
              <a:t>のほうが精度が低い原因として</a:t>
            </a:r>
            <a:r>
              <a:rPr kumimoji="1" lang="en-US" altLang="ja-JP" dirty="0"/>
              <a:t>LSTM</a:t>
            </a:r>
            <a:r>
              <a:rPr kumimoji="1" lang="ja-JP" altLang="en-US"/>
              <a:t>で使われている忘却ゲートによって過去の情報の更新の影響で返って</a:t>
            </a:r>
            <a:endParaRPr kumimoji="1" lang="en-US" altLang="ja-JP" dirty="0"/>
          </a:p>
          <a:p>
            <a:r>
              <a:rPr kumimoji="1" lang="ja-JP" altLang="en-US"/>
              <a:t>精度を低下させてしまっている原因であると考えます</a:t>
            </a:r>
            <a:endParaRPr kumimoji="1" lang="en-US" altLang="ja-JP" dirty="0"/>
          </a:p>
          <a:p>
            <a:r>
              <a:rPr kumimoji="1" lang="ja-JP" altLang="en-US"/>
              <a:t>また</a:t>
            </a:r>
            <a:r>
              <a:rPr kumimoji="1" lang="en-US" altLang="ja-JP" dirty="0"/>
              <a:t>RNN</a:t>
            </a:r>
            <a:r>
              <a:rPr kumimoji="1" lang="ja-JP" altLang="en-US"/>
              <a:t>は過去の情報をそのまま加算してしまうので長期記憶には向いていないのですが</a:t>
            </a:r>
            <a:endParaRPr kumimoji="1" lang="en-US" altLang="ja-JP" dirty="0"/>
          </a:p>
          <a:p>
            <a:r>
              <a:rPr kumimoji="1" lang="ja-JP" altLang="en-US"/>
              <a:t>本研究の最大次元数である</a:t>
            </a:r>
            <a:r>
              <a:rPr kumimoji="1" lang="en-US" altLang="ja-JP" dirty="0"/>
              <a:t>24</a:t>
            </a:r>
            <a:r>
              <a:rPr kumimoji="1" lang="ja-JP" altLang="en-US"/>
              <a:t>❌</a:t>
            </a:r>
            <a:r>
              <a:rPr kumimoji="1" lang="en-US" altLang="ja-JP" dirty="0"/>
              <a:t>3</a:t>
            </a:r>
            <a:r>
              <a:rPr kumimoji="1" lang="ja-JP" altLang="en-US"/>
              <a:t>次元では影響がないと考えられます。</a:t>
            </a:r>
            <a:endParaRPr kumimoji="1" lang="en-US" altLang="ja-JP" dirty="0"/>
          </a:p>
        </p:txBody>
      </p:sp>
      <p:sp>
        <p:nvSpPr>
          <p:cNvPr id="4" name="スライド番号プレースホルダー 3"/>
          <p:cNvSpPr>
            <a:spLocks noGrp="1"/>
          </p:cNvSpPr>
          <p:nvPr>
            <p:ph type="sldNum" sz="quarter" idx="5"/>
          </p:nvPr>
        </p:nvSpPr>
        <p:spPr/>
        <p:txBody>
          <a:bodyPr/>
          <a:lstStyle/>
          <a:p>
            <a:fld id="{909FFF5C-DD13-4AF1-91FC-91C1E731AF95}" type="slidenum">
              <a:rPr kumimoji="1" lang="ja-JP" altLang="en-US" smtClean="0"/>
              <a:t>41</a:t>
            </a:fld>
            <a:endParaRPr kumimoji="1" lang="ja-JP" altLang="en-US"/>
          </a:p>
        </p:txBody>
      </p:sp>
    </p:spTree>
    <p:extLst>
      <p:ext uri="{BB962C8B-B14F-4D97-AF65-F5344CB8AC3E}">
        <p14:creationId xmlns:p14="http://schemas.microsoft.com/office/powerpoint/2010/main" val="249499254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909FFF5C-DD13-4AF1-91FC-91C1E731AF95}" type="slidenum">
              <a:rPr kumimoji="1" lang="ja-JP" altLang="en-US" smtClean="0"/>
              <a:t>42</a:t>
            </a:fld>
            <a:endParaRPr kumimoji="1" lang="ja-JP" altLang="en-US"/>
          </a:p>
        </p:txBody>
      </p:sp>
    </p:spTree>
    <p:extLst>
      <p:ext uri="{BB962C8B-B14F-4D97-AF65-F5344CB8AC3E}">
        <p14:creationId xmlns:p14="http://schemas.microsoft.com/office/powerpoint/2010/main" val="179701498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909FFF5C-DD13-4AF1-91FC-91C1E731AF95}" type="slidenum">
              <a:rPr kumimoji="1" lang="ja-JP" altLang="en-US" smtClean="0"/>
              <a:t>45</a:t>
            </a:fld>
            <a:endParaRPr kumimoji="1" lang="ja-JP" altLang="en-US"/>
          </a:p>
        </p:txBody>
      </p:sp>
    </p:spTree>
    <p:extLst>
      <p:ext uri="{BB962C8B-B14F-4D97-AF65-F5344CB8AC3E}">
        <p14:creationId xmlns:p14="http://schemas.microsoft.com/office/powerpoint/2010/main" val="9583541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sz="1200" kern="100" dirty="0">
                <a:effectLst/>
                <a:latin typeface="Times New Roman" panose="02020603050405020304" pitchFamily="18" charset="0"/>
                <a:ea typeface="ＭＳ 明朝" panose="02020609040205080304" pitchFamily="49" charset="-128"/>
              </a:rPr>
              <a:t>提案手法では、</a:t>
            </a:r>
            <a:r>
              <a:rPr lang="en-US" altLang="ja-JP" sz="1200" kern="100" dirty="0">
                <a:effectLst/>
                <a:latin typeface="Times New Roman" panose="02020603050405020304" pitchFamily="18" charset="0"/>
                <a:ea typeface="ＭＳ 明朝" panose="02020609040205080304" pitchFamily="49" charset="-128"/>
              </a:rPr>
              <a:t>Popularity of games on Steam[1]</a:t>
            </a:r>
            <a:r>
              <a:rPr lang="ja-JP" altLang="ja-JP" sz="1200" kern="100" dirty="0">
                <a:effectLst/>
                <a:latin typeface="Times New Roman" panose="02020603050405020304" pitchFamily="18" charset="0"/>
                <a:ea typeface="ＭＳ 明朝" panose="02020609040205080304" pitchFamily="49" charset="-128"/>
                <a:cs typeface="Times New Roman" panose="02020603050405020304" pitchFamily="18" charset="0"/>
              </a:rPr>
              <a:t>と</a:t>
            </a:r>
            <a:r>
              <a:rPr lang="ja-JP" altLang="ja-JP" sz="1200" kern="100">
                <a:effectLst/>
                <a:latin typeface="Times New Roman" panose="02020603050405020304" pitchFamily="18" charset="0"/>
                <a:ea typeface="ＭＳ 明朝" panose="02020609040205080304" pitchFamily="49" charset="-128"/>
                <a:cs typeface="Times New Roman" panose="02020603050405020304" pitchFamily="18" charset="0"/>
              </a:rPr>
              <a:t>いうデータセットと</a:t>
            </a:r>
            <a:r>
              <a:rPr lang="en-US" altLang="ja-JP" sz="1200" kern="100" dirty="0" err="1">
                <a:effectLst/>
                <a:latin typeface="Times New Roman" panose="02020603050405020304" pitchFamily="18" charset="0"/>
                <a:ea typeface="ＭＳ 明朝" panose="02020609040205080304" pitchFamily="49" charset="-128"/>
              </a:rPr>
              <a:t>SteamDB</a:t>
            </a:r>
            <a:r>
              <a:rPr lang="en-US" altLang="ja-JP" sz="1200" kern="100" dirty="0">
                <a:effectLst/>
                <a:latin typeface="Times New Roman" panose="02020603050405020304" pitchFamily="18" charset="0"/>
                <a:ea typeface="ＭＳ 明朝" panose="02020609040205080304" pitchFamily="49" charset="-128"/>
              </a:rPr>
              <a:t>[2]</a:t>
            </a:r>
            <a:r>
              <a:rPr lang="ja-JP" altLang="ja-JP" sz="1200" kern="100" dirty="0">
                <a:effectLst/>
                <a:latin typeface="Times New Roman" panose="02020603050405020304" pitchFamily="18" charset="0"/>
                <a:ea typeface="ＭＳ 明朝" panose="02020609040205080304" pitchFamily="49" charset="-128"/>
                <a:cs typeface="Times New Roman" panose="02020603050405020304" pitchFamily="18" charset="0"/>
              </a:rPr>
              <a:t>から</a:t>
            </a:r>
            <a:r>
              <a:rPr lang="ja-JP" altLang="ja-JP" sz="1200" kern="100">
                <a:effectLst/>
                <a:latin typeface="Times New Roman" panose="02020603050405020304" pitchFamily="18" charset="0"/>
                <a:ea typeface="ＭＳ 明朝" panose="02020609040205080304" pitchFamily="49" charset="-128"/>
                <a:cs typeface="Times New Roman" panose="02020603050405020304" pitchFamily="18" charset="0"/>
              </a:rPr>
              <a:t>取得した</a:t>
            </a:r>
            <a:r>
              <a:rPr lang="ja-JP" altLang="en-US" sz="1200" kern="100">
                <a:effectLst/>
                <a:latin typeface="Times New Roman" panose="02020603050405020304" pitchFamily="18" charset="0"/>
                <a:ea typeface="ＭＳ 明朝" panose="02020609040205080304" pitchFamily="49" charset="-128"/>
                <a:cs typeface="Times New Roman" panose="02020603050405020304" pitchFamily="18" charset="0"/>
              </a:rPr>
              <a:t>二つ</a:t>
            </a:r>
            <a:r>
              <a:rPr lang="ja-JP" altLang="en-US" sz="1200" kern="100" dirty="0">
                <a:effectLst/>
                <a:latin typeface="Times New Roman" panose="02020603050405020304" pitchFamily="18" charset="0"/>
                <a:ea typeface="ＭＳ 明朝" panose="02020609040205080304" pitchFamily="49" charset="-128"/>
                <a:cs typeface="Times New Roman" panose="02020603050405020304" pitchFamily="18" charset="0"/>
              </a:rPr>
              <a:t>のデータを用いて</a:t>
            </a:r>
            <a:r>
              <a:rPr lang="ja-JP" altLang="ja-JP" sz="1200" kern="100" dirty="0">
                <a:effectLst/>
                <a:latin typeface="Times New Roman" panose="02020603050405020304" pitchFamily="18" charset="0"/>
                <a:ea typeface="ＭＳ 明朝" panose="02020609040205080304" pitchFamily="49" charset="-128"/>
                <a:cs typeface="Times New Roman" panose="02020603050405020304" pitchFamily="18" charset="0"/>
              </a:rPr>
              <a:t>，</a:t>
            </a:r>
            <a:endParaRPr lang="en-US" altLang="ja-JP" sz="1200" kern="100" dirty="0">
              <a:effectLst/>
              <a:latin typeface="Times New Roman" panose="02020603050405020304" pitchFamily="18" charset="0"/>
              <a:ea typeface="ＭＳ 明朝" panose="02020609040205080304" pitchFamily="49" charset="-128"/>
              <a:cs typeface="Times New Roman" panose="02020603050405020304" pitchFamily="18" charset="0"/>
            </a:endParaRPr>
          </a:p>
          <a:p>
            <a:r>
              <a:rPr lang="ja-JP" altLang="ja-JP" sz="1200" kern="100" dirty="0">
                <a:effectLst/>
                <a:latin typeface="Times New Roman" panose="02020603050405020304" pitchFamily="18" charset="0"/>
                <a:ea typeface="ＭＳ 明朝" panose="02020609040205080304" pitchFamily="49" charset="-128"/>
                <a:cs typeface="Times New Roman" panose="02020603050405020304" pitchFamily="18" charset="0"/>
              </a:rPr>
              <a:t>時系列データを扱うニューラルネットワークである</a:t>
            </a:r>
            <a:r>
              <a:rPr lang="en-US" altLang="ja-JP" sz="1200" kern="100" dirty="0">
                <a:effectLst/>
                <a:latin typeface="Times New Roman" panose="02020603050405020304" pitchFamily="18" charset="0"/>
                <a:ea typeface="ＭＳ 明朝" panose="02020609040205080304" pitchFamily="49" charset="-128"/>
              </a:rPr>
              <a:t>Recurrent Neural Network(RNN)</a:t>
            </a:r>
            <a:r>
              <a:rPr lang="ja-JP" altLang="ja-JP" sz="1200" kern="100" dirty="0">
                <a:effectLst/>
                <a:latin typeface="Times New Roman" panose="02020603050405020304" pitchFamily="18" charset="0"/>
                <a:ea typeface="ＭＳ 明朝" panose="02020609040205080304" pitchFamily="49" charset="-128"/>
                <a:cs typeface="Times New Roman" panose="02020603050405020304" pitchFamily="18" charset="0"/>
              </a:rPr>
              <a:t>で学習</a:t>
            </a:r>
            <a:r>
              <a:rPr lang="ja-JP" altLang="en-US" sz="1200" kern="100" dirty="0">
                <a:effectLst/>
                <a:latin typeface="Times New Roman" panose="02020603050405020304" pitchFamily="18" charset="0"/>
                <a:ea typeface="ＭＳ 明朝" panose="02020609040205080304" pitchFamily="49" charset="-128"/>
                <a:cs typeface="Times New Roman" panose="02020603050405020304" pitchFamily="18" charset="0"/>
              </a:rPr>
              <a:t>で学習します</a:t>
            </a:r>
            <a:r>
              <a:rPr lang="ja-JP" altLang="ja-JP" dirty="0">
                <a:effectLst/>
              </a:rPr>
              <a:t> </a:t>
            </a:r>
            <a:endParaRPr kumimoji="1" lang="ja-JP" altLang="en-US" dirty="0"/>
          </a:p>
          <a:p>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909FFF5C-DD13-4AF1-91FC-91C1E731AF95}" type="slidenum">
              <a:rPr kumimoji="1" lang="ja-JP" altLang="en-US" smtClean="0"/>
              <a:t>4</a:t>
            </a:fld>
            <a:endParaRPr kumimoji="1" lang="ja-JP" altLang="en-US"/>
          </a:p>
        </p:txBody>
      </p:sp>
    </p:spTree>
    <p:extLst>
      <p:ext uri="{BB962C8B-B14F-4D97-AF65-F5344CB8AC3E}">
        <p14:creationId xmlns:p14="http://schemas.microsoft.com/office/powerpoint/2010/main" val="10261534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sz="1200" kern="100" dirty="0">
                <a:effectLst/>
                <a:latin typeface="Times New Roman" panose="02020603050405020304" pitchFamily="18" charset="0"/>
                <a:ea typeface="ＭＳ 明朝" panose="02020609040205080304" pitchFamily="49" charset="-128"/>
              </a:rPr>
              <a:t>Popularity of games on Steam[1]</a:t>
            </a:r>
            <a:r>
              <a:rPr lang="ja-JP" altLang="en-US" sz="1200" kern="100">
                <a:effectLst/>
                <a:latin typeface="Times New Roman" panose="02020603050405020304" pitchFamily="18" charset="0"/>
                <a:ea typeface="ＭＳ 明朝" panose="02020609040205080304" pitchFamily="49" charset="-128"/>
                <a:cs typeface="Times New Roman" panose="02020603050405020304" pitchFamily="18" charset="0"/>
              </a:rPr>
              <a:t>からは　注釈読む</a:t>
            </a: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909FFF5C-DD13-4AF1-91FC-91C1E731AF95}" type="slidenum">
              <a:rPr kumimoji="1" lang="ja-JP" altLang="en-US" smtClean="0"/>
              <a:t>5</a:t>
            </a:fld>
            <a:endParaRPr kumimoji="1" lang="ja-JP" altLang="en-US"/>
          </a:p>
        </p:txBody>
      </p:sp>
    </p:spTree>
    <p:extLst>
      <p:ext uri="{BB962C8B-B14F-4D97-AF65-F5344CB8AC3E}">
        <p14:creationId xmlns:p14="http://schemas.microsoft.com/office/powerpoint/2010/main" val="9022052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sz="1200" kern="100" dirty="0">
                <a:effectLst/>
                <a:latin typeface="Times New Roman" panose="02020603050405020304" pitchFamily="18" charset="0"/>
                <a:ea typeface="ＭＳ 明朝" panose="02020609040205080304" pitchFamily="49" charset="-128"/>
              </a:rPr>
              <a:t>提案手法では、</a:t>
            </a:r>
            <a:r>
              <a:rPr lang="en-US" altLang="ja-JP" sz="1200" kern="100" dirty="0">
                <a:effectLst/>
                <a:latin typeface="Times New Roman" panose="02020603050405020304" pitchFamily="18" charset="0"/>
                <a:ea typeface="ＭＳ 明朝" panose="02020609040205080304" pitchFamily="49" charset="-128"/>
              </a:rPr>
              <a:t>Popularity of games on Steam[1]</a:t>
            </a:r>
            <a:r>
              <a:rPr lang="ja-JP" altLang="ja-JP" sz="1200" kern="100" dirty="0">
                <a:effectLst/>
                <a:latin typeface="Times New Roman" panose="02020603050405020304" pitchFamily="18" charset="0"/>
                <a:ea typeface="ＭＳ 明朝" panose="02020609040205080304" pitchFamily="49" charset="-128"/>
                <a:cs typeface="Times New Roman" panose="02020603050405020304" pitchFamily="18" charset="0"/>
              </a:rPr>
              <a:t>というデータセットと</a:t>
            </a:r>
            <a:r>
              <a:rPr lang="en-US" altLang="ja-JP" sz="1200" kern="100" dirty="0" err="1">
                <a:effectLst/>
                <a:latin typeface="Times New Roman" panose="02020603050405020304" pitchFamily="18" charset="0"/>
                <a:ea typeface="ＭＳ 明朝" panose="02020609040205080304" pitchFamily="49" charset="-128"/>
              </a:rPr>
              <a:t>SteamDB</a:t>
            </a:r>
            <a:r>
              <a:rPr lang="en-US" altLang="ja-JP" sz="1200" kern="100" dirty="0">
                <a:effectLst/>
                <a:latin typeface="Times New Roman" panose="02020603050405020304" pitchFamily="18" charset="0"/>
                <a:ea typeface="ＭＳ 明朝" panose="02020609040205080304" pitchFamily="49" charset="-128"/>
              </a:rPr>
              <a:t>[2]</a:t>
            </a:r>
            <a:r>
              <a:rPr lang="ja-JP" altLang="ja-JP" sz="1200" kern="100" dirty="0">
                <a:effectLst/>
                <a:latin typeface="Times New Roman" panose="02020603050405020304" pitchFamily="18" charset="0"/>
                <a:ea typeface="ＭＳ 明朝" panose="02020609040205080304" pitchFamily="49" charset="-128"/>
                <a:cs typeface="Times New Roman" panose="02020603050405020304" pitchFamily="18" charset="0"/>
              </a:rPr>
              <a:t>から</a:t>
            </a:r>
            <a:r>
              <a:rPr lang="ja-JP" altLang="ja-JP" sz="1200" kern="100">
                <a:effectLst/>
                <a:latin typeface="Times New Roman" panose="02020603050405020304" pitchFamily="18" charset="0"/>
                <a:ea typeface="ＭＳ 明朝" panose="02020609040205080304" pitchFamily="49" charset="-128"/>
                <a:cs typeface="Times New Roman" panose="02020603050405020304" pitchFamily="18" charset="0"/>
              </a:rPr>
              <a:t>取得した</a:t>
            </a:r>
            <a:r>
              <a:rPr lang="ja-JP" altLang="en-US" sz="1200" kern="100">
                <a:effectLst/>
                <a:latin typeface="Times New Roman" panose="02020603050405020304" pitchFamily="18" charset="0"/>
                <a:ea typeface="ＭＳ 明朝" panose="02020609040205080304" pitchFamily="49" charset="-128"/>
                <a:cs typeface="Times New Roman" panose="02020603050405020304" pitchFamily="18" charset="0"/>
              </a:rPr>
              <a:t>二つ</a:t>
            </a:r>
            <a:r>
              <a:rPr lang="ja-JP" altLang="en-US" sz="1200" kern="100" dirty="0">
                <a:effectLst/>
                <a:latin typeface="Times New Roman" panose="02020603050405020304" pitchFamily="18" charset="0"/>
                <a:ea typeface="ＭＳ 明朝" panose="02020609040205080304" pitchFamily="49" charset="-128"/>
                <a:cs typeface="Times New Roman" panose="02020603050405020304" pitchFamily="18" charset="0"/>
              </a:rPr>
              <a:t>のデータを用いて</a:t>
            </a:r>
            <a:r>
              <a:rPr lang="ja-JP" altLang="ja-JP" sz="1200" kern="100" dirty="0">
                <a:effectLst/>
                <a:latin typeface="Times New Roman" panose="02020603050405020304" pitchFamily="18" charset="0"/>
                <a:ea typeface="ＭＳ 明朝" panose="02020609040205080304" pitchFamily="49" charset="-128"/>
                <a:cs typeface="Times New Roman" panose="02020603050405020304" pitchFamily="18" charset="0"/>
              </a:rPr>
              <a:t>，</a:t>
            </a:r>
            <a:endParaRPr lang="en-US" altLang="ja-JP" sz="1200" kern="100" dirty="0">
              <a:effectLst/>
              <a:latin typeface="Times New Roman" panose="02020603050405020304" pitchFamily="18" charset="0"/>
              <a:ea typeface="ＭＳ 明朝" panose="02020609040205080304" pitchFamily="49" charset="-128"/>
              <a:cs typeface="Times New Roman" panose="02020603050405020304" pitchFamily="18" charset="0"/>
            </a:endParaRPr>
          </a:p>
          <a:p>
            <a:r>
              <a:rPr lang="ja-JP" altLang="ja-JP" sz="1200" kern="100" dirty="0">
                <a:effectLst/>
                <a:latin typeface="Times New Roman" panose="02020603050405020304" pitchFamily="18" charset="0"/>
                <a:ea typeface="ＭＳ 明朝" panose="02020609040205080304" pitchFamily="49" charset="-128"/>
                <a:cs typeface="Times New Roman" panose="02020603050405020304" pitchFamily="18" charset="0"/>
              </a:rPr>
              <a:t>時系列データを扱うニューラルネットワークである</a:t>
            </a:r>
            <a:r>
              <a:rPr lang="en-US" altLang="ja-JP" sz="1200" kern="100" dirty="0">
                <a:effectLst/>
                <a:latin typeface="Times New Roman" panose="02020603050405020304" pitchFamily="18" charset="0"/>
                <a:ea typeface="ＭＳ 明朝" panose="02020609040205080304" pitchFamily="49" charset="-128"/>
              </a:rPr>
              <a:t>Recurrent Neural Network(RNN)</a:t>
            </a:r>
            <a:r>
              <a:rPr lang="ja-JP" altLang="ja-JP" sz="1200" kern="100" dirty="0">
                <a:effectLst/>
                <a:latin typeface="Times New Roman" panose="02020603050405020304" pitchFamily="18" charset="0"/>
                <a:ea typeface="ＭＳ 明朝" panose="02020609040205080304" pitchFamily="49" charset="-128"/>
                <a:cs typeface="Times New Roman" panose="02020603050405020304" pitchFamily="18" charset="0"/>
              </a:rPr>
              <a:t>で学習</a:t>
            </a:r>
            <a:r>
              <a:rPr lang="ja-JP" altLang="en-US" sz="1200" kern="100" dirty="0">
                <a:effectLst/>
                <a:latin typeface="Times New Roman" panose="02020603050405020304" pitchFamily="18" charset="0"/>
                <a:ea typeface="ＭＳ 明朝" panose="02020609040205080304" pitchFamily="49" charset="-128"/>
                <a:cs typeface="Times New Roman" panose="02020603050405020304" pitchFamily="18" charset="0"/>
              </a:rPr>
              <a:t>で学習します</a:t>
            </a:r>
            <a:r>
              <a:rPr lang="ja-JP" altLang="ja-JP" dirty="0">
                <a:effectLst/>
              </a:rPr>
              <a:t> </a:t>
            </a:r>
            <a:endParaRPr kumimoji="1" lang="ja-JP" altLang="en-US" dirty="0"/>
          </a:p>
          <a:p>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909FFF5C-DD13-4AF1-91FC-91C1E731AF95}" type="slidenum">
              <a:rPr kumimoji="1" lang="ja-JP" altLang="en-US" smtClean="0"/>
              <a:t>6</a:t>
            </a:fld>
            <a:endParaRPr kumimoji="1" lang="ja-JP" altLang="en-US"/>
          </a:p>
        </p:txBody>
      </p:sp>
    </p:spTree>
    <p:extLst>
      <p:ext uri="{BB962C8B-B14F-4D97-AF65-F5344CB8AC3E}">
        <p14:creationId xmlns:p14="http://schemas.microsoft.com/office/powerpoint/2010/main" val="1478283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sz="1200" kern="100" dirty="0">
                <a:effectLst/>
                <a:latin typeface="Times New Roman" panose="02020603050405020304" pitchFamily="18" charset="0"/>
                <a:ea typeface="ＭＳ 明朝" panose="02020609040205080304" pitchFamily="49" charset="-128"/>
              </a:rPr>
              <a:t>提案手法では、</a:t>
            </a:r>
            <a:r>
              <a:rPr lang="en-US" altLang="ja-JP" sz="1200" kern="100" dirty="0">
                <a:effectLst/>
                <a:latin typeface="Times New Roman" panose="02020603050405020304" pitchFamily="18" charset="0"/>
                <a:ea typeface="ＭＳ 明朝" panose="02020609040205080304" pitchFamily="49" charset="-128"/>
              </a:rPr>
              <a:t>Popularity of games on Steam[1]</a:t>
            </a:r>
            <a:r>
              <a:rPr lang="ja-JP" altLang="ja-JP" sz="1200" kern="100" dirty="0">
                <a:effectLst/>
                <a:latin typeface="Times New Roman" panose="02020603050405020304" pitchFamily="18" charset="0"/>
                <a:ea typeface="ＭＳ 明朝" panose="02020609040205080304" pitchFamily="49" charset="-128"/>
                <a:cs typeface="Times New Roman" panose="02020603050405020304" pitchFamily="18" charset="0"/>
              </a:rPr>
              <a:t>というデータセットと</a:t>
            </a:r>
            <a:r>
              <a:rPr lang="en-US" altLang="ja-JP" sz="1200" kern="100" dirty="0" err="1">
                <a:effectLst/>
                <a:latin typeface="Times New Roman" panose="02020603050405020304" pitchFamily="18" charset="0"/>
                <a:ea typeface="ＭＳ 明朝" panose="02020609040205080304" pitchFamily="49" charset="-128"/>
              </a:rPr>
              <a:t>SteamDB</a:t>
            </a:r>
            <a:r>
              <a:rPr lang="en-US" altLang="ja-JP" sz="1200" kern="100" dirty="0">
                <a:effectLst/>
                <a:latin typeface="Times New Roman" panose="02020603050405020304" pitchFamily="18" charset="0"/>
                <a:ea typeface="ＭＳ 明朝" panose="02020609040205080304" pitchFamily="49" charset="-128"/>
              </a:rPr>
              <a:t>[2]</a:t>
            </a:r>
            <a:r>
              <a:rPr lang="ja-JP" altLang="ja-JP" sz="1200" kern="100" dirty="0">
                <a:effectLst/>
                <a:latin typeface="Times New Roman" panose="02020603050405020304" pitchFamily="18" charset="0"/>
                <a:ea typeface="ＭＳ 明朝" panose="02020609040205080304" pitchFamily="49" charset="-128"/>
                <a:cs typeface="Times New Roman" panose="02020603050405020304" pitchFamily="18" charset="0"/>
              </a:rPr>
              <a:t>から</a:t>
            </a:r>
            <a:r>
              <a:rPr lang="ja-JP" altLang="ja-JP" sz="1200" kern="100">
                <a:effectLst/>
                <a:latin typeface="Times New Roman" panose="02020603050405020304" pitchFamily="18" charset="0"/>
                <a:ea typeface="ＭＳ 明朝" panose="02020609040205080304" pitchFamily="49" charset="-128"/>
                <a:cs typeface="Times New Roman" panose="02020603050405020304" pitchFamily="18" charset="0"/>
              </a:rPr>
              <a:t>取得した</a:t>
            </a:r>
            <a:r>
              <a:rPr lang="ja-JP" altLang="en-US" sz="1200" kern="100">
                <a:effectLst/>
                <a:latin typeface="Times New Roman" panose="02020603050405020304" pitchFamily="18" charset="0"/>
                <a:ea typeface="ＭＳ 明朝" panose="02020609040205080304" pitchFamily="49" charset="-128"/>
                <a:cs typeface="Times New Roman" panose="02020603050405020304" pitchFamily="18" charset="0"/>
              </a:rPr>
              <a:t>二つ</a:t>
            </a:r>
            <a:r>
              <a:rPr lang="ja-JP" altLang="en-US" sz="1200" kern="100" dirty="0">
                <a:effectLst/>
                <a:latin typeface="Times New Roman" panose="02020603050405020304" pitchFamily="18" charset="0"/>
                <a:ea typeface="ＭＳ 明朝" panose="02020609040205080304" pitchFamily="49" charset="-128"/>
                <a:cs typeface="Times New Roman" panose="02020603050405020304" pitchFamily="18" charset="0"/>
              </a:rPr>
              <a:t>のデータを用いて</a:t>
            </a:r>
            <a:r>
              <a:rPr lang="ja-JP" altLang="ja-JP" sz="1200" kern="100" dirty="0">
                <a:effectLst/>
                <a:latin typeface="Times New Roman" panose="02020603050405020304" pitchFamily="18" charset="0"/>
                <a:ea typeface="ＭＳ 明朝" panose="02020609040205080304" pitchFamily="49" charset="-128"/>
                <a:cs typeface="Times New Roman" panose="02020603050405020304" pitchFamily="18" charset="0"/>
              </a:rPr>
              <a:t>，</a:t>
            </a:r>
            <a:endParaRPr lang="en-US" altLang="ja-JP" sz="1200" kern="100" dirty="0">
              <a:effectLst/>
              <a:latin typeface="Times New Roman" panose="02020603050405020304" pitchFamily="18" charset="0"/>
              <a:ea typeface="ＭＳ 明朝" panose="02020609040205080304" pitchFamily="49" charset="-128"/>
              <a:cs typeface="Times New Roman" panose="02020603050405020304" pitchFamily="18" charset="0"/>
            </a:endParaRPr>
          </a:p>
          <a:p>
            <a:r>
              <a:rPr lang="ja-JP" altLang="ja-JP" sz="1200" kern="100" dirty="0">
                <a:effectLst/>
                <a:latin typeface="Times New Roman" panose="02020603050405020304" pitchFamily="18" charset="0"/>
                <a:ea typeface="ＭＳ 明朝" panose="02020609040205080304" pitchFamily="49" charset="-128"/>
                <a:cs typeface="Times New Roman" panose="02020603050405020304" pitchFamily="18" charset="0"/>
              </a:rPr>
              <a:t>時系列データを扱うニューラルネットワークである</a:t>
            </a:r>
            <a:r>
              <a:rPr lang="en-US" altLang="ja-JP" sz="1200" kern="100" dirty="0">
                <a:effectLst/>
                <a:latin typeface="Times New Roman" panose="02020603050405020304" pitchFamily="18" charset="0"/>
                <a:ea typeface="ＭＳ 明朝" panose="02020609040205080304" pitchFamily="49" charset="-128"/>
              </a:rPr>
              <a:t>Recurrent Neural Network(RNN)</a:t>
            </a:r>
            <a:r>
              <a:rPr lang="ja-JP" altLang="ja-JP" sz="1200" kern="100" dirty="0">
                <a:effectLst/>
                <a:latin typeface="Times New Roman" panose="02020603050405020304" pitchFamily="18" charset="0"/>
                <a:ea typeface="ＭＳ 明朝" panose="02020609040205080304" pitchFamily="49" charset="-128"/>
                <a:cs typeface="Times New Roman" panose="02020603050405020304" pitchFamily="18" charset="0"/>
              </a:rPr>
              <a:t>で学習</a:t>
            </a:r>
            <a:r>
              <a:rPr lang="ja-JP" altLang="en-US" sz="1200" kern="100" dirty="0">
                <a:effectLst/>
                <a:latin typeface="Times New Roman" panose="02020603050405020304" pitchFamily="18" charset="0"/>
                <a:ea typeface="ＭＳ 明朝" panose="02020609040205080304" pitchFamily="49" charset="-128"/>
                <a:cs typeface="Times New Roman" panose="02020603050405020304" pitchFamily="18" charset="0"/>
              </a:rPr>
              <a:t>で学習します</a:t>
            </a:r>
            <a:r>
              <a:rPr lang="ja-JP" altLang="ja-JP" dirty="0">
                <a:effectLst/>
              </a:rPr>
              <a:t> </a:t>
            </a:r>
            <a:endParaRPr kumimoji="1" lang="ja-JP" altLang="en-US" dirty="0"/>
          </a:p>
          <a:p>
            <a:endParaRPr kumimoji="1" lang="en-US" altLang="ja-JP" dirty="0"/>
          </a:p>
          <a:p>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t>データセットが一ヶ月ごとのデータになっているためその月の数になっています。</a:t>
            </a: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909FFF5C-DD13-4AF1-91FC-91C1E731AF95}" type="slidenum">
              <a:rPr kumimoji="1" lang="ja-JP" altLang="en-US" smtClean="0"/>
              <a:t>7</a:t>
            </a:fld>
            <a:endParaRPr kumimoji="1" lang="ja-JP" altLang="en-US"/>
          </a:p>
        </p:txBody>
      </p:sp>
    </p:spTree>
    <p:extLst>
      <p:ext uri="{BB962C8B-B14F-4D97-AF65-F5344CB8AC3E}">
        <p14:creationId xmlns:p14="http://schemas.microsoft.com/office/powerpoint/2010/main" val="11484654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教師信号はプレイヤーの最大同時接続数の増加率で　次月に接続数が増えるのか減るのかの増減を求めています</a:t>
            </a:r>
            <a:endParaRPr kumimoji="1" lang="en-US" altLang="ja-JP" dirty="0"/>
          </a:p>
          <a:p>
            <a:endParaRPr kumimoji="1" lang="en-US" altLang="ja-JP" dirty="0"/>
          </a:p>
          <a:p>
            <a:r>
              <a:rPr kumimoji="1" lang="ja-JP" altLang="en-US"/>
              <a:t>増加率は</a:t>
            </a:r>
            <a:r>
              <a:rPr kumimoji="1" lang="en-US" altLang="ja-JP" dirty="0"/>
              <a:t>(1)</a:t>
            </a:r>
            <a:r>
              <a:rPr kumimoji="1" lang="ja-JP" altLang="en-US"/>
              <a:t>の式で求めています</a:t>
            </a:r>
          </a:p>
        </p:txBody>
      </p:sp>
      <p:sp>
        <p:nvSpPr>
          <p:cNvPr id="4" name="スライド番号プレースホルダー 3"/>
          <p:cNvSpPr>
            <a:spLocks noGrp="1"/>
          </p:cNvSpPr>
          <p:nvPr>
            <p:ph type="sldNum" sz="quarter" idx="5"/>
          </p:nvPr>
        </p:nvSpPr>
        <p:spPr/>
        <p:txBody>
          <a:bodyPr/>
          <a:lstStyle/>
          <a:p>
            <a:fld id="{909FFF5C-DD13-4AF1-91FC-91C1E731AF95}" type="slidenum">
              <a:rPr kumimoji="1" lang="ja-JP" altLang="en-US" smtClean="0"/>
              <a:t>8</a:t>
            </a:fld>
            <a:endParaRPr kumimoji="1" lang="ja-JP" altLang="en-US"/>
          </a:p>
        </p:txBody>
      </p:sp>
    </p:spTree>
    <p:extLst>
      <p:ext uri="{BB962C8B-B14F-4D97-AF65-F5344CB8AC3E}">
        <p14:creationId xmlns:p14="http://schemas.microsoft.com/office/powerpoint/2010/main" val="30483706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提案手法のモデルの全体像はこのようになっており</a:t>
            </a:r>
          </a:p>
        </p:txBody>
      </p:sp>
      <p:sp>
        <p:nvSpPr>
          <p:cNvPr id="4" name="スライド番号プレースホルダー 3"/>
          <p:cNvSpPr>
            <a:spLocks noGrp="1"/>
          </p:cNvSpPr>
          <p:nvPr>
            <p:ph type="sldNum" sz="quarter" idx="5"/>
          </p:nvPr>
        </p:nvSpPr>
        <p:spPr/>
        <p:txBody>
          <a:bodyPr/>
          <a:lstStyle/>
          <a:p>
            <a:fld id="{909FFF5C-DD13-4AF1-91FC-91C1E731AF95}" type="slidenum">
              <a:rPr kumimoji="1" lang="ja-JP" altLang="en-US" smtClean="0"/>
              <a:t>9</a:t>
            </a:fld>
            <a:endParaRPr kumimoji="1" lang="ja-JP" altLang="en-US"/>
          </a:p>
        </p:txBody>
      </p:sp>
    </p:spTree>
    <p:extLst>
      <p:ext uri="{BB962C8B-B14F-4D97-AF65-F5344CB8AC3E}">
        <p14:creationId xmlns:p14="http://schemas.microsoft.com/office/powerpoint/2010/main" val="188094337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タイトル スライド">
    <p:spTree>
      <p:nvGrpSpPr>
        <p:cNvPr id="1" name=""/>
        <p:cNvGrpSpPr/>
        <p:nvPr/>
      </p:nvGrpSpPr>
      <p:grpSpPr>
        <a:xfrm>
          <a:off x="0" y="0"/>
          <a:ext cx="0" cy="0"/>
          <a:chOff x="0" y="0"/>
          <a:chExt cx="0" cy="0"/>
        </a:xfrm>
      </p:grpSpPr>
      <p:sp>
        <p:nvSpPr>
          <p:cNvPr id="7" name="正方形/長方形 6">
            <a:extLst>
              <a:ext uri="{FF2B5EF4-FFF2-40B4-BE49-F238E27FC236}">
                <a16:creationId xmlns:a16="http://schemas.microsoft.com/office/drawing/2014/main" id="{5AA5AE53-431A-0EAD-D640-EAAB0E2DCA86}"/>
              </a:ext>
            </a:extLst>
          </p:cNvPr>
          <p:cNvSpPr/>
          <p:nvPr userDrawn="1"/>
        </p:nvSpPr>
        <p:spPr>
          <a:xfrm>
            <a:off x="-8546" y="15098"/>
            <a:ext cx="12204000" cy="3851837"/>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imes New Roman" panose="02020603050405020304" pitchFamily="18" charset="0"/>
              <a:cs typeface="Times New Roman" panose="02020603050405020304" pitchFamily="18" charset="0"/>
            </a:endParaRPr>
          </a:p>
        </p:txBody>
      </p:sp>
      <p:sp>
        <p:nvSpPr>
          <p:cNvPr id="2" name="Title 1"/>
          <p:cNvSpPr>
            <a:spLocks noGrp="1"/>
          </p:cNvSpPr>
          <p:nvPr>
            <p:ph type="ctrTitle" hasCustomPrompt="1"/>
          </p:nvPr>
        </p:nvSpPr>
        <p:spPr>
          <a:xfrm>
            <a:off x="262076" y="1329432"/>
            <a:ext cx="11662756" cy="2387600"/>
          </a:xfrm>
        </p:spPr>
        <p:txBody>
          <a:bodyPr anchor="ctr"/>
          <a:lstStyle>
            <a:lvl1pPr algn="ctr">
              <a:defRPr sz="6000"/>
            </a:lvl1pPr>
          </a:lstStyle>
          <a:p>
            <a:r>
              <a:rPr lang="ja-JP" altLang="en-US" dirty="0"/>
              <a:t>タイトル</a:t>
            </a:r>
            <a:endParaRPr lang="en-US" dirty="0"/>
          </a:p>
        </p:txBody>
      </p:sp>
      <p:sp>
        <p:nvSpPr>
          <p:cNvPr id="3" name="Subtitle 2"/>
          <p:cNvSpPr>
            <a:spLocks noGrp="1"/>
          </p:cNvSpPr>
          <p:nvPr>
            <p:ph type="subTitle" idx="1" hasCustomPrompt="1"/>
          </p:nvPr>
        </p:nvSpPr>
        <p:spPr>
          <a:xfrm>
            <a:off x="262076" y="3994909"/>
            <a:ext cx="11662756" cy="1511190"/>
          </a:xfrm>
        </p:spPr>
        <p:txBody>
          <a:bodyPr anchor="ctr">
            <a:normAutofit/>
          </a:bodyPr>
          <a:lstStyle>
            <a:lvl1pPr marL="0" indent="0" algn="ctr">
              <a:buNone/>
              <a:defRPr sz="3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dirty="0"/>
              <a:t>発表者名</a:t>
            </a:r>
            <a:endParaRPr lang="en-US" altLang="ja-JP" dirty="0"/>
          </a:p>
          <a:p>
            <a:r>
              <a:rPr lang="ja-JP" altLang="en-US" dirty="0"/>
              <a:t>所属</a:t>
            </a:r>
            <a:endParaRPr lang="en-US" altLang="ja-JP" dirty="0"/>
          </a:p>
        </p:txBody>
      </p:sp>
      <p:sp>
        <p:nvSpPr>
          <p:cNvPr id="4" name="Date Placeholder 3"/>
          <p:cNvSpPr>
            <a:spLocks noGrp="1"/>
          </p:cNvSpPr>
          <p:nvPr>
            <p:ph type="dt" sz="half" idx="10"/>
          </p:nvPr>
        </p:nvSpPr>
        <p:spPr/>
        <p:txBody>
          <a:bodyPr/>
          <a:lstStyle>
            <a:lvl1pPr>
              <a:defRPr sz="1400"/>
            </a:lvl1pPr>
          </a:lstStyle>
          <a:p>
            <a:fld id="{F07934DD-12EE-4DEA-B6FD-C2B8538685F7}" type="datetime1">
              <a:rPr lang="ja-JP" altLang="en-US" smtClean="0"/>
              <a:t>2024/2/8</a:t>
            </a:fld>
            <a:endParaRPr lang="ja-JP" altLang="en-US"/>
          </a:p>
        </p:txBody>
      </p:sp>
      <p:sp>
        <p:nvSpPr>
          <p:cNvPr id="5" name="Footer Placeholder 4"/>
          <p:cNvSpPr>
            <a:spLocks noGrp="1"/>
          </p:cNvSpPr>
          <p:nvPr>
            <p:ph type="ftr" sz="quarter" idx="11"/>
          </p:nvPr>
        </p:nvSpPr>
        <p:spPr/>
        <p:txBody>
          <a:bodyPr/>
          <a:lstStyle>
            <a:lvl1pPr>
              <a:defRPr sz="1400"/>
            </a:lvl1pPr>
          </a:lstStyle>
          <a:p>
            <a:endParaRPr lang="ja-JP" altLang="en-US"/>
          </a:p>
        </p:txBody>
      </p:sp>
      <p:sp>
        <p:nvSpPr>
          <p:cNvPr id="6" name="Slide Number Placeholder 5"/>
          <p:cNvSpPr>
            <a:spLocks noGrp="1"/>
          </p:cNvSpPr>
          <p:nvPr>
            <p:ph type="sldNum" sz="quarter" idx="12"/>
          </p:nvPr>
        </p:nvSpPr>
        <p:spPr/>
        <p:txBody>
          <a:bodyPr/>
          <a:lstStyle>
            <a:lvl1pPr>
              <a:defRPr sz="1400"/>
            </a:lvl1pPr>
          </a:lstStyle>
          <a:p>
            <a:fld id="{3C83C733-A267-4C27-B924-90460700986B}" type="slidenum">
              <a:rPr lang="ja-JP" altLang="en-US" smtClean="0"/>
              <a:pPr/>
              <a:t>‹#›</a:t>
            </a:fld>
            <a:endParaRPr lang="ja-JP" altLang="en-US"/>
          </a:p>
        </p:txBody>
      </p:sp>
      <p:pic>
        <p:nvPicPr>
          <p:cNvPr id="2050" name="Picture 2" descr="湘南工科大学">
            <a:extLst>
              <a:ext uri="{FF2B5EF4-FFF2-40B4-BE49-F238E27FC236}">
                <a16:creationId xmlns:a16="http://schemas.microsoft.com/office/drawing/2014/main" id="{4186C26F-C986-5553-1439-64506380357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491182" y="5680047"/>
            <a:ext cx="2124100" cy="6186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85702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dirty="0"/>
              <a:t>2 </a:t>
            </a:r>
            <a:r>
              <a:rPr lang="ja-JP" altLang="en-US"/>
              <a:t>レベル</a:t>
            </a:r>
          </a:p>
          <a:p>
            <a:pPr lvl="2"/>
            <a:r>
              <a:rPr lang="ja-JP" altLang="en-US"/>
              <a:t>第 </a:t>
            </a:r>
            <a:r>
              <a:rPr lang="en-US" altLang="ja-JP" dirty="0"/>
              <a:t>3 </a:t>
            </a:r>
            <a:r>
              <a:rPr lang="ja-JP" altLang="en-US"/>
              <a:t>レベル</a:t>
            </a:r>
          </a:p>
          <a:p>
            <a:pPr lvl="3"/>
            <a:r>
              <a:rPr lang="ja-JP" altLang="en-US"/>
              <a:t>第 </a:t>
            </a:r>
            <a:r>
              <a:rPr lang="en-US" altLang="ja-JP" dirty="0"/>
              <a:t>4 </a:t>
            </a:r>
            <a:r>
              <a:rPr lang="ja-JP" altLang="en-US"/>
              <a:t>レベル</a:t>
            </a:r>
          </a:p>
          <a:p>
            <a:pPr lvl="4"/>
            <a:r>
              <a:rPr lang="ja-JP" altLang="en-US"/>
              <a:t>第 </a:t>
            </a:r>
            <a:r>
              <a:rPr lang="en-US" altLang="ja-JP" dirty="0"/>
              <a:t>5 </a:t>
            </a:r>
            <a:r>
              <a:rPr lang="ja-JP" altLang="en-US"/>
              <a:t>レベル</a:t>
            </a:r>
            <a:endParaRPr lang="en-US" dirty="0"/>
          </a:p>
        </p:txBody>
      </p:sp>
      <p:sp>
        <p:nvSpPr>
          <p:cNvPr id="4" name="Date Placeholder 3"/>
          <p:cNvSpPr>
            <a:spLocks noGrp="1"/>
          </p:cNvSpPr>
          <p:nvPr>
            <p:ph type="dt" sz="half" idx="10"/>
          </p:nvPr>
        </p:nvSpPr>
        <p:spPr/>
        <p:txBody>
          <a:bodyPr/>
          <a:lstStyle/>
          <a:p>
            <a:fld id="{7F41D85C-E62D-4718-929B-8E17F7F607D9}" type="datetime1">
              <a:rPr lang="ja-JP" altLang="en-US" smtClean="0"/>
              <a:t>2024/2/8</a:t>
            </a:fld>
            <a:endParaRPr lang="ja-JP" altLang="en-US"/>
          </a:p>
        </p:txBody>
      </p:sp>
      <p:sp>
        <p:nvSpPr>
          <p:cNvPr id="5" name="Footer Placeholder 4"/>
          <p:cNvSpPr>
            <a:spLocks noGrp="1"/>
          </p:cNvSpPr>
          <p:nvPr>
            <p:ph type="ftr" sz="quarter" idx="11"/>
          </p:nvPr>
        </p:nvSpPr>
        <p:spPr/>
        <p:txBody>
          <a:bodyPr/>
          <a:lstStyle/>
          <a:p>
            <a:endParaRPr lang="ja-JP" altLang="en-US"/>
          </a:p>
        </p:txBody>
      </p:sp>
      <p:sp>
        <p:nvSpPr>
          <p:cNvPr id="6" name="Slide Number Placeholder 5"/>
          <p:cNvSpPr>
            <a:spLocks noGrp="1"/>
          </p:cNvSpPr>
          <p:nvPr>
            <p:ph type="sldNum" sz="quarter" idx="12"/>
          </p:nvPr>
        </p:nvSpPr>
        <p:spPr/>
        <p:txBody>
          <a:bodyPr/>
          <a:lstStyle/>
          <a:p>
            <a:fld id="{3C83C733-A267-4C27-B924-90460700986B}" type="slidenum">
              <a:rPr lang="ja-JP" altLang="en-US" smtClean="0"/>
              <a:pPr/>
              <a:t>‹#›</a:t>
            </a:fld>
            <a:endParaRPr lang="ja-JP" altLang="en-US"/>
          </a:p>
        </p:txBody>
      </p:sp>
    </p:spTree>
    <p:extLst>
      <p:ext uri="{BB962C8B-B14F-4D97-AF65-F5344CB8AC3E}">
        <p14:creationId xmlns:p14="http://schemas.microsoft.com/office/powerpoint/2010/main" val="7134115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262076" y="1058428"/>
            <a:ext cx="5757724" cy="5281027"/>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6172200" y="1058428"/>
            <a:ext cx="5752632" cy="5281027"/>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E15619D7-E218-4650-97D4-1F780899B098}" type="datetime1">
              <a:rPr lang="ja-JP" altLang="en-US" smtClean="0"/>
              <a:t>2024/2/8</a:t>
            </a:fld>
            <a:endParaRPr lang="ja-JP" altLang="en-US"/>
          </a:p>
        </p:txBody>
      </p:sp>
      <p:sp>
        <p:nvSpPr>
          <p:cNvPr id="6" name="Footer Placeholder 5"/>
          <p:cNvSpPr>
            <a:spLocks noGrp="1"/>
          </p:cNvSpPr>
          <p:nvPr>
            <p:ph type="ftr" sz="quarter" idx="11"/>
          </p:nvPr>
        </p:nvSpPr>
        <p:spPr/>
        <p:txBody>
          <a:bodyPr/>
          <a:lstStyle/>
          <a:p>
            <a:endParaRPr lang="ja-JP" altLang="en-US"/>
          </a:p>
        </p:txBody>
      </p:sp>
      <p:sp>
        <p:nvSpPr>
          <p:cNvPr id="7" name="Slide Number Placeholder 6"/>
          <p:cNvSpPr>
            <a:spLocks noGrp="1"/>
          </p:cNvSpPr>
          <p:nvPr>
            <p:ph type="sldNum" sz="quarter" idx="12"/>
          </p:nvPr>
        </p:nvSpPr>
        <p:spPr/>
        <p:txBody>
          <a:bodyPr/>
          <a:lstStyle/>
          <a:p>
            <a:fld id="{3C83C733-A267-4C27-B924-90460700986B}" type="slidenum">
              <a:rPr lang="ja-JP" altLang="en-US" smtClean="0"/>
              <a:pPr/>
              <a:t>‹#›</a:t>
            </a:fld>
            <a:endParaRPr lang="ja-JP" altLang="en-US"/>
          </a:p>
        </p:txBody>
      </p:sp>
    </p:spTree>
    <p:extLst>
      <p:ext uri="{BB962C8B-B14F-4D97-AF65-F5344CB8AC3E}">
        <p14:creationId xmlns:p14="http://schemas.microsoft.com/office/powerpoint/2010/main" val="28572715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262076" y="1058428"/>
            <a:ext cx="3601676" cy="5281027"/>
          </a:xfrm>
        </p:spPr>
        <p:txBody>
          <a:bodyPr/>
          <a:lstStyle/>
          <a:p>
            <a:pPr lvl="0"/>
            <a:r>
              <a:rPr lang="ja-JP" altLang="en-US"/>
              <a:t>マスター テキストの書式設定</a:t>
            </a:r>
          </a:p>
          <a:p>
            <a:pPr lvl="1"/>
            <a:r>
              <a:rPr lang="ja-JP" altLang="en-US"/>
              <a:t>第 </a:t>
            </a:r>
            <a:r>
              <a:rPr lang="en-US" altLang="ja-JP" dirty="0"/>
              <a:t>2 </a:t>
            </a:r>
            <a:r>
              <a:rPr lang="ja-JP" altLang="en-US"/>
              <a:t>レベル</a:t>
            </a:r>
          </a:p>
          <a:p>
            <a:pPr lvl="2"/>
            <a:r>
              <a:rPr lang="ja-JP" altLang="en-US"/>
              <a:t>第 </a:t>
            </a:r>
            <a:r>
              <a:rPr lang="en-US" altLang="ja-JP" dirty="0"/>
              <a:t>3 </a:t>
            </a:r>
            <a:r>
              <a:rPr lang="ja-JP" altLang="en-US"/>
              <a:t>レベル</a:t>
            </a:r>
          </a:p>
          <a:p>
            <a:pPr lvl="3"/>
            <a:r>
              <a:rPr lang="ja-JP" altLang="en-US"/>
              <a:t>第 </a:t>
            </a:r>
            <a:r>
              <a:rPr lang="en-US" altLang="ja-JP" dirty="0"/>
              <a:t>4 </a:t>
            </a:r>
            <a:r>
              <a:rPr lang="ja-JP" altLang="en-US"/>
              <a:t>レベル</a:t>
            </a:r>
          </a:p>
          <a:p>
            <a:pPr lvl="4"/>
            <a:r>
              <a:rPr lang="ja-JP" altLang="en-US"/>
              <a:t>第 </a:t>
            </a:r>
            <a:r>
              <a:rPr lang="en-US" altLang="ja-JP" dirty="0"/>
              <a:t>5 </a:t>
            </a:r>
            <a:r>
              <a:rPr lang="ja-JP" altLang="en-US"/>
              <a:t>レベル</a:t>
            </a:r>
            <a:endParaRPr lang="en-US" dirty="0"/>
          </a:p>
        </p:txBody>
      </p:sp>
      <p:sp>
        <p:nvSpPr>
          <p:cNvPr id="5" name="Date Placeholder 4"/>
          <p:cNvSpPr>
            <a:spLocks noGrp="1"/>
          </p:cNvSpPr>
          <p:nvPr>
            <p:ph type="dt" sz="half" idx="10"/>
          </p:nvPr>
        </p:nvSpPr>
        <p:spPr/>
        <p:txBody>
          <a:bodyPr/>
          <a:lstStyle/>
          <a:p>
            <a:fld id="{4D4E2B7C-E00F-444F-BEC0-83E179CAA595}" type="datetime1">
              <a:rPr lang="ja-JP" altLang="en-US" smtClean="0"/>
              <a:t>2024/2/8</a:t>
            </a:fld>
            <a:endParaRPr lang="ja-JP" altLang="en-US"/>
          </a:p>
        </p:txBody>
      </p:sp>
      <p:sp>
        <p:nvSpPr>
          <p:cNvPr id="6" name="Footer Placeholder 5"/>
          <p:cNvSpPr>
            <a:spLocks noGrp="1"/>
          </p:cNvSpPr>
          <p:nvPr>
            <p:ph type="ftr" sz="quarter" idx="11"/>
          </p:nvPr>
        </p:nvSpPr>
        <p:spPr/>
        <p:txBody>
          <a:bodyPr/>
          <a:lstStyle/>
          <a:p>
            <a:endParaRPr lang="ja-JP" altLang="en-US"/>
          </a:p>
        </p:txBody>
      </p:sp>
      <p:sp>
        <p:nvSpPr>
          <p:cNvPr id="7" name="Slide Number Placeholder 6"/>
          <p:cNvSpPr>
            <a:spLocks noGrp="1"/>
          </p:cNvSpPr>
          <p:nvPr>
            <p:ph type="sldNum" sz="quarter" idx="12"/>
          </p:nvPr>
        </p:nvSpPr>
        <p:spPr/>
        <p:txBody>
          <a:bodyPr/>
          <a:lstStyle/>
          <a:p>
            <a:fld id="{3C83C733-A267-4C27-B924-90460700986B}" type="slidenum">
              <a:rPr lang="ja-JP" altLang="en-US" smtClean="0"/>
              <a:pPr/>
              <a:t>‹#›</a:t>
            </a:fld>
            <a:endParaRPr lang="ja-JP" altLang="en-US"/>
          </a:p>
        </p:txBody>
      </p:sp>
      <p:sp>
        <p:nvSpPr>
          <p:cNvPr id="8" name="Content Placeholder 2">
            <a:extLst>
              <a:ext uri="{FF2B5EF4-FFF2-40B4-BE49-F238E27FC236}">
                <a16:creationId xmlns:a16="http://schemas.microsoft.com/office/drawing/2014/main" id="{024D002D-64D4-5CE2-EFDB-9A1F51F26447}"/>
              </a:ext>
            </a:extLst>
          </p:cNvPr>
          <p:cNvSpPr>
            <a:spLocks noGrp="1"/>
          </p:cNvSpPr>
          <p:nvPr>
            <p:ph sz="half" idx="13"/>
          </p:nvPr>
        </p:nvSpPr>
        <p:spPr>
          <a:xfrm>
            <a:off x="4292616" y="1058428"/>
            <a:ext cx="3601676" cy="5281027"/>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9" name="Content Placeholder 2">
            <a:extLst>
              <a:ext uri="{FF2B5EF4-FFF2-40B4-BE49-F238E27FC236}">
                <a16:creationId xmlns:a16="http://schemas.microsoft.com/office/drawing/2014/main" id="{6F37405F-FA8B-6CBA-D078-1C33CA3FB2F0}"/>
              </a:ext>
            </a:extLst>
          </p:cNvPr>
          <p:cNvSpPr>
            <a:spLocks noGrp="1"/>
          </p:cNvSpPr>
          <p:nvPr>
            <p:ph sz="half" idx="14"/>
          </p:nvPr>
        </p:nvSpPr>
        <p:spPr>
          <a:xfrm>
            <a:off x="8323156" y="1059172"/>
            <a:ext cx="3601676" cy="5281027"/>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Tree>
    <p:extLst>
      <p:ext uri="{BB962C8B-B14F-4D97-AF65-F5344CB8AC3E}">
        <p14:creationId xmlns:p14="http://schemas.microsoft.com/office/powerpoint/2010/main" val="53395641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正方形/長方形 7">
            <a:extLst>
              <a:ext uri="{FF2B5EF4-FFF2-40B4-BE49-F238E27FC236}">
                <a16:creationId xmlns:a16="http://schemas.microsoft.com/office/drawing/2014/main" id="{33E75108-FCE3-C190-D030-B33BC36326A8}"/>
              </a:ext>
            </a:extLst>
          </p:cNvPr>
          <p:cNvSpPr/>
          <p:nvPr userDrawn="1"/>
        </p:nvSpPr>
        <p:spPr>
          <a:xfrm>
            <a:off x="-10346" y="6428263"/>
            <a:ext cx="12207600" cy="45393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Times New Roman" panose="02020603050405020304" pitchFamily="18" charset="0"/>
              <a:cs typeface="Times New Roman" panose="02020603050405020304" pitchFamily="18" charset="0"/>
            </a:endParaRPr>
          </a:p>
        </p:txBody>
      </p:sp>
      <p:sp>
        <p:nvSpPr>
          <p:cNvPr id="7" name="正方形/長方形 6">
            <a:extLst>
              <a:ext uri="{FF2B5EF4-FFF2-40B4-BE49-F238E27FC236}">
                <a16:creationId xmlns:a16="http://schemas.microsoft.com/office/drawing/2014/main" id="{CE60D294-51E0-E76C-C17D-90D267F6CF9E}"/>
              </a:ext>
            </a:extLst>
          </p:cNvPr>
          <p:cNvSpPr/>
          <p:nvPr userDrawn="1"/>
        </p:nvSpPr>
        <p:spPr>
          <a:xfrm>
            <a:off x="-8546" y="-9683"/>
            <a:ext cx="12204000" cy="100721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Times New Roman" panose="02020603050405020304" pitchFamily="18" charset="0"/>
              <a:cs typeface="Times New Roman" panose="02020603050405020304" pitchFamily="18" charset="0"/>
            </a:endParaRPr>
          </a:p>
        </p:txBody>
      </p:sp>
      <p:sp>
        <p:nvSpPr>
          <p:cNvPr id="2" name="Title Placeholder 1"/>
          <p:cNvSpPr>
            <a:spLocks noGrp="1"/>
          </p:cNvSpPr>
          <p:nvPr>
            <p:ph type="title"/>
          </p:nvPr>
        </p:nvSpPr>
        <p:spPr>
          <a:xfrm>
            <a:off x="262076" y="51219"/>
            <a:ext cx="11662756" cy="857502"/>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262076" y="1058429"/>
            <a:ext cx="11662756" cy="528102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dirty="0"/>
              <a:t>2 </a:t>
            </a:r>
            <a:r>
              <a:rPr lang="ja-JP" altLang="en-US"/>
              <a:t>レベル</a:t>
            </a:r>
          </a:p>
          <a:p>
            <a:pPr lvl="2"/>
            <a:r>
              <a:rPr lang="ja-JP" altLang="en-US"/>
              <a:t>第 </a:t>
            </a:r>
            <a:r>
              <a:rPr lang="en-US" altLang="ja-JP" dirty="0"/>
              <a:t>3 </a:t>
            </a:r>
            <a:r>
              <a:rPr lang="ja-JP" altLang="en-US"/>
              <a:t>レベル</a:t>
            </a:r>
          </a:p>
          <a:p>
            <a:pPr lvl="3"/>
            <a:r>
              <a:rPr lang="ja-JP" altLang="en-US"/>
              <a:t>第 </a:t>
            </a:r>
            <a:r>
              <a:rPr lang="en-US" altLang="ja-JP" dirty="0"/>
              <a:t>4 </a:t>
            </a:r>
            <a:r>
              <a:rPr lang="ja-JP" altLang="en-US"/>
              <a:t>レベル</a:t>
            </a:r>
          </a:p>
          <a:p>
            <a:pPr lvl="4"/>
            <a:r>
              <a:rPr lang="ja-JP" altLang="en-US"/>
              <a:t>第 </a:t>
            </a:r>
            <a:r>
              <a:rPr lang="en-US" altLang="ja-JP" dirty="0"/>
              <a:t>5 </a:t>
            </a:r>
            <a:r>
              <a:rPr lang="ja-JP" altLang="en-US"/>
              <a:t>レベル</a:t>
            </a:r>
            <a:endParaRPr lang="en-US" dirty="0"/>
          </a:p>
        </p:txBody>
      </p:sp>
      <p:sp>
        <p:nvSpPr>
          <p:cNvPr id="4" name="Date Placeholder 3"/>
          <p:cNvSpPr>
            <a:spLocks noGrp="1"/>
          </p:cNvSpPr>
          <p:nvPr>
            <p:ph type="dt" sz="half" idx="2"/>
          </p:nvPr>
        </p:nvSpPr>
        <p:spPr>
          <a:xfrm>
            <a:off x="262076" y="6477777"/>
            <a:ext cx="2743200" cy="365125"/>
          </a:xfrm>
          <a:prstGeom prst="rect">
            <a:avLst/>
          </a:prstGeom>
        </p:spPr>
        <p:txBody>
          <a:bodyPr vert="horz" lIns="91440" tIns="45720" rIns="91440" bIns="45720" rtlCol="0" anchor="ctr"/>
          <a:lstStyle>
            <a:lvl1pPr algn="l">
              <a:defRPr sz="1200">
                <a:solidFill>
                  <a:schemeClr val="bg1"/>
                </a:solidFill>
              </a:defRPr>
            </a:lvl1pPr>
          </a:lstStyle>
          <a:p>
            <a:fld id="{52F106D4-D5EB-46AB-93F7-102C4B09BE3E}" type="datetime1">
              <a:rPr lang="ja-JP" altLang="en-US" smtClean="0"/>
              <a:t>2024/2/8</a:t>
            </a:fld>
            <a:endParaRPr lang="ja-JP" altLang="en-US" dirty="0"/>
          </a:p>
        </p:txBody>
      </p:sp>
      <p:sp>
        <p:nvSpPr>
          <p:cNvPr id="5" name="Footer Placeholder 4"/>
          <p:cNvSpPr>
            <a:spLocks noGrp="1"/>
          </p:cNvSpPr>
          <p:nvPr>
            <p:ph type="ftr" sz="quarter" idx="3"/>
          </p:nvPr>
        </p:nvSpPr>
        <p:spPr>
          <a:xfrm>
            <a:off x="4038600" y="6477777"/>
            <a:ext cx="4114800" cy="365125"/>
          </a:xfrm>
          <a:prstGeom prst="rect">
            <a:avLst/>
          </a:prstGeom>
        </p:spPr>
        <p:txBody>
          <a:bodyPr vert="horz" lIns="91440" tIns="45720" rIns="91440" bIns="45720" rtlCol="0" anchor="ctr"/>
          <a:lstStyle>
            <a:lvl1pPr algn="ctr">
              <a:defRPr sz="1200">
                <a:solidFill>
                  <a:schemeClr val="bg1"/>
                </a:solidFill>
              </a:defRPr>
            </a:lvl1pPr>
          </a:lstStyle>
          <a:p>
            <a:endParaRPr lang="ja-JP" altLang="en-US" dirty="0"/>
          </a:p>
        </p:txBody>
      </p:sp>
      <p:sp>
        <p:nvSpPr>
          <p:cNvPr id="6" name="Slide Number Placeholder 5"/>
          <p:cNvSpPr>
            <a:spLocks noGrp="1"/>
          </p:cNvSpPr>
          <p:nvPr>
            <p:ph type="sldNum" sz="quarter" idx="4"/>
          </p:nvPr>
        </p:nvSpPr>
        <p:spPr>
          <a:xfrm>
            <a:off x="9181632" y="6472665"/>
            <a:ext cx="2743200" cy="365125"/>
          </a:xfrm>
          <a:prstGeom prst="rect">
            <a:avLst/>
          </a:prstGeom>
        </p:spPr>
        <p:txBody>
          <a:bodyPr vert="horz" lIns="91440" tIns="45720" rIns="91440" bIns="45720" rtlCol="0" anchor="ctr"/>
          <a:lstStyle>
            <a:lvl1pPr algn="r">
              <a:defRPr sz="1200">
                <a:solidFill>
                  <a:schemeClr val="bg1"/>
                </a:solidFill>
              </a:defRPr>
            </a:lvl1pPr>
          </a:lstStyle>
          <a:p>
            <a:fld id="{3C83C733-A267-4C27-B924-90460700986B}" type="slidenum">
              <a:rPr lang="ja-JP" altLang="en-US" smtClean="0"/>
              <a:pPr/>
              <a:t>‹#›</a:t>
            </a:fld>
            <a:endParaRPr lang="ja-JP" altLang="en-US" dirty="0"/>
          </a:p>
        </p:txBody>
      </p:sp>
    </p:spTree>
    <p:extLst>
      <p:ext uri="{BB962C8B-B14F-4D97-AF65-F5344CB8AC3E}">
        <p14:creationId xmlns:p14="http://schemas.microsoft.com/office/powerpoint/2010/main" val="1413342182"/>
      </p:ext>
    </p:extLst>
  </p:cSld>
  <p:clrMap bg1="lt1" tx1="dk1" bg2="lt2" tx2="dk2" accent1="accent1" accent2="accent2" accent3="accent3" accent4="accent4" accent5="accent5" accent6="accent6" hlink="hlink" folHlink="folHlink"/>
  <p:sldLayoutIdLst>
    <p:sldLayoutId id="2147483860" r:id="rId1"/>
    <p:sldLayoutId id="2147483861" r:id="rId2"/>
    <p:sldLayoutId id="2147483863" r:id="rId3"/>
    <p:sldLayoutId id="2147483864" r:id="rId4"/>
  </p:sldLayoutIdLst>
  <p:hf hdr="0" ftr="0" dt="0"/>
  <p:txStyles>
    <p:titleStyle>
      <a:lvl1pPr algn="l" defTabSz="914400" rtl="0" eaLnBrk="1" latinLnBrk="0" hangingPunct="1">
        <a:lnSpc>
          <a:spcPct val="90000"/>
        </a:lnSpc>
        <a:spcBef>
          <a:spcPct val="0"/>
        </a:spcBef>
        <a:buNone/>
        <a:defRPr kumimoji="1" sz="4400" kern="1200">
          <a:solidFill>
            <a:schemeClr val="bg1"/>
          </a:solidFill>
          <a:latin typeface="+mj-lt"/>
          <a:ea typeface="+mj-ea"/>
          <a:cs typeface="+mj-cs"/>
        </a:defRPr>
      </a:lvl1pPr>
    </p:titleStyle>
    <p:bodyStyle>
      <a:lvl1pPr marL="228600" indent="-228600" algn="l" defTabSz="914400" rtl="0" eaLnBrk="1" latinLnBrk="0" hangingPunct="1">
        <a:lnSpc>
          <a:spcPct val="10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90.png"/><Relationship Id="rId7"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10" Type="http://schemas.openxmlformats.org/officeDocument/2006/relationships/image" Target="../media/image27.png"/><Relationship Id="rId4" Type="http://schemas.openxmlformats.org/officeDocument/2006/relationships/image" Target="../media/image10.png"/><Relationship Id="rId9" Type="http://schemas.openxmlformats.org/officeDocument/2006/relationships/image" Target="../media/image14.png"/></Relationships>
</file>

<file path=ppt/slides/_rels/slide11.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90.png"/><Relationship Id="rId7"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10" Type="http://schemas.openxmlformats.org/officeDocument/2006/relationships/image" Target="../media/image27.png"/><Relationship Id="rId4" Type="http://schemas.openxmlformats.org/officeDocument/2006/relationships/image" Target="../media/image10.png"/><Relationship Id="rId9" Type="http://schemas.openxmlformats.org/officeDocument/2006/relationships/image" Target="../media/image14.png"/></Relationships>
</file>

<file path=ppt/slides/_rels/slide12.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90.png"/><Relationship Id="rId7"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2.png"/><Relationship Id="rId11" Type="http://schemas.openxmlformats.org/officeDocument/2006/relationships/image" Target="../media/image15.png"/><Relationship Id="rId5" Type="http://schemas.openxmlformats.org/officeDocument/2006/relationships/image" Target="../media/image11.png"/><Relationship Id="rId10" Type="http://schemas.openxmlformats.org/officeDocument/2006/relationships/image" Target="../media/image27.png"/><Relationship Id="rId4" Type="http://schemas.openxmlformats.org/officeDocument/2006/relationships/image" Target="../media/image10.png"/><Relationship Id="rId9" Type="http://schemas.openxmlformats.org/officeDocument/2006/relationships/image" Target="../media/image14.png"/></Relationships>
</file>

<file path=ppt/slides/_rels/slide13.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90.png"/><Relationship Id="rId7"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10" Type="http://schemas.openxmlformats.org/officeDocument/2006/relationships/image" Target="../media/image27.png"/><Relationship Id="rId4" Type="http://schemas.openxmlformats.org/officeDocument/2006/relationships/image" Target="../media/image10.png"/><Relationship Id="rId9" Type="http://schemas.openxmlformats.org/officeDocument/2006/relationships/image" Target="../media/image14.png"/></Relationships>
</file>

<file path=ppt/slides/_rels/slide14.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90.png"/><Relationship Id="rId7"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10" Type="http://schemas.openxmlformats.org/officeDocument/2006/relationships/image" Target="../media/image27.png"/><Relationship Id="rId4" Type="http://schemas.openxmlformats.org/officeDocument/2006/relationships/image" Target="../media/image10.png"/><Relationship Id="rId9" Type="http://schemas.openxmlformats.org/officeDocument/2006/relationships/image" Target="../media/image14.png"/></Relationships>
</file>

<file path=ppt/slides/_rels/slide15.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90.png"/><Relationship Id="rId7"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10" Type="http://schemas.openxmlformats.org/officeDocument/2006/relationships/image" Target="../media/image27.png"/><Relationship Id="rId4" Type="http://schemas.openxmlformats.org/officeDocument/2006/relationships/image" Target="../media/image10.png"/><Relationship Id="rId9" Type="http://schemas.openxmlformats.org/officeDocument/2006/relationships/image" Target="../media/image14.png"/></Relationships>
</file>

<file path=ppt/slides/_rels/slide16.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90.png"/><Relationship Id="rId7"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10" Type="http://schemas.openxmlformats.org/officeDocument/2006/relationships/image" Target="../media/image27.png"/><Relationship Id="rId4" Type="http://schemas.openxmlformats.org/officeDocument/2006/relationships/image" Target="../media/image10.png"/><Relationship Id="rId9" Type="http://schemas.openxmlformats.org/officeDocument/2006/relationships/image" Target="../media/image14.png"/></Relationships>
</file>

<file path=ppt/slides/_rels/slide17.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0.png"/><Relationship Id="rId7"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18.png"/><Relationship Id="rId11" Type="http://schemas.openxmlformats.org/officeDocument/2006/relationships/image" Target="../media/image21.png"/><Relationship Id="rId5" Type="http://schemas.openxmlformats.org/officeDocument/2006/relationships/image" Target="../media/image17.png"/><Relationship Id="rId10" Type="http://schemas.openxmlformats.org/officeDocument/2006/relationships/image" Target="../media/image27.png"/><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jpg"/></Relationships>
</file>

<file path=ppt/slides/_rels/slide20.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00.png"/><Relationship Id="rId4" Type="http://schemas.openxmlformats.org/officeDocument/2006/relationships/image" Target="../media/image190.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1.gi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2.gi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3.gi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4.gi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5.gi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2.gif"/><Relationship Id="rId7" Type="http://schemas.openxmlformats.org/officeDocument/2006/relationships/image" Target="../media/image40.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7.gif"/><Relationship Id="rId4" Type="http://schemas.openxmlformats.org/officeDocument/2006/relationships/image" Target="../media/image35.gif"/></Relationships>
</file>

<file path=ppt/slides/_rels/slide3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3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38.xml.rels><?xml version="1.0" encoding="UTF-8" standalone="yes"?>
<Relationships xmlns="http://schemas.openxmlformats.org/package/2006/relationships"><Relationship Id="rId2" Type="http://schemas.openxmlformats.org/officeDocument/2006/relationships/image" Target="../media/image46.gi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41.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42.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8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9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00.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0.png"/><Relationship Id="rId4" Type="http://schemas.openxmlformats.org/officeDocument/2006/relationships/image" Target="../media/image310.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90.png"/><Relationship Id="rId7"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10" Type="http://schemas.openxmlformats.org/officeDocument/2006/relationships/image" Target="../media/image27.png"/><Relationship Id="rId4" Type="http://schemas.openxmlformats.org/officeDocument/2006/relationships/image" Target="../media/image10.png"/><Relationship Id="rId9"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795AE63-A42A-B7AE-6E39-3B149DD00B88}"/>
              </a:ext>
            </a:extLst>
          </p:cNvPr>
          <p:cNvSpPr>
            <a:spLocks noGrp="1"/>
          </p:cNvSpPr>
          <p:nvPr>
            <p:ph type="ctrTitle"/>
          </p:nvPr>
        </p:nvSpPr>
        <p:spPr/>
        <p:txBody>
          <a:bodyPr>
            <a:normAutofit/>
          </a:bodyPr>
          <a:lstStyle/>
          <a:p>
            <a:r>
              <a:rPr kumimoji="1" lang="en" altLang="ja-JP" sz="4800" dirty="0"/>
              <a:t>RNN</a:t>
            </a:r>
            <a:r>
              <a:rPr kumimoji="1" lang="ja-JP" altLang="en-US" sz="4800"/>
              <a:t>を用いた</a:t>
            </a:r>
            <a:br>
              <a:rPr kumimoji="1" lang="ja-JP" altLang="en-US" sz="4800"/>
            </a:br>
            <a:r>
              <a:rPr kumimoji="1" lang="en" altLang="ja-JP" sz="4800" dirty="0" err="1"/>
              <a:t>SteamGame</a:t>
            </a:r>
            <a:r>
              <a:rPr kumimoji="1" lang="ja-JP" altLang="en-US" sz="4800"/>
              <a:t>の接続数の予測に関する研究</a:t>
            </a:r>
          </a:p>
        </p:txBody>
      </p:sp>
      <p:sp>
        <p:nvSpPr>
          <p:cNvPr id="3" name="字幕 2">
            <a:extLst>
              <a:ext uri="{FF2B5EF4-FFF2-40B4-BE49-F238E27FC236}">
                <a16:creationId xmlns:a16="http://schemas.microsoft.com/office/drawing/2014/main" id="{EED35956-D870-D5EB-C98D-8928DCBF5202}"/>
              </a:ext>
            </a:extLst>
          </p:cNvPr>
          <p:cNvSpPr>
            <a:spLocks noGrp="1"/>
          </p:cNvSpPr>
          <p:nvPr>
            <p:ph type="subTitle" idx="1"/>
          </p:nvPr>
        </p:nvSpPr>
        <p:spPr/>
        <p:txBody>
          <a:bodyPr/>
          <a:lstStyle/>
          <a:p>
            <a:r>
              <a:rPr kumimoji="1" lang="ja-JP" altLang="en-US" sz="3200"/>
              <a:t>二宮研究室</a:t>
            </a:r>
            <a:endParaRPr kumimoji="1" lang="en-US" altLang="ja-JP" sz="3200" dirty="0"/>
          </a:p>
          <a:p>
            <a:r>
              <a:rPr kumimoji="1" lang="ja-JP" altLang="en-US" sz="3200"/>
              <a:t>情報工学科　</a:t>
            </a:r>
            <a:r>
              <a:rPr kumimoji="1" lang="en-US" altLang="ja-JP" sz="3200" dirty="0"/>
              <a:t>20A3058</a:t>
            </a:r>
            <a:r>
              <a:rPr kumimoji="1" lang="ja-JP" altLang="en-US" sz="3200"/>
              <a:t>　川又翔</a:t>
            </a:r>
          </a:p>
        </p:txBody>
      </p:sp>
    </p:spTree>
    <p:extLst>
      <p:ext uri="{BB962C8B-B14F-4D97-AF65-F5344CB8AC3E}">
        <p14:creationId xmlns:p14="http://schemas.microsoft.com/office/powerpoint/2010/main" val="23736153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110B6FD-4EC4-AF3E-A72E-64E8558CC5B0}"/>
              </a:ext>
            </a:extLst>
          </p:cNvPr>
          <p:cNvSpPr>
            <a:spLocks noGrp="1"/>
          </p:cNvSpPr>
          <p:nvPr>
            <p:ph type="title"/>
          </p:nvPr>
        </p:nvSpPr>
        <p:spPr>
          <a:xfrm>
            <a:off x="262076" y="30899"/>
            <a:ext cx="11662756" cy="857502"/>
          </a:xfrm>
        </p:spPr>
        <p:txBody>
          <a:bodyPr/>
          <a:lstStyle/>
          <a:p>
            <a:r>
              <a:rPr kumimoji="1" lang="ja-JP" altLang="en-US"/>
              <a:t>提案手法</a:t>
            </a:r>
          </a:p>
        </p:txBody>
      </p:sp>
      <p:sp>
        <p:nvSpPr>
          <p:cNvPr id="4" name="スライド番号プレースホルダー 3">
            <a:extLst>
              <a:ext uri="{FF2B5EF4-FFF2-40B4-BE49-F238E27FC236}">
                <a16:creationId xmlns:a16="http://schemas.microsoft.com/office/drawing/2014/main" id="{C3D20C91-50E3-75A2-E874-2A27C429A949}"/>
              </a:ext>
            </a:extLst>
          </p:cNvPr>
          <p:cNvSpPr>
            <a:spLocks noGrp="1"/>
          </p:cNvSpPr>
          <p:nvPr>
            <p:ph type="sldNum" sz="quarter" idx="12"/>
          </p:nvPr>
        </p:nvSpPr>
        <p:spPr/>
        <p:txBody>
          <a:bodyPr/>
          <a:lstStyle/>
          <a:p>
            <a:fld id="{3C83C733-A267-4C27-B924-90460700986B}" type="slidenum">
              <a:rPr lang="ja-JP" altLang="en-US" smtClean="0"/>
              <a:pPr/>
              <a:t>10</a:t>
            </a:fld>
            <a:endParaRPr lang="ja-JP" altLang="en-US"/>
          </a:p>
        </p:txBody>
      </p:sp>
      <p:grpSp>
        <p:nvGrpSpPr>
          <p:cNvPr id="5" name="グループ化 4">
            <a:extLst>
              <a:ext uri="{FF2B5EF4-FFF2-40B4-BE49-F238E27FC236}">
                <a16:creationId xmlns:a16="http://schemas.microsoft.com/office/drawing/2014/main" id="{45F5EC13-4FA8-2420-072C-2EBB6FEE564D}"/>
              </a:ext>
            </a:extLst>
          </p:cNvPr>
          <p:cNvGrpSpPr/>
          <p:nvPr/>
        </p:nvGrpSpPr>
        <p:grpSpPr>
          <a:xfrm>
            <a:off x="744673" y="1170601"/>
            <a:ext cx="11180159" cy="5056684"/>
            <a:chOff x="79512" y="384891"/>
            <a:chExt cx="12092610" cy="6088217"/>
          </a:xfrm>
        </p:grpSpPr>
        <p:sp>
          <p:nvSpPr>
            <p:cNvPr id="6" name="テキスト ボックス 5">
              <a:extLst>
                <a:ext uri="{FF2B5EF4-FFF2-40B4-BE49-F238E27FC236}">
                  <a16:creationId xmlns:a16="http://schemas.microsoft.com/office/drawing/2014/main" id="{2E7B8B84-0C19-DB1B-3657-EC7E1B5C3729}"/>
                </a:ext>
              </a:extLst>
            </p:cNvPr>
            <p:cNvSpPr txBox="1"/>
            <p:nvPr/>
          </p:nvSpPr>
          <p:spPr>
            <a:xfrm>
              <a:off x="7475474" y="3750817"/>
              <a:ext cx="1079437" cy="395740"/>
            </a:xfrm>
            <a:prstGeom prst="rect">
              <a:avLst/>
            </a:prstGeom>
            <a:ln>
              <a:noFill/>
            </a:ln>
          </p:spPr>
          <p:style>
            <a:lnRef idx="2">
              <a:schemeClr val="dk1"/>
            </a:lnRef>
            <a:fillRef idx="1">
              <a:schemeClr val="lt1"/>
            </a:fillRef>
            <a:effectRef idx="0">
              <a:schemeClr val="dk1"/>
            </a:effectRef>
            <a:fontRef idx="minor">
              <a:schemeClr val="dk1"/>
            </a:fontRef>
          </p:style>
          <p:txBody>
            <a:bodyPr wrap="square" rtlCol="0">
              <a:spAutoFit/>
            </a:bodyPr>
            <a:lstStyle/>
            <a:p>
              <a:r>
                <a:rPr kumimoji="1" lang="ja-JP" altLang="en-US" sz="2000" b="1">
                  <a:latin typeface="Hiragino Kaku Gothic Std W8" panose="020B0800000000000000" pitchFamily="34" charset="-128"/>
                  <a:ea typeface="Hiragino Kaku Gothic Std W8" panose="020B0800000000000000" pitchFamily="34" charset="-128"/>
                </a:rPr>
                <a:t>・・・</a:t>
              </a:r>
              <a:endParaRPr kumimoji="1" lang="ja-JP" altLang="en-US" sz="1600" b="1">
                <a:latin typeface="Hiragino Kaku Gothic Std W8" panose="020B0800000000000000" pitchFamily="34" charset="-128"/>
                <a:ea typeface="Hiragino Kaku Gothic Std W8" panose="020B0800000000000000" pitchFamily="34" charset="-128"/>
              </a:endParaRPr>
            </a:p>
          </p:txBody>
        </p:sp>
        <p:grpSp>
          <p:nvGrpSpPr>
            <p:cNvPr id="7" name="グループ化 6">
              <a:extLst>
                <a:ext uri="{FF2B5EF4-FFF2-40B4-BE49-F238E27FC236}">
                  <a16:creationId xmlns:a16="http://schemas.microsoft.com/office/drawing/2014/main" id="{CCF7F85E-7CC8-FA60-54E2-AFB9D19E9636}"/>
                </a:ext>
              </a:extLst>
            </p:cNvPr>
            <p:cNvGrpSpPr/>
            <p:nvPr/>
          </p:nvGrpSpPr>
          <p:grpSpPr>
            <a:xfrm>
              <a:off x="9334551" y="1226596"/>
              <a:ext cx="1703323" cy="4399905"/>
              <a:chOff x="8437117" y="1661194"/>
              <a:chExt cx="1582608" cy="3777356"/>
            </a:xfrm>
          </p:grpSpPr>
          <p:cxnSp>
            <p:nvCxnSpPr>
              <p:cNvPr id="37" name="直線矢印コネクタ 36">
                <a:extLst>
                  <a:ext uri="{FF2B5EF4-FFF2-40B4-BE49-F238E27FC236}">
                    <a16:creationId xmlns:a16="http://schemas.microsoft.com/office/drawing/2014/main" id="{CCC84224-74A4-1B82-CA81-85AF9351ADA8}"/>
                  </a:ext>
                </a:extLst>
              </p:cNvPr>
              <p:cNvCxnSpPr>
                <a:cxnSpLocks/>
                <a:stCxn id="9" idx="0"/>
                <a:endCxn id="11" idx="2"/>
              </p:cNvCxnSpPr>
              <p:nvPr/>
            </p:nvCxnSpPr>
            <p:spPr>
              <a:xfrm flipH="1" flipV="1">
                <a:off x="9229150" y="4305719"/>
                <a:ext cx="5736" cy="1132831"/>
              </a:xfrm>
              <a:prstGeom prst="straightConnector1">
                <a:avLst/>
              </a:prstGeom>
              <a:ln w="38100">
                <a:tailEnd type="triangle"/>
              </a:ln>
            </p:spPr>
            <p:style>
              <a:lnRef idx="2">
                <a:schemeClr val="dk1"/>
              </a:lnRef>
              <a:fillRef idx="1">
                <a:schemeClr val="lt1"/>
              </a:fillRef>
              <a:effectRef idx="0">
                <a:schemeClr val="dk1"/>
              </a:effectRef>
              <a:fontRef idx="minor">
                <a:schemeClr val="dk1"/>
              </a:fontRef>
            </p:style>
          </p:cxnSp>
          <p:cxnSp>
            <p:nvCxnSpPr>
              <p:cNvPr id="38" name="直線矢印コネクタ 37">
                <a:extLst>
                  <a:ext uri="{FF2B5EF4-FFF2-40B4-BE49-F238E27FC236}">
                    <a16:creationId xmlns:a16="http://schemas.microsoft.com/office/drawing/2014/main" id="{A7578DE6-C596-2722-6354-879EE4AE4139}"/>
                  </a:ext>
                </a:extLst>
              </p:cNvPr>
              <p:cNvCxnSpPr>
                <a:cxnSpLocks/>
                <a:stCxn id="11" idx="0"/>
                <a:endCxn id="39" idx="2"/>
              </p:cNvCxnSpPr>
              <p:nvPr/>
            </p:nvCxnSpPr>
            <p:spPr>
              <a:xfrm flipH="1" flipV="1">
                <a:off x="9228421" y="2654054"/>
                <a:ext cx="728" cy="1036494"/>
              </a:xfrm>
              <a:prstGeom prst="straightConnector1">
                <a:avLst/>
              </a:prstGeom>
              <a:ln w="38100">
                <a:tailEnd type="triangle"/>
              </a:ln>
            </p:spPr>
            <p:style>
              <a:lnRef idx="2">
                <a:schemeClr val="dk1"/>
              </a:lnRef>
              <a:fillRef idx="1">
                <a:schemeClr val="lt1"/>
              </a:fillRef>
              <a:effectRef idx="0">
                <a:schemeClr val="dk1"/>
              </a:effectRef>
              <a:fontRef idx="minor">
                <a:schemeClr val="dk1"/>
              </a:fontRef>
            </p:style>
          </p:cxnSp>
          <p:sp>
            <p:nvSpPr>
              <p:cNvPr id="39" name="角丸四角形 38">
                <a:extLst>
                  <a:ext uri="{FF2B5EF4-FFF2-40B4-BE49-F238E27FC236}">
                    <a16:creationId xmlns:a16="http://schemas.microsoft.com/office/drawing/2014/main" id="{3C06DE62-049A-0441-C4A4-3F05C8F0CF1D}"/>
                  </a:ext>
                </a:extLst>
              </p:cNvPr>
              <p:cNvSpPr/>
              <p:nvPr/>
            </p:nvSpPr>
            <p:spPr>
              <a:xfrm>
                <a:off x="8437117" y="2125429"/>
                <a:ext cx="1582608" cy="528625"/>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2400" b="1" dirty="0"/>
                  <a:t>Dense</a:t>
                </a:r>
                <a:endParaRPr kumimoji="1" lang="ja-JP" altLang="en-US" sz="2400" b="1"/>
              </a:p>
            </p:txBody>
          </p:sp>
          <p:cxnSp>
            <p:nvCxnSpPr>
              <p:cNvPr id="40" name="直線矢印コネクタ 39">
                <a:extLst>
                  <a:ext uri="{FF2B5EF4-FFF2-40B4-BE49-F238E27FC236}">
                    <a16:creationId xmlns:a16="http://schemas.microsoft.com/office/drawing/2014/main" id="{74A45449-9AC2-E33C-F9D9-C137A543430B}"/>
                  </a:ext>
                </a:extLst>
              </p:cNvPr>
              <p:cNvCxnSpPr>
                <a:cxnSpLocks/>
                <a:stCxn id="39" idx="0"/>
                <a:endCxn id="8" idx="2"/>
              </p:cNvCxnSpPr>
              <p:nvPr/>
            </p:nvCxnSpPr>
            <p:spPr>
              <a:xfrm flipV="1">
                <a:off x="9228421" y="1661194"/>
                <a:ext cx="728" cy="464235"/>
              </a:xfrm>
              <a:prstGeom prst="straightConnector1">
                <a:avLst/>
              </a:prstGeom>
              <a:ln w="38100">
                <a:tailEnd type="triangle"/>
              </a:ln>
            </p:spPr>
            <p:style>
              <a:lnRef idx="2">
                <a:schemeClr val="dk1"/>
              </a:lnRef>
              <a:fillRef idx="1">
                <a:schemeClr val="lt1"/>
              </a:fillRef>
              <a:effectRef idx="0">
                <a:schemeClr val="dk1"/>
              </a:effectRef>
              <a:fontRef idx="minor">
                <a:schemeClr val="dk1"/>
              </a:fontRef>
            </p:style>
          </p:cxnSp>
        </p:grpSp>
        <mc:AlternateContent xmlns:mc="http://schemas.openxmlformats.org/markup-compatibility/2006" xmlns:a14="http://schemas.microsoft.com/office/drawing/2010/main">
          <mc:Choice Requires="a14">
            <p:sp>
              <p:nvSpPr>
                <p:cNvPr id="8" name="角丸四角形 7">
                  <a:extLst>
                    <a:ext uri="{FF2B5EF4-FFF2-40B4-BE49-F238E27FC236}">
                      <a16:creationId xmlns:a16="http://schemas.microsoft.com/office/drawing/2014/main" id="{6DF371B0-C2C5-2F18-97CE-C9E1F0ACE221}"/>
                    </a:ext>
                  </a:extLst>
                </p:cNvPr>
                <p:cNvSpPr/>
                <p:nvPr/>
              </p:nvSpPr>
              <p:spPr>
                <a:xfrm>
                  <a:off x="9070133" y="384891"/>
                  <a:ext cx="2233728" cy="841705"/>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ja-JP" sz="3200" i="1" smtClean="0">
                                <a:latin typeface="Cambria Math" panose="02040503050406030204" pitchFamily="18" charset="0"/>
                              </a:rPr>
                            </m:ctrlPr>
                          </m:sSubPr>
                          <m:e>
                            <m:acc>
                              <m:accPr>
                                <m:chr m:val="́"/>
                                <m:ctrlPr>
                                  <a:rPr lang="en-US" altLang="ja-JP" sz="3200" i="1" smtClean="0">
                                    <a:latin typeface="Cambria Math" panose="02040503050406030204" pitchFamily="18" charset="0"/>
                                  </a:rPr>
                                </m:ctrlPr>
                              </m:accPr>
                              <m:e>
                                <m:r>
                                  <a:rPr lang="en-US" altLang="ja-JP" sz="3200" i="1">
                                    <a:latin typeface="Cambria Math" panose="02040503050406030204" pitchFamily="18" charset="0"/>
                                  </a:rPr>
                                  <m:t>𝐺</m:t>
                                </m:r>
                              </m:e>
                            </m:acc>
                          </m:e>
                          <m:sub>
                            <m:r>
                              <a:rPr lang="en-US" altLang="ja-JP" sz="3200" i="1">
                                <a:latin typeface="Cambria Math" panose="02040503050406030204" pitchFamily="18" charset="0"/>
                                <a:cs typeface="Times New Roman" panose="02020603050405020304" pitchFamily="18" charset="0"/>
                              </a:rPr>
                              <m:t>𝐹</m:t>
                            </m:r>
                            <m:r>
                              <a:rPr lang="en-US" altLang="ja-JP" sz="3200" b="0" i="1">
                                <a:latin typeface="Cambria Math" panose="02040503050406030204" pitchFamily="18" charset="0"/>
                              </a:rPr>
                              <m:t>, </m:t>
                            </m:r>
                            <m:r>
                              <a:rPr lang="en-US" altLang="ja-JP" sz="3200" b="0" i="1">
                                <a:latin typeface="Cambria Math" panose="02040503050406030204" pitchFamily="18" charset="0"/>
                              </a:rPr>
                              <m:t>𝑛</m:t>
                            </m:r>
                            <m:r>
                              <a:rPr lang="en-US" altLang="ja-JP" sz="3200" b="0" i="1">
                                <a:latin typeface="Cambria Math" panose="02040503050406030204" pitchFamily="18" charset="0"/>
                              </a:rPr>
                              <m:t>+</m:t>
                            </m:r>
                            <m:r>
                              <a:rPr lang="en-US" altLang="ja-JP" sz="3200" b="0" i="1" smtClean="0">
                                <a:latin typeface="Cambria Math" panose="02040503050406030204" pitchFamily="18" charset="0"/>
                              </a:rPr>
                              <m:t>𝑘</m:t>
                            </m:r>
                          </m:sub>
                        </m:sSub>
                      </m:oMath>
                    </m:oMathPara>
                  </a14:m>
                  <a:endParaRPr kumimoji="1" lang="ja-JP" altLang="en-US" sz="3600"/>
                </a:p>
              </p:txBody>
            </p:sp>
          </mc:Choice>
          <mc:Fallback xmlns="">
            <p:sp>
              <p:nvSpPr>
                <p:cNvPr id="8" name="角丸四角形 7">
                  <a:extLst>
                    <a:ext uri="{FF2B5EF4-FFF2-40B4-BE49-F238E27FC236}">
                      <a16:creationId xmlns:a16="http://schemas.microsoft.com/office/drawing/2014/main" id="{6DF371B0-C2C5-2F18-97CE-C9E1F0ACE221}"/>
                    </a:ext>
                  </a:extLst>
                </p:cNvPr>
                <p:cNvSpPr>
                  <a:spLocks noRot="1" noChangeAspect="1" noMove="1" noResize="1" noEditPoints="1" noAdjustHandles="1" noChangeArrowheads="1" noChangeShapeType="1" noTextEdit="1"/>
                </p:cNvSpPr>
                <p:nvPr/>
              </p:nvSpPr>
              <p:spPr>
                <a:xfrm>
                  <a:off x="9070133" y="384891"/>
                  <a:ext cx="2233728" cy="841705"/>
                </a:xfrm>
                <a:prstGeom prst="round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角丸四角形 8">
                  <a:extLst>
                    <a:ext uri="{FF2B5EF4-FFF2-40B4-BE49-F238E27FC236}">
                      <a16:creationId xmlns:a16="http://schemas.microsoft.com/office/drawing/2014/main" id="{BD3DB07B-AED7-E949-06D6-A5DC52546B3C}"/>
                    </a:ext>
                  </a:extLst>
                </p:cNvPr>
                <p:cNvSpPr/>
                <p:nvPr/>
              </p:nvSpPr>
              <p:spPr>
                <a:xfrm>
                  <a:off x="8214217" y="5626501"/>
                  <a:ext cx="3957905" cy="841706"/>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ja-JP" sz="2400" dirty="0"/>
                    <a:t>[</a:t>
                  </a:r>
                  <a14:m>
                    <m:oMath xmlns:m="http://schemas.openxmlformats.org/officeDocument/2006/math">
                      <m:sSub>
                        <m:sSubPr>
                          <m:ctrlPr>
                            <a:rPr lang="en-US" altLang="ja-JP" sz="2400" i="1">
                              <a:latin typeface="Cambria Math" panose="02040503050406030204" pitchFamily="18" charset="0"/>
                            </a:rPr>
                          </m:ctrlPr>
                        </m:sSubPr>
                        <m:e>
                          <m:r>
                            <a:rPr lang="en-US" altLang="ja-JP" sz="2400" b="0" i="1">
                              <a:latin typeface="Cambria Math" panose="02040503050406030204" pitchFamily="18" charset="0"/>
                            </a:rPr>
                            <m:t>𝑃</m:t>
                          </m:r>
                        </m:e>
                        <m:sub>
                          <m:r>
                            <a:rPr lang="en-US" altLang="ja-JP" sz="2400" i="1">
                              <a:latin typeface="Cambria Math" panose="02040503050406030204" pitchFamily="18" charset="0"/>
                              <a:cs typeface="Times New Roman" panose="02020603050405020304" pitchFamily="18" charset="0"/>
                            </a:rPr>
                            <m:t>𝐹</m:t>
                          </m:r>
                          <m:r>
                            <a:rPr lang="en-US" altLang="ja-JP" sz="2400" b="0" i="1">
                              <a:latin typeface="Cambria Math" panose="02040503050406030204" pitchFamily="18" charset="0"/>
                            </a:rPr>
                            <m:t>,</m:t>
                          </m:r>
                          <m:r>
                            <a:rPr lang="en-US" altLang="ja-JP" sz="2400" b="0" i="1">
                              <a:latin typeface="Cambria Math" panose="02040503050406030204" pitchFamily="18" charset="0"/>
                            </a:rPr>
                            <m:t>𝑛</m:t>
                          </m:r>
                          <m:r>
                            <a:rPr lang="en-US" altLang="ja-JP" sz="2400" b="0" i="1">
                              <a:latin typeface="Cambria Math" panose="02040503050406030204" pitchFamily="18" charset="0"/>
                            </a:rPr>
                            <m:t>+</m:t>
                          </m:r>
                          <m:r>
                            <a:rPr lang="en-US" altLang="ja-JP" sz="2400" b="0" i="1" smtClean="0">
                              <a:latin typeface="Cambria Math" panose="02040503050406030204" pitchFamily="18" charset="0"/>
                            </a:rPr>
                            <m:t>𝑘</m:t>
                          </m:r>
                        </m:sub>
                      </m:sSub>
                      <m:r>
                        <a:rPr lang="en-US" altLang="ja-JP" sz="2400" b="0" i="1">
                          <a:latin typeface="Cambria Math" panose="02040503050406030204" pitchFamily="18" charset="0"/>
                        </a:rPr>
                        <m:t>,</m:t>
                      </m:r>
                      <m:sSub>
                        <m:sSubPr>
                          <m:ctrlPr>
                            <a:rPr lang="en-US" altLang="ja-JP" sz="2400" i="1">
                              <a:latin typeface="Cambria Math" panose="02040503050406030204" pitchFamily="18" charset="0"/>
                            </a:rPr>
                          </m:ctrlPr>
                        </m:sSubPr>
                        <m:e>
                          <m:r>
                            <a:rPr lang="en-US" altLang="ja-JP" sz="2400" b="0" i="1" smtClean="0">
                              <a:latin typeface="Cambria Math" panose="02040503050406030204" pitchFamily="18" charset="0"/>
                            </a:rPr>
                            <m:t>𝐶</m:t>
                          </m:r>
                        </m:e>
                        <m:sub>
                          <m:r>
                            <a:rPr lang="en-US" altLang="ja-JP" sz="2400" i="1">
                              <a:latin typeface="Cambria Math" panose="02040503050406030204" pitchFamily="18" charset="0"/>
                              <a:cs typeface="Times New Roman" panose="02020603050405020304" pitchFamily="18" charset="0"/>
                            </a:rPr>
                            <m:t>𝐹</m:t>
                          </m:r>
                          <m:r>
                            <a:rPr lang="en-US" altLang="ja-JP" sz="2400" b="0" i="1">
                              <a:latin typeface="Cambria Math" panose="02040503050406030204" pitchFamily="18" charset="0"/>
                            </a:rPr>
                            <m:t>,</m:t>
                          </m:r>
                          <m:r>
                            <a:rPr lang="en-US" altLang="ja-JP" sz="2400" b="0" i="1">
                              <a:latin typeface="Cambria Math" panose="02040503050406030204" pitchFamily="18" charset="0"/>
                            </a:rPr>
                            <m:t>𝑛</m:t>
                          </m:r>
                          <m:r>
                            <a:rPr lang="en-US" altLang="ja-JP" sz="2400" b="0" i="1">
                              <a:latin typeface="Cambria Math" panose="02040503050406030204" pitchFamily="18" charset="0"/>
                            </a:rPr>
                            <m:t>+</m:t>
                          </m:r>
                          <m:r>
                            <a:rPr lang="en-US" altLang="ja-JP" sz="2400" b="0" i="1" smtClean="0">
                              <a:latin typeface="Cambria Math" panose="02040503050406030204" pitchFamily="18" charset="0"/>
                            </a:rPr>
                            <m:t>𝑘</m:t>
                          </m:r>
                        </m:sub>
                      </m:sSub>
                    </m:oMath>
                  </a14:m>
                  <a:r>
                    <a:rPr lang="en-US" altLang="ja-JP" sz="2400" dirty="0"/>
                    <a:t>, </a:t>
                  </a:r>
                  <a14:m>
                    <m:oMath xmlns:m="http://schemas.openxmlformats.org/officeDocument/2006/math">
                      <m:sSub>
                        <m:sSubPr>
                          <m:ctrlPr>
                            <a:rPr lang="en-US" altLang="ja-JP" sz="2400" i="1">
                              <a:latin typeface="Cambria Math" panose="02040503050406030204" pitchFamily="18" charset="0"/>
                            </a:rPr>
                          </m:ctrlPr>
                        </m:sSubPr>
                        <m:e>
                          <m:r>
                            <a:rPr lang="en-US" altLang="ja-JP" sz="2400" b="0" i="1" smtClean="0">
                              <a:latin typeface="Cambria Math" panose="02040503050406030204" pitchFamily="18" charset="0"/>
                            </a:rPr>
                            <m:t>𝑆</m:t>
                          </m:r>
                        </m:e>
                        <m:sub>
                          <m:r>
                            <a:rPr lang="en-US" altLang="ja-JP" sz="2400" i="1">
                              <a:latin typeface="Cambria Math" panose="02040503050406030204" pitchFamily="18" charset="0"/>
                              <a:cs typeface="Times New Roman" panose="02020603050405020304" pitchFamily="18" charset="0"/>
                            </a:rPr>
                            <m:t>𝐹</m:t>
                          </m:r>
                          <m:r>
                            <a:rPr lang="en-US" altLang="ja-JP" sz="2400" b="0" i="1">
                              <a:latin typeface="Cambria Math" panose="02040503050406030204" pitchFamily="18" charset="0"/>
                            </a:rPr>
                            <m:t>,</m:t>
                          </m:r>
                          <m:r>
                            <a:rPr lang="en-US" altLang="ja-JP" sz="2400" b="0" i="1">
                              <a:latin typeface="Cambria Math" panose="02040503050406030204" pitchFamily="18" charset="0"/>
                            </a:rPr>
                            <m:t>𝑛</m:t>
                          </m:r>
                          <m:r>
                            <a:rPr lang="en-US" altLang="ja-JP" sz="2400" b="0" i="1">
                              <a:latin typeface="Cambria Math" panose="02040503050406030204" pitchFamily="18" charset="0"/>
                            </a:rPr>
                            <m:t>+</m:t>
                          </m:r>
                          <m:r>
                            <a:rPr lang="en-US" altLang="ja-JP" sz="2400" b="0" i="1" smtClean="0">
                              <a:latin typeface="Cambria Math" panose="02040503050406030204" pitchFamily="18" charset="0"/>
                            </a:rPr>
                            <m:t>𝑘</m:t>
                          </m:r>
                        </m:sub>
                      </m:sSub>
                    </m:oMath>
                  </a14:m>
                  <a:r>
                    <a:rPr lang="en-US" altLang="ja-JP" sz="2400" dirty="0"/>
                    <a:t>]</a:t>
                  </a:r>
                  <a:endParaRPr lang="ja-JP" altLang="en-US" sz="2400"/>
                </a:p>
              </p:txBody>
            </p:sp>
          </mc:Choice>
          <mc:Fallback xmlns="">
            <p:sp>
              <p:nvSpPr>
                <p:cNvPr id="9" name="角丸四角形 8">
                  <a:extLst>
                    <a:ext uri="{FF2B5EF4-FFF2-40B4-BE49-F238E27FC236}">
                      <a16:creationId xmlns:a16="http://schemas.microsoft.com/office/drawing/2014/main" id="{BD3DB07B-AED7-E949-06D6-A5DC52546B3C}"/>
                    </a:ext>
                  </a:extLst>
                </p:cNvPr>
                <p:cNvSpPr>
                  <a:spLocks noRot="1" noChangeAspect="1" noMove="1" noResize="1" noEditPoints="1" noAdjustHandles="1" noChangeArrowheads="1" noChangeShapeType="1" noTextEdit="1"/>
                </p:cNvSpPr>
                <p:nvPr/>
              </p:nvSpPr>
              <p:spPr>
                <a:xfrm>
                  <a:off x="8214217" y="5626501"/>
                  <a:ext cx="3957905" cy="841706"/>
                </a:xfrm>
                <a:prstGeom prst="roundRect">
                  <a:avLst/>
                </a:prstGeom>
                <a:blipFill>
                  <a:blip r:embed="rId4"/>
                  <a:stretch>
                    <a:fillRect/>
                  </a:stretch>
                </a:blipFill>
              </p:spPr>
              <p:txBody>
                <a:bodyPr/>
                <a:lstStyle/>
                <a:p>
                  <a:r>
                    <a:rPr lang="ja-JP" altLang="en-US">
                      <a:noFill/>
                    </a:rPr>
                    <a:t> </a:t>
                  </a:r>
                </a:p>
              </p:txBody>
            </p:sp>
          </mc:Fallback>
        </mc:AlternateContent>
        <p:cxnSp>
          <p:nvCxnSpPr>
            <p:cNvPr id="10" name="直線矢印コネクタ 9">
              <a:extLst>
                <a:ext uri="{FF2B5EF4-FFF2-40B4-BE49-F238E27FC236}">
                  <a16:creationId xmlns:a16="http://schemas.microsoft.com/office/drawing/2014/main" id="{C0F68D72-1795-9786-2C16-379E5673A938}"/>
                </a:ext>
              </a:extLst>
            </p:cNvPr>
            <p:cNvCxnSpPr>
              <a:cxnSpLocks/>
              <a:stCxn id="32" idx="3"/>
              <a:endCxn id="21" idx="1"/>
            </p:cNvCxnSpPr>
            <p:nvPr/>
          </p:nvCxnSpPr>
          <p:spPr>
            <a:xfrm>
              <a:off x="2988120" y="3948688"/>
              <a:ext cx="1642361" cy="1786"/>
            </a:xfrm>
            <a:prstGeom prst="straightConnector1">
              <a:avLst/>
            </a:prstGeom>
            <a:ln w="38100">
              <a:tailEnd type="triangle"/>
            </a:ln>
          </p:spPr>
          <p:style>
            <a:lnRef idx="2">
              <a:schemeClr val="dk1"/>
            </a:lnRef>
            <a:fillRef idx="1">
              <a:schemeClr val="lt1"/>
            </a:fillRef>
            <a:effectRef idx="0">
              <a:schemeClr val="dk1"/>
            </a:effectRef>
            <a:fontRef idx="minor">
              <a:schemeClr val="dk1"/>
            </a:fontRef>
          </p:style>
        </p:cxnSp>
        <p:sp>
          <p:nvSpPr>
            <p:cNvPr id="11" name="角丸四角形 10">
              <a:extLst>
                <a:ext uri="{FF2B5EF4-FFF2-40B4-BE49-F238E27FC236}">
                  <a16:creationId xmlns:a16="http://schemas.microsoft.com/office/drawing/2014/main" id="{8AC16F89-DB6D-3C58-9722-7B81D7FDC5EC}"/>
                </a:ext>
              </a:extLst>
            </p:cNvPr>
            <p:cNvSpPr/>
            <p:nvPr/>
          </p:nvSpPr>
          <p:spPr>
            <a:xfrm>
              <a:off x="8986758" y="3590409"/>
              <a:ext cx="2400478" cy="716558"/>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ja-JP" sz="2400" b="1" dirty="0"/>
                <a:t>RNN/LSTM</a:t>
              </a:r>
              <a:endParaRPr kumimoji="1" lang="en-US" altLang="ja-JP" sz="2400" b="1" dirty="0"/>
            </a:p>
          </p:txBody>
        </p:sp>
        <p:cxnSp>
          <p:nvCxnSpPr>
            <p:cNvPr id="12" name="直線矢印コネクタ 11">
              <a:extLst>
                <a:ext uri="{FF2B5EF4-FFF2-40B4-BE49-F238E27FC236}">
                  <a16:creationId xmlns:a16="http://schemas.microsoft.com/office/drawing/2014/main" id="{1955E8E0-CE68-51A1-DD55-24A8A763EC34}"/>
                </a:ext>
              </a:extLst>
            </p:cNvPr>
            <p:cNvCxnSpPr>
              <a:cxnSpLocks/>
              <a:endCxn id="11" idx="1"/>
            </p:cNvCxnSpPr>
            <p:nvPr/>
          </p:nvCxnSpPr>
          <p:spPr>
            <a:xfrm flipV="1">
              <a:off x="8482082" y="3948688"/>
              <a:ext cx="504676" cy="1786"/>
            </a:xfrm>
            <a:prstGeom prst="straightConnector1">
              <a:avLst/>
            </a:prstGeom>
            <a:ln w="38100">
              <a:tailEnd type="triangle"/>
            </a:ln>
          </p:spPr>
          <p:style>
            <a:lnRef idx="2">
              <a:schemeClr val="dk1"/>
            </a:lnRef>
            <a:fillRef idx="1">
              <a:schemeClr val="lt1"/>
            </a:fillRef>
            <a:effectRef idx="0">
              <a:schemeClr val="dk1"/>
            </a:effectRef>
            <a:fontRef idx="minor">
              <a:schemeClr val="dk1"/>
            </a:fontRef>
          </p:style>
        </p:cxnSp>
        <p:grpSp>
          <p:nvGrpSpPr>
            <p:cNvPr id="13" name="グループ化 12">
              <a:extLst>
                <a:ext uri="{FF2B5EF4-FFF2-40B4-BE49-F238E27FC236}">
                  <a16:creationId xmlns:a16="http://schemas.microsoft.com/office/drawing/2014/main" id="{2BE28108-3A95-8193-E6C8-81373941B862}"/>
                </a:ext>
              </a:extLst>
            </p:cNvPr>
            <p:cNvGrpSpPr/>
            <p:nvPr/>
          </p:nvGrpSpPr>
          <p:grpSpPr>
            <a:xfrm>
              <a:off x="79512" y="389795"/>
              <a:ext cx="3409915" cy="6083313"/>
              <a:chOff x="258414" y="389795"/>
              <a:chExt cx="3409915" cy="6083313"/>
            </a:xfrm>
          </p:grpSpPr>
          <p:grpSp>
            <p:nvGrpSpPr>
              <p:cNvPr id="27" name="グループ化 26">
                <a:extLst>
                  <a:ext uri="{FF2B5EF4-FFF2-40B4-BE49-F238E27FC236}">
                    <a16:creationId xmlns:a16="http://schemas.microsoft.com/office/drawing/2014/main" id="{8741F6C8-8C88-41AE-7944-B77A97E18CA9}"/>
                  </a:ext>
                </a:extLst>
              </p:cNvPr>
              <p:cNvGrpSpPr/>
              <p:nvPr/>
            </p:nvGrpSpPr>
            <p:grpSpPr>
              <a:xfrm>
                <a:off x="258414" y="389795"/>
                <a:ext cx="3409915" cy="6083313"/>
                <a:chOff x="278292" y="389795"/>
                <a:chExt cx="3409915" cy="6083313"/>
              </a:xfrm>
            </p:grpSpPr>
            <p:grpSp>
              <p:nvGrpSpPr>
                <p:cNvPr id="29" name="グループ化 28">
                  <a:extLst>
                    <a:ext uri="{FF2B5EF4-FFF2-40B4-BE49-F238E27FC236}">
                      <a16:creationId xmlns:a16="http://schemas.microsoft.com/office/drawing/2014/main" id="{C83D0D00-B0B4-CDB0-9543-B80F9EFD9A82}"/>
                    </a:ext>
                  </a:extLst>
                </p:cNvPr>
                <p:cNvGrpSpPr/>
                <p:nvPr/>
              </p:nvGrpSpPr>
              <p:grpSpPr>
                <a:xfrm>
                  <a:off x="1138798" y="1231499"/>
                  <a:ext cx="1703322" cy="4395002"/>
                  <a:chOff x="8977820" y="1665403"/>
                  <a:chExt cx="1582608" cy="3773147"/>
                </a:xfrm>
              </p:grpSpPr>
              <p:cxnSp>
                <p:nvCxnSpPr>
                  <p:cNvPr id="33" name="直線矢印コネクタ 32">
                    <a:extLst>
                      <a:ext uri="{FF2B5EF4-FFF2-40B4-BE49-F238E27FC236}">
                        <a16:creationId xmlns:a16="http://schemas.microsoft.com/office/drawing/2014/main" id="{3088D65D-61E3-8AEE-F887-17124DE3A172}"/>
                      </a:ext>
                    </a:extLst>
                  </p:cNvPr>
                  <p:cNvCxnSpPr>
                    <a:cxnSpLocks/>
                    <a:stCxn id="31" idx="0"/>
                    <a:endCxn id="32" idx="2"/>
                  </p:cNvCxnSpPr>
                  <p:nvPr/>
                </p:nvCxnSpPr>
                <p:spPr>
                  <a:xfrm flipV="1">
                    <a:off x="9762424" y="4305719"/>
                    <a:ext cx="3169" cy="1132831"/>
                  </a:xfrm>
                  <a:prstGeom prst="straightConnector1">
                    <a:avLst/>
                  </a:prstGeom>
                  <a:ln w="38100">
                    <a:tailEnd type="triangle"/>
                  </a:ln>
                </p:spPr>
                <p:style>
                  <a:lnRef idx="2">
                    <a:schemeClr val="dk1"/>
                  </a:lnRef>
                  <a:fillRef idx="1">
                    <a:schemeClr val="lt1"/>
                  </a:fillRef>
                  <a:effectRef idx="0">
                    <a:schemeClr val="dk1"/>
                  </a:effectRef>
                  <a:fontRef idx="minor">
                    <a:schemeClr val="dk1"/>
                  </a:fontRef>
                </p:style>
              </p:cxnSp>
              <p:cxnSp>
                <p:nvCxnSpPr>
                  <p:cNvPr id="34" name="直線矢印コネクタ 33">
                    <a:extLst>
                      <a:ext uri="{FF2B5EF4-FFF2-40B4-BE49-F238E27FC236}">
                        <a16:creationId xmlns:a16="http://schemas.microsoft.com/office/drawing/2014/main" id="{6FE44171-4B14-2708-D361-23745FD7F591}"/>
                      </a:ext>
                    </a:extLst>
                  </p:cNvPr>
                  <p:cNvCxnSpPr>
                    <a:cxnSpLocks/>
                    <a:stCxn id="32" idx="0"/>
                    <a:endCxn id="35" idx="2"/>
                  </p:cNvCxnSpPr>
                  <p:nvPr/>
                </p:nvCxnSpPr>
                <p:spPr>
                  <a:xfrm flipV="1">
                    <a:off x="9765595" y="2659409"/>
                    <a:ext cx="3529" cy="1031138"/>
                  </a:xfrm>
                  <a:prstGeom prst="straightConnector1">
                    <a:avLst/>
                  </a:prstGeom>
                  <a:ln w="38100">
                    <a:tailEnd type="triangle"/>
                  </a:ln>
                </p:spPr>
                <p:style>
                  <a:lnRef idx="2">
                    <a:schemeClr val="dk1"/>
                  </a:lnRef>
                  <a:fillRef idx="1">
                    <a:schemeClr val="lt1"/>
                  </a:fillRef>
                  <a:effectRef idx="0">
                    <a:schemeClr val="dk1"/>
                  </a:effectRef>
                  <a:fontRef idx="minor">
                    <a:schemeClr val="dk1"/>
                  </a:fontRef>
                </p:style>
              </p:cxnSp>
              <p:sp>
                <p:nvSpPr>
                  <p:cNvPr id="35" name="角丸四角形 34">
                    <a:extLst>
                      <a:ext uri="{FF2B5EF4-FFF2-40B4-BE49-F238E27FC236}">
                        <a16:creationId xmlns:a16="http://schemas.microsoft.com/office/drawing/2014/main" id="{9914C450-2496-8FC3-2B6E-98B3252BB071}"/>
                      </a:ext>
                    </a:extLst>
                  </p:cNvPr>
                  <p:cNvSpPr/>
                  <p:nvPr/>
                </p:nvSpPr>
                <p:spPr>
                  <a:xfrm>
                    <a:off x="8977820" y="2130784"/>
                    <a:ext cx="1582608" cy="528625"/>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2400" b="1" dirty="0"/>
                      <a:t>Dense</a:t>
                    </a:r>
                    <a:endParaRPr kumimoji="1" lang="ja-JP" altLang="en-US" sz="2400" b="1"/>
                  </a:p>
                </p:txBody>
              </p:sp>
              <p:cxnSp>
                <p:nvCxnSpPr>
                  <p:cNvPr id="36" name="直線矢印コネクタ 35">
                    <a:extLst>
                      <a:ext uri="{FF2B5EF4-FFF2-40B4-BE49-F238E27FC236}">
                        <a16:creationId xmlns:a16="http://schemas.microsoft.com/office/drawing/2014/main" id="{F024049D-6B54-5970-88FA-DCD737EC2427}"/>
                      </a:ext>
                    </a:extLst>
                  </p:cNvPr>
                  <p:cNvCxnSpPr>
                    <a:cxnSpLocks/>
                    <a:stCxn id="35" idx="0"/>
                    <a:endCxn id="30" idx="2"/>
                  </p:cNvCxnSpPr>
                  <p:nvPr/>
                </p:nvCxnSpPr>
                <p:spPr>
                  <a:xfrm flipV="1">
                    <a:off x="9769124" y="1665403"/>
                    <a:ext cx="735" cy="465381"/>
                  </a:xfrm>
                  <a:prstGeom prst="straightConnector1">
                    <a:avLst/>
                  </a:prstGeom>
                  <a:ln w="38100">
                    <a:tailEnd type="triangle"/>
                  </a:ln>
                </p:spPr>
                <p:style>
                  <a:lnRef idx="2">
                    <a:schemeClr val="dk1"/>
                  </a:lnRef>
                  <a:fillRef idx="1">
                    <a:schemeClr val="lt1"/>
                  </a:fillRef>
                  <a:effectRef idx="0">
                    <a:schemeClr val="dk1"/>
                  </a:effectRef>
                  <a:fontRef idx="minor">
                    <a:schemeClr val="dk1"/>
                  </a:fontRef>
                </p:style>
              </p:cxnSp>
            </p:grpSp>
            <mc:AlternateContent xmlns:mc="http://schemas.openxmlformats.org/markup-compatibility/2006" xmlns:a14="http://schemas.microsoft.com/office/drawing/2010/main">
              <mc:Choice Requires="a14">
                <p:sp>
                  <p:nvSpPr>
                    <p:cNvPr id="30" name="角丸四角形 29">
                      <a:extLst>
                        <a:ext uri="{FF2B5EF4-FFF2-40B4-BE49-F238E27FC236}">
                          <a16:creationId xmlns:a16="http://schemas.microsoft.com/office/drawing/2014/main" id="{4B241AB2-1403-FCDB-BCA4-2DA034B20C21}"/>
                        </a:ext>
                      </a:extLst>
                    </p:cNvPr>
                    <p:cNvSpPr/>
                    <p:nvPr/>
                  </p:nvSpPr>
                  <p:spPr>
                    <a:xfrm>
                      <a:off x="974501" y="389795"/>
                      <a:ext cx="2033498" cy="841704"/>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kumimoji="1" lang="en-US" altLang="ja-JP" sz="3200" i="1" smtClean="0">
                                    <a:latin typeface="Cambria Math" panose="02040503050406030204" pitchFamily="18" charset="0"/>
                                  </a:rPr>
                                </m:ctrlPr>
                              </m:sSubPr>
                              <m:e>
                                <m:acc>
                                  <m:accPr>
                                    <m:chr m:val="́"/>
                                    <m:ctrlPr>
                                      <a:rPr kumimoji="1" lang="en-US" altLang="ja-JP" sz="3200" i="1" smtClean="0">
                                        <a:latin typeface="Cambria Math" panose="02040503050406030204" pitchFamily="18" charset="0"/>
                                      </a:rPr>
                                    </m:ctrlPr>
                                  </m:accPr>
                                  <m:e>
                                    <m:r>
                                      <a:rPr kumimoji="1" lang="en-US" altLang="ja-JP" sz="3200" i="1">
                                        <a:latin typeface="Cambria Math" panose="02040503050406030204" pitchFamily="18" charset="0"/>
                                      </a:rPr>
                                      <m:t>𝐺</m:t>
                                    </m:r>
                                  </m:e>
                                </m:acc>
                              </m:e>
                              <m:sub>
                                <m:r>
                                  <a:rPr lang="en-US" altLang="ja-JP" sz="3200" i="1">
                                    <a:latin typeface="Cambria Math" panose="02040503050406030204" pitchFamily="18" charset="0"/>
                                    <a:cs typeface="Times New Roman" panose="02020603050405020304" pitchFamily="18" charset="0"/>
                                  </a:rPr>
                                  <m:t>𝐹</m:t>
                                </m:r>
                                <m:r>
                                  <a:rPr kumimoji="1" lang="en-US" altLang="ja-JP" sz="3200" b="0" i="1" smtClean="0">
                                    <a:latin typeface="Cambria Math" panose="02040503050406030204" pitchFamily="18" charset="0"/>
                                  </a:rPr>
                                  <m:t>, </m:t>
                                </m:r>
                                <m:r>
                                  <a:rPr kumimoji="1" lang="en-US" altLang="ja-JP" sz="3200" b="0" i="1" smtClean="0">
                                    <a:latin typeface="Cambria Math" panose="02040503050406030204" pitchFamily="18" charset="0"/>
                                  </a:rPr>
                                  <m:t>𝑛</m:t>
                                </m:r>
                                <m:r>
                                  <a:rPr kumimoji="1" lang="en-US" altLang="ja-JP" sz="3200" b="0" i="1" smtClean="0">
                                    <a:latin typeface="Cambria Math" panose="02040503050406030204" pitchFamily="18" charset="0"/>
                                  </a:rPr>
                                  <m:t>+1</m:t>
                                </m:r>
                              </m:sub>
                            </m:sSub>
                          </m:oMath>
                        </m:oMathPara>
                      </a14:m>
                      <a:endParaRPr kumimoji="1" lang="ja-JP" altLang="en-US" sz="2400" dirty="0"/>
                    </a:p>
                  </p:txBody>
                </p:sp>
              </mc:Choice>
              <mc:Fallback xmlns="">
                <p:sp>
                  <p:nvSpPr>
                    <p:cNvPr id="30" name="角丸四角形 29">
                      <a:extLst>
                        <a:ext uri="{FF2B5EF4-FFF2-40B4-BE49-F238E27FC236}">
                          <a16:creationId xmlns:a16="http://schemas.microsoft.com/office/drawing/2014/main" id="{4B241AB2-1403-FCDB-BCA4-2DA034B20C21}"/>
                        </a:ext>
                      </a:extLst>
                    </p:cNvPr>
                    <p:cNvSpPr>
                      <a:spLocks noRot="1" noChangeAspect="1" noMove="1" noResize="1" noEditPoints="1" noAdjustHandles="1" noChangeArrowheads="1" noChangeShapeType="1" noTextEdit="1"/>
                    </p:cNvSpPr>
                    <p:nvPr/>
                  </p:nvSpPr>
                  <p:spPr>
                    <a:xfrm>
                      <a:off x="974501" y="389795"/>
                      <a:ext cx="2033498" cy="841704"/>
                    </a:xfrm>
                    <a:prstGeom prst="roundRect">
                      <a:avLst/>
                    </a:prstGeom>
                    <a:blipFill>
                      <a:blip r:embed="rId5"/>
                      <a:stretch>
                        <a:fillRect t="-178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1" name="角丸四角形 30">
                      <a:extLst>
                        <a:ext uri="{FF2B5EF4-FFF2-40B4-BE49-F238E27FC236}">
                          <a16:creationId xmlns:a16="http://schemas.microsoft.com/office/drawing/2014/main" id="{D5168697-DD0F-EEB9-9DAC-A78510C35DC7}"/>
                        </a:ext>
                      </a:extLst>
                    </p:cNvPr>
                    <p:cNvSpPr/>
                    <p:nvPr/>
                  </p:nvSpPr>
                  <p:spPr>
                    <a:xfrm>
                      <a:off x="278292" y="5626501"/>
                      <a:ext cx="3409915" cy="846607"/>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2400" dirty="0"/>
                        <a:t>[</a:t>
                      </a:r>
                      <a14:m>
                        <m:oMath xmlns:m="http://schemas.openxmlformats.org/officeDocument/2006/math">
                          <m:sSub>
                            <m:sSubPr>
                              <m:ctrlPr>
                                <a:rPr kumimoji="1" lang="en-US" altLang="ja-JP" sz="2400" i="1" smtClean="0">
                                  <a:latin typeface="Cambria Math" panose="02040503050406030204" pitchFamily="18" charset="0"/>
                                </a:rPr>
                              </m:ctrlPr>
                            </m:sSubPr>
                            <m:e>
                              <m:r>
                                <a:rPr kumimoji="1" lang="en-US" altLang="ja-JP" sz="2400" b="0" i="1" smtClean="0">
                                  <a:latin typeface="Cambria Math" panose="02040503050406030204" pitchFamily="18" charset="0"/>
                                </a:rPr>
                                <m:t>𝑃</m:t>
                              </m:r>
                            </m:e>
                            <m:sub>
                              <m:r>
                                <a:rPr lang="en-US" altLang="ja-JP" sz="2400" i="1">
                                  <a:latin typeface="Cambria Math" panose="02040503050406030204" pitchFamily="18" charset="0"/>
                                  <a:cs typeface="Times New Roman" panose="02020603050405020304" pitchFamily="18" charset="0"/>
                                </a:rPr>
                                <m:t>𝐹</m:t>
                              </m:r>
                              <m:r>
                                <a:rPr kumimoji="1" lang="en-US" altLang="ja-JP" sz="2400" b="0" i="1" smtClean="0">
                                  <a:latin typeface="Cambria Math" panose="02040503050406030204" pitchFamily="18" charset="0"/>
                                </a:rPr>
                                <m:t>,</m:t>
                              </m:r>
                              <m:r>
                                <a:rPr kumimoji="1" lang="en-US" altLang="ja-JP" sz="2400" b="0" i="1" smtClean="0">
                                  <a:latin typeface="Cambria Math" panose="02040503050406030204" pitchFamily="18" charset="0"/>
                                </a:rPr>
                                <m:t>𝑛</m:t>
                              </m:r>
                              <m:r>
                                <a:rPr kumimoji="1" lang="en-US" altLang="ja-JP" sz="2400" b="0" i="1" smtClean="0">
                                  <a:latin typeface="Cambria Math" panose="02040503050406030204" pitchFamily="18" charset="0"/>
                                </a:rPr>
                                <m:t>+1</m:t>
                              </m:r>
                            </m:sub>
                          </m:sSub>
                          <m:r>
                            <a:rPr kumimoji="1" lang="en-US" altLang="ja-JP" sz="2400" b="0" i="1" smtClean="0">
                              <a:latin typeface="Cambria Math" panose="02040503050406030204" pitchFamily="18" charset="0"/>
                            </a:rPr>
                            <m:t>,</m:t>
                          </m:r>
                          <m:sSub>
                            <m:sSubPr>
                              <m:ctrlPr>
                                <a:rPr lang="en-US" altLang="ja-JP" sz="2400" i="1" smtClean="0">
                                  <a:latin typeface="Cambria Math" panose="02040503050406030204" pitchFamily="18" charset="0"/>
                                </a:rPr>
                              </m:ctrlPr>
                            </m:sSubPr>
                            <m:e>
                              <m:r>
                                <a:rPr lang="en-US" altLang="ja-JP" sz="2400" b="0" i="1" smtClean="0">
                                  <a:latin typeface="Cambria Math" panose="02040503050406030204" pitchFamily="18" charset="0"/>
                                </a:rPr>
                                <m:t>𝐶</m:t>
                              </m:r>
                            </m:e>
                            <m:sub>
                              <m:r>
                                <a:rPr lang="en-US" altLang="ja-JP" sz="2400" i="1">
                                  <a:latin typeface="Cambria Math" panose="02040503050406030204" pitchFamily="18" charset="0"/>
                                  <a:cs typeface="Times New Roman" panose="02020603050405020304" pitchFamily="18" charset="0"/>
                                </a:rPr>
                                <m:t>𝐹</m:t>
                              </m:r>
                              <m:r>
                                <a:rPr lang="en-US" altLang="ja-JP" sz="2400" b="0" i="1" smtClean="0">
                                  <a:latin typeface="Cambria Math" panose="02040503050406030204" pitchFamily="18" charset="0"/>
                                </a:rPr>
                                <m:t>,</m:t>
                              </m:r>
                              <m:r>
                                <a:rPr lang="en-US" altLang="ja-JP" sz="2400" b="0" i="1">
                                  <a:latin typeface="Cambria Math" panose="02040503050406030204" pitchFamily="18" charset="0"/>
                                </a:rPr>
                                <m:t>𝑛</m:t>
                              </m:r>
                              <m:r>
                                <a:rPr lang="en-US" altLang="ja-JP" sz="2400" b="0" i="1" smtClean="0">
                                  <a:latin typeface="Cambria Math" panose="02040503050406030204" pitchFamily="18" charset="0"/>
                                </a:rPr>
                                <m:t>+1</m:t>
                              </m:r>
                            </m:sub>
                          </m:sSub>
                        </m:oMath>
                      </a14:m>
                      <a:r>
                        <a:rPr kumimoji="1" lang="en-US" altLang="ja-JP" sz="2400" dirty="0"/>
                        <a:t>, </a:t>
                      </a:r>
                      <a14:m>
                        <m:oMath xmlns:m="http://schemas.openxmlformats.org/officeDocument/2006/math">
                          <m:sSub>
                            <m:sSubPr>
                              <m:ctrlPr>
                                <a:rPr lang="en-US" altLang="ja-JP" sz="2400" i="1">
                                  <a:latin typeface="Cambria Math" panose="02040503050406030204" pitchFamily="18" charset="0"/>
                                </a:rPr>
                              </m:ctrlPr>
                            </m:sSubPr>
                            <m:e>
                              <m:r>
                                <a:rPr lang="en-US" altLang="ja-JP" sz="2400" b="0" i="1" smtClean="0">
                                  <a:latin typeface="Cambria Math" panose="02040503050406030204" pitchFamily="18" charset="0"/>
                                </a:rPr>
                                <m:t>𝑆</m:t>
                              </m:r>
                            </m:e>
                            <m:sub>
                              <m:r>
                                <a:rPr lang="en-US" altLang="ja-JP" sz="2400" i="1">
                                  <a:latin typeface="Cambria Math" panose="02040503050406030204" pitchFamily="18" charset="0"/>
                                  <a:cs typeface="Times New Roman" panose="02020603050405020304" pitchFamily="18" charset="0"/>
                                </a:rPr>
                                <m:t>𝐹</m:t>
                              </m:r>
                              <m:r>
                                <a:rPr lang="en-US" altLang="ja-JP" sz="2400" b="0" i="1">
                                  <a:latin typeface="Cambria Math" panose="02040503050406030204" pitchFamily="18" charset="0"/>
                                </a:rPr>
                                <m:t>,</m:t>
                              </m:r>
                              <m:r>
                                <a:rPr lang="en-US" altLang="ja-JP" sz="2400" b="0" i="1">
                                  <a:latin typeface="Cambria Math" panose="02040503050406030204" pitchFamily="18" charset="0"/>
                                </a:rPr>
                                <m:t>𝑛</m:t>
                              </m:r>
                              <m:r>
                                <a:rPr lang="en-US" altLang="ja-JP" sz="2400" b="0" i="1" smtClean="0">
                                  <a:latin typeface="Cambria Math" panose="02040503050406030204" pitchFamily="18" charset="0"/>
                                </a:rPr>
                                <m:t>+1</m:t>
                              </m:r>
                            </m:sub>
                          </m:sSub>
                        </m:oMath>
                      </a14:m>
                      <a:r>
                        <a:rPr kumimoji="1" lang="en-US" altLang="ja-JP" sz="2400" dirty="0"/>
                        <a:t>]</a:t>
                      </a:r>
                      <a:endParaRPr kumimoji="1" lang="ja-JP" altLang="en-US" sz="2400"/>
                    </a:p>
                  </p:txBody>
                </p:sp>
              </mc:Choice>
              <mc:Fallback xmlns="">
                <p:sp>
                  <p:nvSpPr>
                    <p:cNvPr id="31" name="角丸四角形 30">
                      <a:extLst>
                        <a:ext uri="{FF2B5EF4-FFF2-40B4-BE49-F238E27FC236}">
                          <a16:creationId xmlns:a16="http://schemas.microsoft.com/office/drawing/2014/main" id="{D5168697-DD0F-EEB9-9DAC-A78510C35DC7}"/>
                        </a:ext>
                      </a:extLst>
                    </p:cNvPr>
                    <p:cNvSpPr>
                      <a:spLocks noRot="1" noChangeAspect="1" noMove="1" noResize="1" noEditPoints="1" noAdjustHandles="1" noChangeArrowheads="1" noChangeShapeType="1" noTextEdit="1"/>
                    </p:cNvSpPr>
                    <p:nvPr/>
                  </p:nvSpPr>
                  <p:spPr>
                    <a:xfrm>
                      <a:off x="278292" y="5626501"/>
                      <a:ext cx="3409915" cy="846607"/>
                    </a:xfrm>
                    <a:prstGeom prst="roundRect">
                      <a:avLst/>
                    </a:prstGeom>
                    <a:blipFill>
                      <a:blip r:embed="rId6"/>
                      <a:stretch>
                        <a:fillRect l="-1200" r="-800"/>
                      </a:stretch>
                    </a:blipFill>
                  </p:spPr>
                  <p:txBody>
                    <a:bodyPr/>
                    <a:lstStyle/>
                    <a:p>
                      <a:r>
                        <a:rPr lang="ja-JP" altLang="en-US">
                          <a:noFill/>
                        </a:rPr>
                        <a:t> </a:t>
                      </a:r>
                    </a:p>
                  </p:txBody>
                </p:sp>
              </mc:Fallback>
            </mc:AlternateContent>
            <p:sp>
              <p:nvSpPr>
                <p:cNvPr id="32" name="角丸四角形 31">
                  <a:extLst>
                    <a:ext uri="{FF2B5EF4-FFF2-40B4-BE49-F238E27FC236}">
                      <a16:creationId xmlns:a16="http://schemas.microsoft.com/office/drawing/2014/main" id="{706D9CD3-775B-647D-490D-F7DAF41090C8}"/>
                    </a:ext>
                  </a:extLst>
                </p:cNvPr>
                <p:cNvSpPr/>
                <p:nvPr/>
              </p:nvSpPr>
              <p:spPr>
                <a:xfrm>
                  <a:off x="786421" y="3590409"/>
                  <a:ext cx="2400479" cy="716558"/>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ja-JP" sz="2400" b="1" dirty="0"/>
                    <a:t>RNN/LSTM</a:t>
                  </a:r>
                  <a:endParaRPr kumimoji="1" lang="en-US" altLang="ja-JP" sz="2400" b="1" dirty="0"/>
                </a:p>
              </p:txBody>
            </p:sp>
          </p:grpSp>
          <mc:AlternateContent xmlns:mc="http://schemas.openxmlformats.org/markup-compatibility/2006" xmlns:a14="http://schemas.microsoft.com/office/drawing/2010/main">
            <mc:Choice Requires="a14">
              <p:sp>
                <p:nvSpPr>
                  <p:cNvPr id="28" name="テキスト ボックス 27">
                    <a:extLst>
                      <a:ext uri="{FF2B5EF4-FFF2-40B4-BE49-F238E27FC236}">
                        <a16:creationId xmlns:a16="http://schemas.microsoft.com/office/drawing/2014/main" id="{71F1153E-C5CA-8AB3-8092-7FAC32CF6F83}"/>
                      </a:ext>
                    </a:extLst>
                  </p:cNvPr>
                  <p:cNvSpPr txBox="1"/>
                  <p:nvPr/>
                </p:nvSpPr>
                <p:spPr>
                  <a:xfrm>
                    <a:off x="613893" y="3133408"/>
                    <a:ext cx="694225" cy="55584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2400" i="1" smtClean="0">
                              <a:latin typeface="Cambria Math" panose="02040503050406030204" pitchFamily="18" charset="0"/>
                              <a:ea typeface="Cambria Math" panose="02040503050406030204" pitchFamily="18" charset="0"/>
                            </a:rPr>
                            <m:t>×</m:t>
                          </m:r>
                          <m:r>
                            <a:rPr kumimoji="1" lang="en-US" altLang="ja-JP" sz="2400" b="0" i="1" smtClean="0">
                              <a:latin typeface="Cambria Math" panose="02040503050406030204" pitchFamily="18" charset="0"/>
                              <a:ea typeface="Cambria Math" panose="02040503050406030204" pitchFamily="18" charset="0"/>
                            </a:rPr>
                            <m:t>𝑟</m:t>
                          </m:r>
                        </m:oMath>
                      </m:oMathPara>
                    </a14:m>
                    <a:endParaRPr kumimoji="1" lang="ja-JP" altLang="en-US" sz="2000"/>
                  </a:p>
                </p:txBody>
              </p:sp>
            </mc:Choice>
            <mc:Fallback xmlns="">
              <p:sp>
                <p:nvSpPr>
                  <p:cNvPr id="28" name="テキスト ボックス 27">
                    <a:extLst>
                      <a:ext uri="{FF2B5EF4-FFF2-40B4-BE49-F238E27FC236}">
                        <a16:creationId xmlns:a16="http://schemas.microsoft.com/office/drawing/2014/main" id="{71F1153E-C5CA-8AB3-8092-7FAC32CF6F83}"/>
                      </a:ext>
                    </a:extLst>
                  </p:cNvPr>
                  <p:cNvSpPr txBox="1">
                    <a:spLocks noRot="1" noChangeAspect="1" noMove="1" noResize="1" noEditPoints="1" noAdjustHandles="1" noChangeArrowheads="1" noChangeShapeType="1" noTextEdit="1"/>
                  </p:cNvSpPr>
                  <p:nvPr/>
                </p:nvSpPr>
                <p:spPr>
                  <a:xfrm>
                    <a:off x="613893" y="3133408"/>
                    <a:ext cx="694225" cy="555842"/>
                  </a:xfrm>
                  <a:prstGeom prst="rect">
                    <a:avLst/>
                  </a:prstGeom>
                  <a:blipFill>
                    <a:blip r:embed="rId7"/>
                    <a:stretch>
                      <a:fillRect/>
                    </a:stretch>
                  </a:blipFill>
                </p:spPr>
                <p:txBody>
                  <a:bodyPr/>
                  <a:lstStyle/>
                  <a:p>
                    <a:r>
                      <a:rPr lang="ja-JP" altLang="en-US">
                        <a:noFill/>
                      </a:rPr>
                      <a:t> </a:t>
                    </a:r>
                  </a:p>
                </p:txBody>
              </p:sp>
            </mc:Fallback>
          </mc:AlternateContent>
        </p:grpSp>
        <p:grpSp>
          <p:nvGrpSpPr>
            <p:cNvPr id="14" name="グループ化 13">
              <a:extLst>
                <a:ext uri="{FF2B5EF4-FFF2-40B4-BE49-F238E27FC236}">
                  <a16:creationId xmlns:a16="http://schemas.microsoft.com/office/drawing/2014/main" id="{F1DA6D13-3686-B8F1-8E62-71527CA5ED42}"/>
                </a:ext>
              </a:extLst>
            </p:cNvPr>
            <p:cNvGrpSpPr/>
            <p:nvPr/>
          </p:nvGrpSpPr>
          <p:grpSpPr>
            <a:xfrm>
              <a:off x="3847429" y="389794"/>
              <a:ext cx="3957906" cy="6083313"/>
              <a:chOff x="4026331" y="389794"/>
              <a:chExt cx="3957906" cy="6083313"/>
            </a:xfrm>
          </p:grpSpPr>
          <p:grpSp>
            <p:nvGrpSpPr>
              <p:cNvPr id="16" name="グループ化 15">
                <a:extLst>
                  <a:ext uri="{FF2B5EF4-FFF2-40B4-BE49-F238E27FC236}">
                    <a16:creationId xmlns:a16="http://schemas.microsoft.com/office/drawing/2014/main" id="{DC8E3C82-981A-740D-DA5C-CE3C3BCB0365}"/>
                  </a:ext>
                </a:extLst>
              </p:cNvPr>
              <p:cNvGrpSpPr/>
              <p:nvPr/>
            </p:nvGrpSpPr>
            <p:grpSpPr>
              <a:xfrm>
                <a:off x="4026331" y="389794"/>
                <a:ext cx="3957906" cy="6083313"/>
                <a:chOff x="3390230" y="389794"/>
                <a:chExt cx="3957906" cy="6083313"/>
              </a:xfrm>
            </p:grpSpPr>
            <p:grpSp>
              <p:nvGrpSpPr>
                <p:cNvPr id="18" name="グループ化 17">
                  <a:extLst>
                    <a:ext uri="{FF2B5EF4-FFF2-40B4-BE49-F238E27FC236}">
                      <a16:creationId xmlns:a16="http://schemas.microsoft.com/office/drawing/2014/main" id="{5F4E39AA-8237-5FBA-D0C6-C77CF5590CB5}"/>
                    </a:ext>
                  </a:extLst>
                </p:cNvPr>
                <p:cNvGrpSpPr/>
                <p:nvPr/>
              </p:nvGrpSpPr>
              <p:grpSpPr>
                <a:xfrm>
                  <a:off x="4521859" y="1231498"/>
                  <a:ext cx="1703323" cy="4395002"/>
                  <a:chOff x="9578722" y="1665402"/>
                  <a:chExt cx="1582608" cy="3773147"/>
                </a:xfrm>
              </p:grpSpPr>
              <p:cxnSp>
                <p:nvCxnSpPr>
                  <p:cNvPr id="23" name="直線矢印コネクタ 22">
                    <a:extLst>
                      <a:ext uri="{FF2B5EF4-FFF2-40B4-BE49-F238E27FC236}">
                        <a16:creationId xmlns:a16="http://schemas.microsoft.com/office/drawing/2014/main" id="{474C5DB5-EF4E-5C61-8677-D9A5A03481FE}"/>
                      </a:ext>
                    </a:extLst>
                  </p:cNvPr>
                  <p:cNvCxnSpPr>
                    <a:cxnSpLocks/>
                    <a:stCxn id="20" idx="0"/>
                    <a:endCxn id="21" idx="2"/>
                  </p:cNvCxnSpPr>
                  <p:nvPr/>
                </p:nvCxnSpPr>
                <p:spPr>
                  <a:xfrm flipV="1">
                    <a:off x="10365996" y="4307252"/>
                    <a:ext cx="4031" cy="1131297"/>
                  </a:xfrm>
                  <a:prstGeom prst="straightConnector1">
                    <a:avLst/>
                  </a:prstGeom>
                  <a:ln w="38100">
                    <a:tailEnd type="triangle"/>
                  </a:ln>
                </p:spPr>
                <p:style>
                  <a:lnRef idx="2">
                    <a:schemeClr val="dk1"/>
                  </a:lnRef>
                  <a:fillRef idx="1">
                    <a:schemeClr val="lt1"/>
                  </a:fillRef>
                  <a:effectRef idx="0">
                    <a:schemeClr val="dk1"/>
                  </a:effectRef>
                  <a:fontRef idx="minor">
                    <a:schemeClr val="dk1"/>
                  </a:fontRef>
                </p:style>
              </p:cxnSp>
              <p:cxnSp>
                <p:nvCxnSpPr>
                  <p:cNvPr id="24" name="直線矢印コネクタ 23">
                    <a:extLst>
                      <a:ext uri="{FF2B5EF4-FFF2-40B4-BE49-F238E27FC236}">
                        <a16:creationId xmlns:a16="http://schemas.microsoft.com/office/drawing/2014/main" id="{BD6C04B2-0073-8138-9A4B-FE365CBF47D1}"/>
                      </a:ext>
                    </a:extLst>
                  </p:cNvPr>
                  <p:cNvCxnSpPr>
                    <a:cxnSpLocks/>
                    <a:stCxn id="21" idx="0"/>
                    <a:endCxn id="25" idx="2"/>
                  </p:cNvCxnSpPr>
                  <p:nvPr/>
                </p:nvCxnSpPr>
                <p:spPr>
                  <a:xfrm flipH="1" flipV="1">
                    <a:off x="10370026" y="2654054"/>
                    <a:ext cx="1" cy="1038027"/>
                  </a:xfrm>
                  <a:prstGeom prst="straightConnector1">
                    <a:avLst/>
                  </a:prstGeom>
                  <a:ln w="38100">
                    <a:tailEnd type="triangle"/>
                  </a:ln>
                </p:spPr>
                <p:style>
                  <a:lnRef idx="2">
                    <a:schemeClr val="dk1"/>
                  </a:lnRef>
                  <a:fillRef idx="1">
                    <a:schemeClr val="lt1"/>
                  </a:fillRef>
                  <a:effectRef idx="0">
                    <a:schemeClr val="dk1"/>
                  </a:effectRef>
                  <a:fontRef idx="minor">
                    <a:schemeClr val="dk1"/>
                  </a:fontRef>
                </p:style>
              </p:cxnSp>
              <p:sp>
                <p:nvSpPr>
                  <p:cNvPr id="25" name="角丸四角形 24">
                    <a:extLst>
                      <a:ext uri="{FF2B5EF4-FFF2-40B4-BE49-F238E27FC236}">
                        <a16:creationId xmlns:a16="http://schemas.microsoft.com/office/drawing/2014/main" id="{2ADD4199-DDFA-B780-A968-2FFC3C479EC5}"/>
                      </a:ext>
                    </a:extLst>
                  </p:cNvPr>
                  <p:cNvSpPr/>
                  <p:nvPr/>
                </p:nvSpPr>
                <p:spPr>
                  <a:xfrm>
                    <a:off x="9578722" y="2125429"/>
                    <a:ext cx="1582608" cy="528625"/>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2400" b="1" dirty="0"/>
                      <a:t>Dense</a:t>
                    </a:r>
                    <a:endParaRPr kumimoji="1" lang="ja-JP" altLang="en-US" sz="2400" b="1"/>
                  </a:p>
                </p:txBody>
              </p:sp>
              <p:cxnSp>
                <p:nvCxnSpPr>
                  <p:cNvPr id="26" name="直線矢印コネクタ 25">
                    <a:extLst>
                      <a:ext uri="{FF2B5EF4-FFF2-40B4-BE49-F238E27FC236}">
                        <a16:creationId xmlns:a16="http://schemas.microsoft.com/office/drawing/2014/main" id="{E3B26664-FB38-E294-F578-FA3CE82A3713}"/>
                      </a:ext>
                    </a:extLst>
                  </p:cNvPr>
                  <p:cNvCxnSpPr>
                    <a:cxnSpLocks/>
                    <a:stCxn id="25" idx="0"/>
                    <a:endCxn id="19" idx="2"/>
                  </p:cNvCxnSpPr>
                  <p:nvPr/>
                </p:nvCxnSpPr>
                <p:spPr>
                  <a:xfrm flipH="1" flipV="1">
                    <a:off x="10370025" y="1665402"/>
                    <a:ext cx="2" cy="460027"/>
                  </a:xfrm>
                  <a:prstGeom prst="straightConnector1">
                    <a:avLst/>
                  </a:prstGeom>
                  <a:ln w="38100">
                    <a:tailEnd type="triangle"/>
                  </a:ln>
                </p:spPr>
                <p:style>
                  <a:lnRef idx="2">
                    <a:schemeClr val="dk1"/>
                  </a:lnRef>
                  <a:fillRef idx="1">
                    <a:schemeClr val="lt1"/>
                  </a:fillRef>
                  <a:effectRef idx="0">
                    <a:schemeClr val="dk1"/>
                  </a:effectRef>
                  <a:fontRef idx="minor">
                    <a:schemeClr val="dk1"/>
                  </a:fontRef>
                </p:style>
              </p:cxnSp>
            </p:grpSp>
            <mc:AlternateContent xmlns:mc="http://schemas.openxmlformats.org/markup-compatibility/2006" xmlns:a14="http://schemas.microsoft.com/office/drawing/2010/main">
              <mc:Choice Requires="a14">
                <p:sp>
                  <p:nvSpPr>
                    <p:cNvPr id="19" name="角丸四角形 18">
                      <a:extLst>
                        <a:ext uri="{FF2B5EF4-FFF2-40B4-BE49-F238E27FC236}">
                          <a16:creationId xmlns:a16="http://schemas.microsoft.com/office/drawing/2014/main" id="{028A236C-7640-3F20-C22E-D01D0A6979E2}"/>
                        </a:ext>
                      </a:extLst>
                    </p:cNvPr>
                    <p:cNvSpPr/>
                    <p:nvPr/>
                  </p:nvSpPr>
                  <p:spPr>
                    <a:xfrm>
                      <a:off x="4356770" y="389794"/>
                      <a:ext cx="2033498" cy="841704"/>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ja-JP" sz="3200" i="1" smtClean="0">
                                    <a:latin typeface="Cambria Math" panose="02040503050406030204" pitchFamily="18" charset="0"/>
                                  </a:rPr>
                                </m:ctrlPr>
                              </m:sSubPr>
                              <m:e>
                                <m:acc>
                                  <m:accPr>
                                    <m:chr m:val="́"/>
                                    <m:ctrlPr>
                                      <a:rPr lang="en-US" altLang="ja-JP" sz="3200" i="1" smtClean="0">
                                        <a:latin typeface="Cambria Math" panose="02040503050406030204" pitchFamily="18" charset="0"/>
                                      </a:rPr>
                                    </m:ctrlPr>
                                  </m:accPr>
                                  <m:e>
                                    <m:r>
                                      <a:rPr lang="en-US" altLang="ja-JP" sz="3200" i="1">
                                        <a:latin typeface="Cambria Math" panose="02040503050406030204" pitchFamily="18" charset="0"/>
                                      </a:rPr>
                                      <m:t>𝐺</m:t>
                                    </m:r>
                                  </m:e>
                                </m:acc>
                              </m:e>
                              <m:sub>
                                <m:r>
                                  <a:rPr lang="en-US" altLang="ja-JP" sz="3200" i="1">
                                    <a:latin typeface="Cambria Math" panose="02040503050406030204" pitchFamily="18" charset="0"/>
                                    <a:cs typeface="Times New Roman" panose="02020603050405020304" pitchFamily="18" charset="0"/>
                                  </a:rPr>
                                  <m:t>𝐹</m:t>
                                </m:r>
                                <m:r>
                                  <a:rPr lang="en-US" altLang="ja-JP" sz="3200" b="0" i="1">
                                    <a:latin typeface="Cambria Math" panose="02040503050406030204" pitchFamily="18" charset="0"/>
                                  </a:rPr>
                                  <m:t>, </m:t>
                                </m:r>
                                <m:r>
                                  <a:rPr lang="en-US" altLang="ja-JP" sz="3200" b="0" i="1">
                                    <a:latin typeface="Cambria Math" panose="02040503050406030204" pitchFamily="18" charset="0"/>
                                  </a:rPr>
                                  <m:t>𝑛</m:t>
                                </m:r>
                                <m:r>
                                  <a:rPr lang="en-US" altLang="ja-JP" sz="3200" b="0" i="1" smtClean="0">
                                    <a:latin typeface="Cambria Math" panose="02040503050406030204" pitchFamily="18" charset="0"/>
                                  </a:rPr>
                                  <m:t>+2</m:t>
                                </m:r>
                              </m:sub>
                            </m:sSub>
                          </m:oMath>
                        </m:oMathPara>
                      </a14:m>
                      <a:endParaRPr kumimoji="1" lang="ja-JP" altLang="en-US" sz="2400"/>
                    </a:p>
                  </p:txBody>
                </p:sp>
              </mc:Choice>
              <mc:Fallback xmlns="">
                <p:sp>
                  <p:nvSpPr>
                    <p:cNvPr id="19" name="角丸四角形 18">
                      <a:extLst>
                        <a:ext uri="{FF2B5EF4-FFF2-40B4-BE49-F238E27FC236}">
                          <a16:creationId xmlns:a16="http://schemas.microsoft.com/office/drawing/2014/main" id="{028A236C-7640-3F20-C22E-D01D0A6979E2}"/>
                        </a:ext>
                      </a:extLst>
                    </p:cNvPr>
                    <p:cNvSpPr>
                      <a:spLocks noRot="1" noChangeAspect="1" noMove="1" noResize="1" noEditPoints="1" noAdjustHandles="1" noChangeArrowheads="1" noChangeShapeType="1" noTextEdit="1"/>
                    </p:cNvSpPr>
                    <p:nvPr/>
                  </p:nvSpPr>
                  <p:spPr>
                    <a:xfrm>
                      <a:off x="4356770" y="389794"/>
                      <a:ext cx="2033498" cy="841704"/>
                    </a:xfrm>
                    <a:prstGeom prst="roundRect">
                      <a:avLst/>
                    </a:prstGeom>
                    <a:blipFill>
                      <a:blip r:embed="rId8"/>
                      <a:stretch>
                        <a:fillRect t="-178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0" name="角丸四角形 19">
                      <a:extLst>
                        <a:ext uri="{FF2B5EF4-FFF2-40B4-BE49-F238E27FC236}">
                          <a16:creationId xmlns:a16="http://schemas.microsoft.com/office/drawing/2014/main" id="{308AE8EF-C35B-9136-8ED1-202205505BFA}"/>
                        </a:ext>
                      </a:extLst>
                    </p:cNvPr>
                    <p:cNvSpPr/>
                    <p:nvPr/>
                  </p:nvSpPr>
                  <p:spPr>
                    <a:xfrm>
                      <a:off x="3390230" y="5626500"/>
                      <a:ext cx="3957906" cy="846607"/>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2400" dirty="0"/>
                        <a:t>[</a:t>
                      </a:r>
                      <a14:m>
                        <m:oMath xmlns:m="http://schemas.openxmlformats.org/officeDocument/2006/math">
                          <m:sSub>
                            <m:sSubPr>
                              <m:ctrlPr>
                                <a:rPr kumimoji="1" lang="en-US" altLang="ja-JP" sz="2400" i="1" smtClean="0">
                                  <a:latin typeface="Cambria Math" panose="02040503050406030204" pitchFamily="18" charset="0"/>
                                </a:rPr>
                              </m:ctrlPr>
                            </m:sSubPr>
                            <m:e>
                              <m:r>
                                <a:rPr kumimoji="1" lang="en-US" altLang="ja-JP" sz="2400" b="0" i="1" smtClean="0">
                                  <a:latin typeface="Cambria Math" panose="02040503050406030204" pitchFamily="18" charset="0"/>
                                </a:rPr>
                                <m:t>𝑃</m:t>
                              </m:r>
                            </m:e>
                            <m:sub>
                              <m:r>
                                <a:rPr lang="en-US" altLang="ja-JP" sz="2400" i="1">
                                  <a:latin typeface="Cambria Math" panose="02040503050406030204" pitchFamily="18" charset="0"/>
                                  <a:cs typeface="Times New Roman" panose="02020603050405020304" pitchFamily="18" charset="0"/>
                                </a:rPr>
                                <m:t>𝐹</m:t>
                              </m:r>
                              <m:r>
                                <a:rPr kumimoji="1" lang="en-US" altLang="ja-JP" sz="2400" b="0" i="1" smtClean="0">
                                  <a:latin typeface="Cambria Math" panose="02040503050406030204" pitchFamily="18" charset="0"/>
                                </a:rPr>
                                <m:t>,</m:t>
                              </m:r>
                              <m:r>
                                <a:rPr kumimoji="1" lang="en-US" altLang="ja-JP" sz="2400" b="0" i="1" smtClean="0">
                                  <a:latin typeface="Cambria Math" panose="02040503050406030204" pitchFamily="18" charset="0"/>
                                </a:rPr>
                                <m:t>𝑛</m:t>
                              </m:r>
                              <m:r>
                                <a:rPr kumimoji="1" lang="en-US" altLang="ja-JP" sz="2400" b="0" i="1" smtClean="0">
                                  <a:latin typeface="Cambria Math" panose="02040503050406030204" pitchFamily="18" charset="0"/>
                                </a:rPr>
                                <m:t>+2</m:t>
                              </m:r>
                            </m:sub>
                          </m:sSub>
                          <m:r>
                            <a:rPr kumimoji="1" lang="en-US" altLang="ja-JP" sz="2400" b="0" i="1" smtClean="0">
                              <a:latin typeface="Cambria Math" panose="02040503050406030204" pitchFamily="18" charset="0"/>
                            </a:rPr>
                            <m:t>,</m:t>
                          </m:r>
                          <m:sSub>
                            <m:sSubPr>
                              <m:ctrlPr>
                                <a:rPr lang="en-US" altLang="ja-JP" sz="2400" i="1">
                                  <a:latin typeface="Cambria Math" panose="02040503050406030204" pitchFamily="18" charset="0"/>
                                </a:rPr>
                              </m:ctrlPr>
                            </m:sSubPr>
                            <m:e>
                              <m:r>
                                <a:rPr lang="en-US" altLang="ja-JP" sz="2400" b="0" i="1" smtClean="0">
                                  <a:latin typeface="Cambria Math" panose="02040503050406030204" pitchFamily="18" charset="0"/>
                                </a:rPr>
                                <m:t>𝐶</m:t>
                              </m:r>
                            </m:e>
                            <m:sub>
                              <m:r>
                                <a:rPr lang="en-US" altLang="ja-JP" sz="2400" i="1">
                                  <a:latin typeface="Cambria Math" panose="02040503050406030204" pitchFamily="18" charset="0"/>
                                  <a:cs typeface="Times New Roman" panose="02020603050405020304" pitchFamily="18" charset="0"/>
                                </a:rPr>
                                <m:t>𝐹</m:t>
                              </m:r>
                              <m:r>
                                <a:rPr lang="en-US" altLang="ja-JP" sz="2400" b="0" i="1">
                                  <a:latin typeface="Cambria Math" panose="02040503050406030204" pitchFamily="18" charset="0"/>
                                </a:rPr>
                                <m:t>,</m:t>
                              </m:r>
                              <m:r>
                                <a:rPr lang="en-US" altLang="ja-JP" sz="2400" b="0" i="1">
                                  <a:latin typeface="Cambria Math" panose="02040503050406030204" pitchFamily="18" charset="0"/>
                                </a:rPr>
                                <m:t>𝑛</m:t>
                              </m:r>
                              <m:r>
                                <a:rPr lang="en-US" altLang="ja-JP" sz="2400" b="0" i="1" smtClean="0">
                                  <a:latin typeface="Cambria Math" panose="02040503050406030204" pitchFamily="18" charset="0"/>
                                </a:rPr>
                                <m:t>+2</m:t>
                              </m:r>
                            </m:sub>
                          </m:sSub>
                        </m:oMath>
                      </a14:m>
                      <a:r>
                        <a:rPr kumimoji="1" lang="en-US" altLang="ja-JP" sz="2400" dirty="0"/>
                        <a:t>, </a:t>
                      </a:r>
                      <a14:m>
                        <m:oMath xmlns:m="http://schemas.openxmlformats.org/officeDocument/2006/math">
                          <m:sSub>
                            <m:sSubPr>
                              <m:ctrlPr>
                                <a:rPr lang="en-US" altLang="ja-JP" sz="2400" i="1">
                                  <a:latin typeface="Cambria Math" panose="02040503050406030204" pitchFamily="18" charset="0"/>
                                </a:rPr>
                              </m:ctrlPr>
                            </m:sSubPr>
                            <m:e>
                              <m:r>
                                <a:rPr lang="en-US" altLang="ja-JP" sz="2400" b="0" i="1" smtClean="0">
                                  <a:latin typeface="Cambria Math" panose="02040503050406030204" pitchFamily="18" charset="0"/>
                                </a:rPr>
                                <m:t>𝑆</m:t>
                              </m:r>
                            </m:e>
                            <m:sub>
                              <m:r>
                                <a:rPr lang="en-US" altLang="ja-JP" sz="2400" i="1">
                                  <a:latin typeface="Cambria Math" panose="02040503050406030204" pitchFamily="18" charset="0"/>
                                  <a:cs typeface="Times New Roman" panose="02020603050405020304" pitchFamily="18" charset="0"/>
                                </a:rPr>
                                <m:t>𝐹</m:t>
                              </m:r>
                              <m:r>
                                <a:rPr lang="en-US" altLang="ja-JP" sz="2400" b="0" i="1">
                                  <a:latin typeface="Cambria Math" panose="02040503050406030204" pitchFamily="18" charset="0"/>
                                </a:rPr>
                                <m:t>,</m:t>
                              </m:r>
                              <m:r>
                                <a:rPr lang="en-US" altLang="ja-JP" sz="2400" b="0" i="1">
                                  <a:latin typeface="Cambria Math" panose="02040503050406030204" pitchFamily="18" charset="0"/>
                                </a:rPr>
                                <m:t>𝑛</m:t>
                              </m:r>
                              <m:r>
                                <a:rPr lang="en-US" altLang="ja-JP" sz="2400" b="0" i="1" smtClean="0">
                                  <a:latin typeface="Cambria Math" panose="02040503050406030204" pitchFamily="18" charset="0"/>
                                </a:rPr>
                                <m:t>+2</m:t>
                              </m:r>
                            </m:sub>
                          </m:sSub>
                        </m:oMath>
                      </a14:m>
                      <a:r>
                        <a:rPr kumimoji="1" lang="en-US" altLang="ja-JP" sz="2400" dirty="0"/>
                        <a:t>]</a:t>
                      </a:r>
                      <a:endParaRPr kumimoji="1" lang="ja-JP" altLang="en-US" sz="2400"/>
                    </a:p>
                  </p:txBody>
                </p:sp>
              </mc:Choice>
              <mc:Fallback xmlns="">
                <p:sp>
                  <p:nvSpPr>
                    <p:cNvPr id="20" name="角丸四角形 19">
                      <a:extLst>
                        <a:ext uri="{FF2B5EF4-FFF2-40B4-BE49-F238E27FC236}">
                          <a16:creationId xmlns:a16="http://schemas.microsoft.com/office/drawing/2014/main" id="{308AE8EF-C35B-9136-8ED1-202205505BFA}"/>
                        </a:ext>
                      </a:extLst>
                    </p:cNvPr>
                    <p:cNvSpPr>
                      <a:spLocks noRot="1" noChangeAspect="1" noMove="1" noResize="1" noEditPoints="1" noAdjustHandles="1" noChangeArrowheads="1" noChangeShapeType="1" noTextEdit="1"/>
                    </p:cNvSpPr>
                    <p:nvPr/>
                  </p:nvSpPr>
                  <p:spPr>
                    <a:xfrm>
                      <a:off x="3390230" y="5626500"/>
                      <a:ext cx="3957906" cy="846607"/>
                    </a:xfrm>
                    <a:prstGeom prst="roundRect">
                      <a:avLst/>
                    </a:prstGeom>
                    <a:blipFill>
                      <a:blip r:embed="rId9"/>
                      <a:stretch>
                        <a:fillRect/>
                      </a:stretch>
                    </a:blipFill>
                  </p:spPr>
                  <p:txBody>
                    <a:bodyPr/>
                    <a:lstStyle/>
                    <a:p>
                      <a:r>
                        <a:rPr lang="ja-JP" altLang="en-US">
                          <a:noFill/>
                        </a:rPr>
                        <a:t> </a:t>
                      </a:r>
                    </a:p>
                  </p:txBody>
                </p:sp>
              </mc:Fallback>
            </mc:AlternateContent>
            <p:sp>
              <p:nvSpPr>
                <p:cNvPr id="21" name="角丸四角形 20">
                  <a:extLst>
                    <a:ext uri="{FF2B5EF4-FFF2-40B4-BE49-F238E27FC236}">
                      <a16:creationId xmlns:a16="http://schemas.microsoft.com/office/drawing/2014/main" id="{8CC54C52-8674-1FE4-FB9C-7BC413955D2F}"/>
                    </a:ext>
                  </a:extLst>
                </p:cNvPr>
                <p:cNvSpPr/>
                <p:nvPr/>
              </p:nvSpPr>
              <p:spPr>
                <a:xfrm>
                  <a:off x="4173282" y="3592195"/>
                  <a:ext cx="2400479" cy="716558"/>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ja-JP" sz="2400" b="1" dirty="0"/>
                    <a:t>RNN/LSTM</a:t>
                  </a:r>
                  <a:endParaRPr kumimoji="1" lang="en-US" altLang="ja-JP" sz="2400" b="1" dirty="0"/>
                </a:p>
              </p:txBody>
            </p:sp>
            <p:cxnSp>
              <p:nvCxnSpPr>
                <p:cNvPr id="22" name="直線矢印コネクタ 21">
                  <a:extLst>
                    <a:ext uri="{FF2B5EF4-FFF2-40B4-BE49-F238E27FC236}">
                      <a16:creationId xmlns:a16="http://schemas.microsoft.com/office/drawing/2014/main" id="{9EC302D7-7371-466E-B5DF-7E530CDAF3E6}"/>
                    </a:ext>
                  </a:extLst>
                </p:cNvPr>
                <p:cNvCxnSpPr>
                  <a:cxnSpLocks/>
                  <a:stCxn id="21" idx="3"/>
                </p:cNvCxnSpPr>
                <p:nvPr/>
              </p:nvCxnSpPr>
              <p:spPr>
                <a:xfrm>
                  <a:off x="6573761" y="3950474"/>
                  <a:ext cx="504676" cy="5484"/>
                </a:xfrm>
                <a:prstGeom prst="straightConnector1">
                  <a:avLst/>
                </a:prstGeom>
                <a:ln w="38100">
                  <a:tailEnd type="triangle"/>
                </a:ln>
              </p:spPr>
              <p:style>
                <a:lnRef idx="2">
                  <a:schemeClr val="dk1"/>
                </a:lnRef>
                <a:fillRef idx="1">
                  <a:schemeClr val="lt1"/>
                </a:fillRef>
                <a:effectRef idx="0">
                  <a:schemeClr val="dk1"/>
                </a:effectRef>
                <a:fontRef idx="minor">
                  <a:schemeClr val="dk1"/>
                </a:fontRef>
              </p:style>
            </p:cxnSp>
          </p:grpSp>
          <mc:AlternateContent xmlns:mc="http://schemas.openxmlformats.org/markup-compatibility/2006" xmlns:a14="http://schemas.microsoft.com/office/drawing/2010/main">
            <mc:Choice Requires="a14">
              <p:sp>
                <p:nvSpPr>
                  <p:cNvPr id="17" name="テキスト ボックス 16">
                    <a:extLst>
                      <a:ext uri="{FF2B5EF4-FFF2-40B4-BE49-F238E27FC236}">
                        <a16:creationId xmlns:a16="http://schemas.microsoft.com/office/drawing/2014/main" id="{2835A9D7-958F-560F-3E5C-AF07B2BC9A33}"/>
                      </a:ext>
                    </a:extLst>
                  </p:cNvPr>
                  <p:cNvSpPr txBox="1"/>
                  <p:nvPr/>
                </p:nvSpPr>
                <p:spPr>
                  <a:xfrm>
                    <a:off x="4652933" y="3133407"/>
                    <a:ext cx="694225" cy="55584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2400" i="1" smtClean="0">
                              <a:latin typeface="Cambria Math" panose="02040503050406030204" pitchFamily="18" charset="0"/>
                              <a:ea typeface="Cambria Math" panose="02040503050406030204" pitchFamily="18" charset="0"/>
                            </a:rPr>
                            <m:t>×</m:t>
                          </m:r>
                          <m:r>
                            <a:rPr kumimoji="1" lang="en-US" altLang="ja-JP" sz="2400" b="0" i="1" smtClean="0">
                              <a:latin typeface="Cambria Math" panose="02040503050406030204" pitchFamily="18" charset="0"/>
                              <a:ea typeface="Cambria Math" panose="02040503050406030204" pitchFamily="18" charset="0"/>
                            </a:rPr>
                            <m:t>𝑟</m:t>
                          </m:r>
                        </m:oMath>
                      </m:oMathPara>
                    </a14:m>
                    <a:endParaRPr kumimoji="1" lang="ja-JP" altLang="en-US" sz="2000"/>
                  </a:p>
                </p:txBody>
              </p:sp>
            </mc:Choice>
            <mc:Fallback xmlns="">
              <p:sp>
                <p:nvSpPr>
                  <p:cNvPr id="17" name="テキスト ボックス 16">
                    <a:extLst>
                      <a:ext uri="{FF2B5EF4-FFF2-40B4-BE49-F238E27FC236}">
                        <a16:creationId xmlns:a16="http://schemas.microsoft.com/office/drawing/2014/main" id="{2835A9D7-958F-560F-3E5C-AF07B2BC9A33}"/>
                      </a:ext>
                    </a:extLst>
                  </p:cNvPr>
                  <p:cNvSpPr txBox="1">
                    <a:spLocks noRot="1" noChangeAspect="1" noMove="1" noResize="1" noEditPoints="1" noAdjustHandles="1" noChangeArrowheads="1" noChangeShapeType="1" noTextEdit="1"/>
                  </p:cNvSpPr>
                  <p:nvPr/>
                </p:nvSpPr>
                <p:spPr>
                  <a:xfrm>
                    <a:off x="4652933" y="3133407"/>
                    <a:ext cx="694225" cy="555842"/>
                  </a:xfrm>
                  <a:prstGeom prst="rect">
                    <a:avLst/>
                  </a:prstGeom>
                  <a:blipFill>
                    <a:blip r:embed="rId10"/>
                    <a:stretch>
                      <a:fillRect/>
                    </a:stretch>
                  </a:blipFill>
                </p:spPr>
                <p:txBody>
                  <a:bodyPr/>
                  <a:lstStyle/>
                  <a:p>
                    <a:r>
                      <a:rPr lang="ja-JP" altLang="en-US">
                        <a:noFill/>
                      </a:rPr>
                      <a:t> </a:t>
                    </a:r>
                  </a:p>
                </p:txBody>
              </p:sp>
            </mc:Fallback>
          </mc:AlternateContent>
        </p:grpSp>
        <mc:AlternateContent xmlns:mc="http://schemas.openxmlformats.org/markup-compatibility/2006" xmlns:a14="http://schemas.microsoft.com/office/drawing/2010/main">
          <mc:Choice Requires="a14">
            <p:sp>
              <p:nvSpPr>
                <p:cNvPr id="15" name="テキスト ボックス 14">
                  <a:extLst>
                    <a:ext uri="{FF2B5EF4-FFF2-40B4-BE49-F238E27FC236}">
                      <a16:creationId xmlns:a16="http://schemas.microsoft.com/office/drawing/2014/main" id="{659FE794-D984-FC61-FB40-40110690DB77}"/>
                    </a:ext>
                  </a:extLst>
                </p:cNvPr>
                <p:cNvSpPr txBox="1"/>
                <p:nvPr/>
              </p:nvSpPr>
              <p:spPr>
                <a:xfrm>
                  <a:off x="8829523" y="3133406"/>
                  <a:ext cx="694225" cy="55584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2400" i="1" smtClean="0">
                            <a:latin typeface="Cambria Math" panose="02040503050406030204" pitchFamily="18" charset="0"/>
                            <a:ea typeface="Cambria Math" panose="02040503050406030204" pitchFamily="18" charset="0"/>
                          </a:rPr>
                          <m:t>×</m:t>
                        </m:r>
                        <m:r>
                          <a:rPr kumimoji="1" lang="en-US" altLang="ja-JP" sz="2400" b="0" i="1" smtClean="0">
                            <a:latin typeface="Cambria Math" panose="02040503050406030204" pitchFamily="18" charset="0"/>
                            <a:ea typeface="Cambria Math" panose="02040503050406030204" pitchFamily="18" charset="0"/>
                          </a:rPr>
                          <m:t>𝑟</m:t>
                        </m:r>
                      </m:oMath>
                    </m:oMathPara>
                  </a14:m>
                  <a:endParaRPr kumimoji="1" lang="ja-JP" altLang="en-US"/>
                </a:p>
              </p:txBody>
            </p:sp>
          </mc:Choice>
          <mc:Fallback xmlns="">
            <p:sp>
              <p:nvSpPr>
                <p:cNvPr id="15" name="テキスト ボックス 14">
                  <a:extLst>
                    <a:ext uri="{FF2B5EF4-FFF2-40B4-BE49-F238E27FC236}">
                      <a16:creationId xmlns:a16="http://schemas.microsoft.com/office/drawing/2014/main" id="{659FE794-D984-FC61-FB40-40110690DB77}"/>
                    </a:ext>
                  </a:extLst>
                </p:cNvPr>
                <p:cNvSpPr txBox="1">
                  <a:spLocks noRot="1" noChangeAspect="1" noMove="1" noResize="1" noEditPoints="1" noAdjustHandles="1" noChangeArrowheads="1" noChangeShapeType="1" noTextEdit="1"/>
                </p:cNvSpPr>
                <p:nvPr/>
              </p:nvSpPr>
              <p:spPr>
                <a:xfrm>
                  <a:off x="8829523" y="3133406"/>
                  <a:ext cx="694225" cy="555842"/>
                </a:xfrm>
                <a:prstGeom prst="rect">
                  <a:avLst/>
                </a:prstGeom>
                <a:blipFill>
                  <a:blip r:embed="rId10"/>
                  <a:stretch>
                    <a:fillRect/>
                  </a:stretch>
                </a:blipFill>
              </p:spPr>
              <p:txBody>
                <a:bodyPr/>
                <a:lstStyle/>
                <a:p>
                  <a:r>
                    <a:rPr lang="ja-JP" altLang="en-US">
                      <a:noFill/>
                    </a:rPr>
                    <a:t> </a:t>
                  </a:r>
                </a:p>
              </p:txBody>
            </p:sp>
          </mc:Fallback>
        </mc:AlternateContent>
      </p:grpSp>
      <p:sp>
        <p:nvSpPr>
          <p:cNvPr id="3" name="テキスト ボックス 2">
            <a:extLst>
              <a:ext uri="{FF2B5EF4-FFF2-40B4-BE49-F238E27FC236}">
                <a16:creationId xmlns:a16="http://schemas.microsoft.com/office/drawing/2014/main" id="{75189F81-9531-E22A-2EA2-38F45131F4F4}"/>
              </a:ext>
            </a:extLst>
          </p:cNvPr>
          <p:cNvSpPr txBox="1"/>
          <p:nvPr/>
        </p:nvSpPr>
        <p:spPr>
          <a:xfrm>
            <a:off x="7576352" y="1372530"/>
            <a:ext cx="997988" cy="328689"/>
          </a:xfrm>
          <a:prstGeom prst="rect">
            <a:avLst/>
          </a:prstGeom>
          <a:ln>
            <a:noFill/>
          </a:ln>
        </p:spPr>
        <p:style>
          <a:lnRef idx="2">
            <a:schemeClr val="dk1"/>
          </a:lnRef>
          <a:fillRef idx="1">
            <a:schemeClr val="lt1"/>
          </a:fillRef>
          <a:effectRef idx="0">
            <a:schemeClr val="dk1"/>
          </a:effectRef>
          <a:fontRef idx="minor">
            <a:schemeClr val="dk1"/>
          </a:fontRef>
        </p:style>
        <p:txBody>
          <a:bodyPr wrap="square" rtlCol="0">
            <a:spAutoFit/>
          </a:bodyPr>
          <a:lstStyle/>
          <a:p>
            <a:r>
              <a:rPr kumimoji="1" lang="ja-JP" altLang="en-US" sz="2000" b="1">
                <a:latin typeface="Hiragino Kaku Gothic Std W8" panose="020B0800000000000000" pitchFamily="34" charset="-128"/>
                <a:ea typeface="Hiragino Kaku Gothic Std W8" panose="020B0800000000000000" pitchFamily="34" charset="-128"/>
              </a:rPr>
              <a:t>・・・</a:t>
            </a:r>
            <a:endParaRPr kumimoji="1" lang="ja-JP" altLang="en-US" sz="1600" b="1">
              <a:latin typeface="Hiragino Kaku Gothic Std W8" panose="020B0800000000000000" pitchFamily="34" charset="-128"/>
              <a:ea typeface="Hiragino Kaku Gothic Std W8" panose="020B0800000000000000" pitchFamily="34" charset="-128"/>
            </a:endParaRPr>
          </a:p>
        </p:txBody>
      </p:sp>
      <p:sp>
        <p:nvSpPr>
          <p:cNvPr id="41" name="テキスト ボックス 40">
            <a:extLst>
              <a:ext uri="{FF2B5EF4-FFF2-40B4-BE49-F238E27FC236}">
                <a16:creationId xmlns:a16="http://schemas.microsoft.com/office/drawing/2014/main" id="{93FC5E8F-44E0-0DC2-5D2B-DE96C60B857A}"/>
              </a:ext>
            </a:extLst>
          </p:cNvPr>
          <p:cNvSpPr txBox="1"/>
          <p:nvPr/>
        </p:nvSpPr>
        <p:spPr>
          <a:xfrm>
            <a:off x="7576352" y="2397248"/>
            <a:ext cx="997988" cy="328689"/>
          </a:xfrm>
          <a:prstGeom prst="rect">
            <a:avLst/>
          </a:prstGeom>
          <a:ln>
            <a:noFill/>
          </a:ln>
        </p:spPr>
        <p:style>
          <a:lnRef idx="2">
            <a:schemeClr val="dk1"/>
          </a:lnRef>
          <a:fillRef idx="1">
            <a:schemeClr val="lt1"/>
          </a:fillRef>
          <a:effectRef idx="0">
            <a:schemeClr val="dk1"/>
          </a:effectRef>
          <a:fontRef idx="minor">
            <a:schemeClr val="dk1"/>
          </a:fontRef>
        </p:style>
        <p:txBody>
          <a:bodyPr wrap="square" rtlCol="0">
            <a:spAutoFit/>
          </a:bodyPr>
          <a:lstStyle/>
          <a:p>
            <a:r>
              <a:rPr kumimoji="1" lang="ja-JP" altLang="en-US" sz="2000" b="1">
                <a:latin typeface="Hiragino Kaku Gothic Std W8" panose="020B0800000000000000" pitchFamily="34" charset="-128"/>
                <a:ea typeface="Hiragino Kaku Gothic Std W8" panose="020B0800000000000000" pitchFamily="34" charset="-128"/>
              </a:rPr>
              <a:t>・・・</a:t>
            </a:r>
            <a:endParaRPr kumimoji="1" lang="ja-JP" altLang="en-US" sz="1600" b="1">
              <a:latin typeface="Hiragino Kaku Gothic Std W8" panose="020B0800000000000000" pitchFamily="34" charset="-128"/>
              <a:ea typeface="Hiragino Kaku Gothic Std W8" panose="020B0800000000000000" pitchFamily="34" charset="-128"/>
            </a:endParaRPr>
          </a:p>
        </p:txBody>
      </p:sp>
      <p:sp>
        <p:nvSpPr>
          <p:cNvPr id="42" name="角丸四角形 41">
            <a:extLst>
              <a:ext uri="{FF2B5EF4-FFF2-40B4-BE49-F238E27FC236}">
                <a16:creationId xmlns:a16="http://schemas.microsoft.com/office/drawing/2014/main" id="{42533CC0-5984-B2C7-17AF-440C701E9020}"/>
              </a:ext>
            </a:extLst>
          </p:cNvPr>
          <p:cNvSpPr/>
          <p:nvPr/>
        </p:nvSpPr>
        <p:spPr>
          <a:xfrm>
            <a:off x="589280" y="5238294"/>
            <a:ext cx="11436714" cy="1270745"/>
          </a:xfrm>
          <a:prstGeom prst="round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2800" dirty="0">
              <a:solidFill>
                <a:schemeClr val="tx1"/>
              </a:solidFill>
            </a:endParaRPr>
          </a:p>
        </p:txBody>
      </p:sp>
      <p:sp>
        <p:nvSpPr>
          <p:cNvPr id="43" name="角丸四角形吹き出し 42">
            <a:extLst>
              <a:ext uri="{FF2B5EF4-FFF2-40B4-BE49-F238E27FC236}">
                <a16:creationId xmlns:a16="http://schemas.microsoft.com/office/drawing/2014/main" id="{469EC178-6ACE-1E97-103E-9B259A3FBEC9}"/>
              </a:ext>
            </a:extLst>
          </p:cNvPr>
          <p:cNvSpPr/>
          <p:nvPr/>
        </p:nvSpPr>
        <p:spPr>
          <a:xfrm>
            <a:off x="7260084" y="4252067"/>
            <a:ext cx="2198708" cy="943370"/>
          </a:xfrm>
          <a:prstGeom prst="wedgeRoundRectCallout">
            <a:avLst/>
          </a:prstGeom>
          <a:solidFill>
            <a:schemeClr val="bg1"/>
          </a:solid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800">
                <a:solidFill>
                  <a:schemeClr val="tx1"/>
                </a:solidFill>
              </a:rPr>
              <a:t>入力信号</a:t>
            </a:r>
            <a:endParaRPr kumimoji="1" lang="ja-JP" altLang="en-US" sz="2800" dirty="0">
              <a:solidFill>
                <a:schemeClr val="tx1"/>
              </a:solidFill>
            </a:endParaRPr>
          </a:p>
        </p:txBody>
      </p:sp>
    </p:spTree>
    <p:extLst>
      <p:ext uri="{BB962C8B-B14F-4D97-AF65-F5344CB8AC3E}">
        <p14:creationId xmlns:p14="http://schemas.microsoft.com/office/powerpoint/2010/main" val="38158525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110B6FD-4EC4-AF3E-A72E-64E8558CC5B0}"/>
              </a:ext>
            </a:extLst>
          </p:cNvPr>
          <p:cNvSpPr>
            <a:spLocks noGrp="1"/>
          </p:cNvSpPr>
          <p:nvPr>
            <p:ph type="title"/>
          </p:nvPr>
        </p:nvSpPr>
        <p:spPr>
          <a:xfrm>
            <a:off x="262076" y="30899"/>
            <a:ext cx="11662756" cy="857502"/>
          </a:xfrm>
        </p:spPr>
        <p:txBody>
          <a:bodyPr/>
          <a:lstStyle/>
          <a:p>
            <a:r>
              <a:rPr kumimoji="1" lang="ja-JP" altLang="en-US"/>
              <a:t>提案手法</a:t>
            </a:r>
          </a:p>
        </p:txBody>
      </p:sp>
      <p:sp>
        <p:nvSpPr>
          <p:cNvPr id="4" name="スライド番号プレースホルダー 3">
            <a:extLst>
              <a:ext uri="{FF2B5EF4-FFF2-40B4-BE49-F238E27FC236}">
                <a16:creationId xmlns:a16="http://schemas.microsoft.com/office/drawing/2014/main" id="{C3D20C91-50E3-75A2-E874-2A27C429A949}"/>
              </a:ext>
            </a:extLst>
          </p:cNvPr>
          <p:cNvSpPr>
            <a:spLocks noGrp="1"/>
          </p:cNvSpPr>
          <p:nvPr>
            <p:ph type="sldNum" sz="quarter" idx="12"/>
          </p:nvPr>
        </p:nvSpPr>
        <p:spPr/>
        <p:txBody>
          <a:bodyPr/>
          <a:lstStyle/>
          <a:p>
            <a:fld id="{3C83C733-A267-4C27-B924-90460700986B}" type="slidenum">
              <a:rPr lang="ja-JP" altLang="en-US" smtClean="0"/>
              <a:pPr/>
              <a:t>11</a:t>
            </a:fld>
            <a:endParaRPr lang="ja-JP" altLang="en-US"/>
          </a:p>
        </p:txBody>
      </p:sp>
      <p:grpSp>
        <p:nvGrpSpPr>
          <p:cNvPr id="5" name="グループ化 4">
            <a:extLst>
              <a:ext uri="{FF2B5EF4-FFF2-40B4-BE49-F238E27FC236}">
                <a16:creationId xmlns:a16="http://schemas.microsoft.com/office/drawing/2014/main" id="{45F5EC13-4FA8-2420-072C-2EBB6FEE564D}"/>
              </a:ext>
            </a:extLst>
          </p:cNvPr>
          <p:cNvGrpSpPr/>
          <p:nvPr/>
        </p:nvGrpSpPr>
        <p:grpSpPr>
          <a:xfrm>
            <a:off x="744673" y="1170601"/>
            <a:ext cx="11180159" cy="5056684"/>
            <a:chOff x="79512" y="384891"/>
            <a:chExt cx="12092610" cy="6088217"/>
          </a:xfrm>
        </p:grpSpPr>
        <p:sp>
          <p:nvSpPr>
            <p:cNvPr id="6" name="テキスト ボックス 5">
              <a:extLst>
                <a:ext uri="{FF2B5EF4-FFF2-40B4-BE49-F238E27FC236}">
                  <a16:creationId xmlns:a16="http://schemas.microsoft.com/office/drawing/2014/main" id="{2E7B8B84-0C19-DB1B-3657-EC7E1B5C3729}"/>
                </a:ext>
              </a:extLst>
            </p:cNvPr>
            <p:cNvSpPr txBox="1"/>
            <p:nvPr/>
          </p:nvSpPr>
          <p:spPr>
            <a:xfrm>
              <a:off x="7475474" y="3750817"/>
              <a:ext cx="1079437" cy="395740"/>
            </a:xfrm>
            <a:prstGeom prst="rect">
              <a:avLst/>
            </a:prstGeom>
            <a:ln>
              <a:noFill/>
            </a:ln>
          </p:spPr>
          <p:style>
            <a:lnRef idx="2">
              <a:schemeClr val="dk1"/>
            </a:lnRef>
            <a:fillRef idx="1">
              <a:schemeClr val="lt1"/>
            </a:fillRef>
            <a:effectRef idx="0">
              <a:schemeClr val="dk1"/>
            </a:effectRef>
            <a:fontRef idx="minor">
              <a:schemeClr val="dk1"/>
            </a:fontRef>
          </p:style>
          <p:txBody>
            <a:bodyPr wrap="square" rtlCol="0">
              <a:spAutoFit/>
            </a:bodyPr>
            <a:lstStyle/>
            <a:p>
              <a:r>
                <a:rPr kumimoji="1" lang="ja-JP" altLang="en-US" sz="2000" b="1">
                  <a:latin typeface="Hiragino Kaku Gothic Std W8" panose="020B0800000000000000" pitchFamily="34" charset="-128"/>
                  <a:ea typeface="Hiragino Kaku Gothic Std W8" panose="020B0800000000000000" pitchFamily="34" charset="-128"/>
                </a:rPr>
                <a:t>・・・</a:t>
              </a:r>
              <a:endParaRPr kumimoji="1" lang="ja-JP" altLang="en-US" sz="1600" b="1">
                <a:latin typeface="Hiragino Kaku Gothic Std W8" panose="020B0800000000000000" pitchFamily="34" charset="-128"/>
                <a:ea typeface="Hiragino Kaku Gothic Std W8" panose="020B0800000000000000" pitchFamily="34" charset="-128"/>
              </a:endParaRPr>
            </a:p>
          </p:txBody>
        </p:sp>
        <p:grpSp>
          <p:nvGrpSpPr>
            <p:cNvPr id="7" name="グループ化 6">
              <a:extLst>
                <a:ext uri="{FF2B5EF4-FFF2-40B4-BE49-F238E27FC236}">
                  <a16:creationId xmlns:a16="http://schemas.microsoft.com/office/drawing/2014/main" id="{CCF7F85E-7CC8-FA60-54E2-AFB9D19E9636}"/>
                </a:ext>
              </a:extLst>
            </p:cNvPr>
            <p:cNvGrpSpPr/>
            <p:nvPr/>
          </p:nvGrpSpPr>
          <p:grpSpPr>
            <a:xfrm>
              <a:off x="9334551" y="1226596"/>
              <a:ext cx="1703323" cy="4399905"/>
              <a:chOff x="8437117" y="1661194"/>
              <a:chExt cx="1582608" cy="3777356"/>
            </a:xfrm>
          </p:grpSpPr>
          <p:cxnSp>
            <p:nvCxnSpPr>
              <p:cNvPr id="37" name="直線矢印コネクタ 36">
                <a:extLst>
                  <a:ext uri="{FF2B5EF4-FFF2-40B4-BE49-F238E27FC236}">
                    <a16:creationId xmlns:a16="http://schemas.microsoft.com/office/drawing/2014/main" id="{CCC84224-74A4-1B82-CA81-85AF9351ADA8}"/>
                  </a:ext>
                </a:extLst>
              </p:cNvPr>
              <p:cNvCxnSpPr>
                <a:cxnSpLocks/>
                <a:stCxn id="9" idx="0"/>
                <a:endCxn id="11" idx="2"/>
              </p:cNvCxnSpPr>
              <p:nvPr/>
            </p:nvCxnSpPr>
            <p:spPr>
              <a:xfrm flipH="1" flipV="1">
                <a:off x="9229150" y="4305719"/>
                <a:ext cx="5736" cy="1132831"/>
              </a:xfrm>
              <a:prstGeom prst="straightConnector1">
                <a:avLst/>
              </a:prstGeom>
              <a:ln w="38100">
                <a:tailEnd type="triangle"/>
              </a:ln>
            </p:spPr>
            <p:style>
              <a:lnRef idx="2">
                <a:schemeClr val="dk1"/>
              </a:lnRef>
              <a:fillRef idx="1">
                <a:schemeClr val="lt1"/>
              </a:fillRef>
              <a:effectRef idx="0">
                <a:schemeClr val="dk1"/>
              </a:effectRef>
              <a:fontRef idx="minor">
                <a:schemeClr val="dk1"/>
              </a:fontRef>
            </p:style>
          </p:cxnSp>
          <p:cxnSp>
            <p:nvCxnSpPr>
              <p:cNvPr id="38" name="直線矢印コネクタ 37">
                <a:extLst>
                  <a:ext uri="{FF2B5EF4-FFF2-40B4-BE49-F238E27FC236}">
                    <a16:creationId xmlns:a16="http://schemas.microsoft.com/office/drawing/2014/main" id="{A7578DE6-C596-2722-6354-879EE4AE4139}"/>
                  </a:ext>
                </a:extLst>
              </p:cNvPr>
              <p:cNvCxnSpPr>
                <a:cxnSpLocks/>
                <a:stCxn id="11" idx="0"/>
                <a:endCxn id="39" idx="2"/>
              </p:cNvCxnSpPr>
              <p:nvPr/>
            </p:nvCxnSpPr>
            <p:spPr>
              <a:xfrm flipH="1" flipV="1">
                <a:off x="9228421" y="2654054"/>
                <a:ext cx="728" cy="1036494"/>
              </a:xfrm>
              <a:prstGeom prst="straightConnector1">
                <a:avLst/>
              </a:prstGeom>
              <a:ln w="38100">
                <a:tailEnd type="triangle"/>
              </a:ln>
            </p:spPr>
            <p:style>
              <a:lnRef idx="2">
                <a:schemeClr val="dk1"/>
              </a:lnRef>
              <a:fillRef idx="1">
                <a:schemeClr val="lt1"/>
              </a:fillRef>
              <a:effectRef idx="0">
                <a:schemeClr val="dk1"/>
              </a:effectRef>
              <a:fontRef idx="minor">
                <a:schemeClr val="dk1"/>
              </a:fontRef>
            </p:style>
          </p:cxnSp>
          <p:sp>
            <p:nvSpPr>
              <p:cNvPr id="39" name="角丸四角形 38">
                <a:extLst>
                  <a:ext uri="{FF2B5EF4-FFF2-40B4-BE49-F238E27FC236}">
                    <a16:creationId xmlns:a16="http://schemas.microsoft.com/office/drawing/2014/main" id="{3C06DE62-049A-0441-C4A4-3F05C8F0CF1D}"/>
                  </a:ext>
                </a:extLst>
              </p:cNvPr>
              <p:cNvSpPr/>
              <p:nvPr/>
            </p:nvSpPr>
            <p:spPr>
              <a:xfrm>
                <a:off x="8437117" y="2125429"/>
                <a:ext cx="1582608" cy="528625"/>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2400" b="1" dirty="0"/>
                  <a:t>Dense</a:t>
                </a:r>
                <a:endParaRPr kumimoji="1" lang="ja-JP" altLang="en-US" sz="2400" b="1"/>
              </a:p>
            </p:txBody>
          </p:sp>
          <p:cxnSp>
            <p:nvCxnSpPr>
              <p:cNvPr id="40" name="直線矢印コネクタ 39">
                <a:extLst>
                  <a:ext uri="{FF2B5EF4-FFF2-40B4-BE49-F238E27FC236}">
                    <a16:creationId xmlns:a16="http://schemas.microsoft.com/office/drawing/2014/main" id="{74A45449-9AC2-E33C-F9D9-C137A543430B}"/>
                  </a:ext>
                </a:extLst>
              </p:cNvPr>
              <p:cNvCxnSpPr>
                <a:cxnSpLocks/>
                <a:stCxn id="39" idx="0"/>
                <a:endCxn id="8" idx="2"/>
              </p:cNvCxnSpPr>
              <p:nvPr/>
            </p:nvCxnSpPr>
            <p:spPr>
              <a:xfrm flipV="1">
                <a:off x="9228421" y="1661194"/>
                <a:ext cx="728" cy="464235"/>
              </a:xfrm>
              <a:prstGeom prst="straightConnector1">
                <a:avLst/>
              </a:prstGeom>
              <a:ln w="38100">
                <a:tailEnd type="triangle"/>
              </a:ln>
            </p:spPr>
            <p:style>
              <a:lnRef idx="2">
                <a:schemeClr val="dk1"/>
              </a:lnRef>
              <a:fillRef idx="1">
                <a:schemeClr val="lt1"/>
              </a:fillRef>
              <a:effectRef idx="0">
                <a:schemeClr val="dk1"/>
              </a:effectRef>
              <a:fontRef idx="minor">
                <a:schemeClr val="dk1"/>
              </a:fontRef>
            </p:style>
          </p:cxnSp>
        </p:grpSp>
        <mc:AlternateContent xmlns:mc="http://schemas.openxmlformats.org/markup-compatibility/2006" xmlns:a14="http://schemas.microsoft.com/office/drawing/2010/main">
          <mc:Choice Requires="a14">
            <p:sp>
              <p:nvSpPr>
                <p:cNvPr id="8" name="角丸四角形 7">
                  <a:extLst>
                    <a:ext uri="{FF2B5EF4-FFF2-40B4-BE49-F238E27FC236}">
                      <a16:creationId xmlns:a16="http://schemas.microsoft.com/office/drawing/2014/main" id="{6DF371B0-C2C5-2F18-97CE-C9E1F0ACE221}"/>
                    </a:ext>
                  </a:extLst>
                </p:cNvPr>
                <p:cNvSpPr/>
                <p:nvPr/>
              </p:nvSpPr>
              <p:spPr>
                <a:xfrm>
                  <a:off x="9070133" y="384891"/>
                  <a:ext cx="2233728" cy="841705"/>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ja-JP" sz="3200" i="1" smtClean="0">
                                <a:latin typeface="Cambria Math" panose="02040503050406030204" pitchFamily="18" charset="0"/>
                              </a:rPr>
                            </m:ctrlPr>
                          </m:sSubPr>
                          <m:e>
                            <m:acc>
                              <m:accPr>
                                <m:chr m:val="́"/>
                                <m:ctrlPr>
                                  <a:rPr lang="en-US" altLang="ja-JP" sz="3200" i="1" smtClean="0">
                                    <a:latin typeface="Cambria Math" panose="02040503050406030204" pitchFamily="18" charset="0"/>
                                  </a:rPr>
                                </m:ctrlPr>
                              </m:accPr>
                              <m:e>
                                <m:r>
                                  <a:rPr lang="en-US" altLang="ja-JP" sz="3200" i="1">
                                    <a:latin typeface="Cambria Math" panose="02040503050406030204" pitchFamily="18" charset="0"/>
                                  </a:rPr>
                                  <m:t>𝐺</m:t>
                                </m:r>
                              </m:e>
                            </m:acc>
                          </m:e>
                          <m:sub>
                            <m:r>
                              <a:rPr lang="en-US" altLang="ja-JP" sz="3200" i="1">
                                <a:latin typeface="Cambria Math" panose="02040503050406030204" pitchFamily="18" charset="0"/>
                                <a:cs typeface="Times New Roman" panose="02020603050405020304" pitchFamily="18" charset="0"/>
                              </a:rPr>
                              <m:t>𝐹</m:t>
                            </m:r>
                            <m:r>
                              <a:rPr lang="en-US" altLang="ja-JP" sz="3200" b="0" i="1">
                                <a:latin typeface="Cambria Math" panose="02040503050406030204" pitchFamily="18" charset="0"/>
                              </a:rPr>
                              <m:t>, </m:t>
                            </m:r>
                            <m:r>
                              <a:rPr lang="en-US" altLang="ja-JP" sz="3200" b="0" i="1">
                                <a:latin typeface="Cambria Math" panose="02040503050406030204" pitchFamily="18" charset="0"/>
                              </a:rPr>
                              <m:t>𝑛</m:t>
                            </m:r>
                            <m:r>
                              <a:rPr lang="en-US" altLang="ja-JP" sz="3200" b="0" i="1">
                                <a:latin typeface="Cambria Math" panose="02040503050406030204" pitchFamily="18" charset="0"/>
                              </a:rPr>
                              <m:t>+</m:t>
                            </m:r>
                            <m:r>
                              <a:rPr lang="en-US" altLang="ja-JP" sz="3200" b="0" i="1" smtClean="0">
                                <a:latin typeface="Cambria Math" panose="02040503050406030204" pitchFamily="18" charset="0"/>
                              </a:rPr>
                              <m:t>𝑘</m:t>
                            </m:r>
                          </m:sub>
                        </m:sSub>
                      </m:oMath>
                    </m:oMathPara>
                  </a14:m>
                  <a:endParaRPr kumimoji="1" lang="ja-JP" altLang="en-US" sz="3600"/>
                </a:p>
              </p:txBody>
            </p:sp>
          </mc:Choice>
          <mc:Fallback xmlns="">
            <p:sp>
              <p:nvSpPr>
                <p:cNvPr id="8" name="角丸四角形 7">
                  <a:extLst>
                    <a:ext uri="{FF2B5EF4-FFF2-40B4-BE49-F238E27FC236}">
                      <a16:creationId xmlns:a16="http://schemas.microsoft.com/office/drawing/2014/main" id="{6DF371B0-C2C5-2F18-97CE-C9E1F0ACE221}"/>
                    </a:ext>
                  </a:extLst>
                </p:cNvPr>
                <p:cNvSpPr>
                  <a:spLocks noRot="1" noChangeAspect="1" noMove="1" noResize="1" noEditPoints="1" noAdjustHandles="1" noChangeArrowheads="1" noChangeShapeType="1" noTextEdit="1"/>
                </p:cNvSpPr>
                <p:nvPr/>
              </p:nvSpPr>
              <p:spPr>
                <a:xfrm>
                  <a:off x="9070133" y="384891"/>
                  <a:ext cx="2233728" cy="841705"/>
                </a:xfrm>
                <a:prstGeom prst="round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角丸四角形 8">
                  <a:extLst>
                    <a:ext uri="{FF2B5EF4-FFF2-40B4-BE49-F238E27FC236}">
                      <a16:creationId xmlns:a16="http://schemas.microsoft.com/office/drawing/2014/main" id="{BD3DB07B-AED7-E949-06D6-A5DC52546B3C}"/>
                    </a:ext>
                  </a:extLst>
                </p:cNvPr>
                <p:cNvSpPr/>
                <p:nvPr/>
              </p:nvSpPr>
              <p:spPr>
                <a:xfrm>
                  <a:off x="8214217" y="5626501"/>
                  <a:ext cx="3957905" cy="841706"/>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ja-JP" sz="2400" dirty="0"/>
                    <a:t>[</a:t>
                  </a:r>
                  <a14:m>
                    <m:oMath xmlns:m="http://schemas.openxmlformats.org/officeDocument/2006/math">
                      <m:sSub>
                        <m:sSubPr>
                          <m:ctrlPr>
                            <a:rPr lang="en-US" altLang="ja-JP" sz="2400" i="1">
                              <a:latin typeface="Cambria Math" panose="02040503050406030204" pitchFamily="18" charset="0"/>
                            </a:rPr>
                          </m:ctrlPr>
                        </m:sSubPr>
                        <m:e>
                          <m:r>
                            <a:rPr lang="en-US" altLang="ja-JP" sz="2400" b="0" i="1">
                              <a:latin typeface="Cambria Math" panose="02040503050406030204" pitchFamily="18" charset="0"/>
                            </a:rPr>
                            <m:t>𝑃</m:t>
                          </m:r>
                        </m:e>
                        <m:sub>
                          <m:r>
                            <a:rPr lang="en-US" altLang="ja-JP" sz="2400" i="1">
                              <a:latin typeface="Cambria Math" panose="02040503050406030204" pitchFamily="18" charset="0"/>
                              <a:cs typeface="Times New Roman" panose="02020603050405020304" pitchFamily="18" charset="0"/>
                            </a:rPr>
                            <m:t>𝐹</m:t>
                          </m:r>
                          <m:r>
                            <a:rPr lang="en-US" altLang="ja-JP" sz="2400" b="0" i="1">
                              <a:latin typeface="Cambria Math" panose="02040503050406030204" pitchFamily="18" charset="0"/>
                            </a:rPr>
                            <m:t>,</m:t>
                          </m:r>
                          <m:r>
                            <a:rPr lang="en-US" altLang="ja-JP" sz="2400" b="0" i="1">
                              <a:latin typeface="Cambria Math" panose="02040503050406030204" pitchFamily="18" charset="0"/>
                            </a:rPr>
                            <m:t>𝑛</m:t>
                          </m:r>
                          <m:r>
                            <a:rPr lang="en-US" altLang="ja-JP" sz="2400" b="0" i="1">
                              <a:latin typeface="Cambria Math" panose="02040503050406030204" pitchFamily="18" charset="0"/>
                            </a:rPr>
                            <m:t>+</m:t>
                          </m:r>
                          <m:r>
                            <a:rPr lang="en-US" altLang="ja-JP" sz="2400" b="0" i="1" smtClean="0">
                              <a:latin typeface="Cambria Math" panose="02040503050406030204" pitchFamily="18" charset="0"/>
                            </a:rPr>
                            <m:t>𝑘</m:t>
                          </m:r>
                        </m:sub>
                      </m:sSub>
                      <m:r>
                        <a:rPr lang="en-US" altLang="ja-JP" sz="2400" b="0" i="1">
                          <a:latin typeface="Cambria Math" panose="02040503050406030204" pitchFamily="18" charset="0"/>
                        </a:rPr>
                        <m:t>,</m:t>
                      </m:r>
                      <m:sSub>
                        <m:sSubPr>
                          <m:ctrlPr>
                            <a:rPr lang="en-US" altLang="ja-JP" sz="2400" i="1">
                              <a:latin typeface="Cambria Math" panose="02040503050406030204" pitchFamily="18" charset="0"/>
                            </a:rPr>
                          </m:ctrlPr>
                        </m:sSubPr>
                        <m:e>
                          <m:r>
                            <a:rPr lang="en-US" altLang="ja-JP" sz="2400" b="0" i="1" smtClean="0">
                              <a:latin typeface="Cambria Math" panose="02040503050406030204" pitchFamily="18" charset="0"/>
                            </a:rPr>
                            <m:t>𝐶</m:t>
                          </m:r>
                        </m:e>
                        <m:sub>
                          <m:r>
                            <a:rPr lang="en-US" altLang="ja-JP" sz="2400" i="1">
                              <a:latin typeface="Cambria Math" panose="02040503050406030204" pitchFamily="18" charset="0"/>
                              <a:cs typeface="Times New Roman" panose="02020603050405020304" pitchFamily="18" charset="0"/>
                            </a:rPr>
                            <m:t>𝐹</m:t>
                          </m:r>
                          <m:r>
                            <a:rPr lang="en-US" altLang="ja-JP" sz="2400" b="0" i="1">
                              <a:latin typeface="Cambria Math" panose="02040503050406030204" pitchFamily="18" charset="0"/>
                            </a:rPr>
                            <m:t>,</m:t>
                          </m:r>
                          <m:r>
                            <a:rPr lang="en-US" altLang="ja-JP" sz="2400" b="0" i="1">
                              <a:latin typeface="Cambria Math" panose="02040503050406030204" pitchFamily="18" charset="0"/>
                            </a:rPr>
                            <m:t>𝑛</m:t>
                          </m:r>
                          <m:r>
                            <a:rPr lang="en-US" altLang="ja-JP" sz="2400" b="0" i="1">
                              <a:latin typeface="Cambria Math" panose="02040503050406030204" pitchFamily="18" charset="0"/>
                            </a:rPr>
                            <m:t>+</m:t>
                          </m:r>
                          <m:r>
                            <a:rPr lang="en-US" altLang="ja-JP" sz="2400" b="0" i="1" smtClean="0">
                              <a:latin typeface="Cambria Math" panose="02040503050406030204" pitchFamily="18" charset="0"/>
                            </a:rPr>
                            <m:t>𝑘</m:t>
                          </m:r>
                        </m:sub>
                      </m:sSub>
                    </m:oMath>
                  </a14:m>
                  <a:r>
                    <a:rPr lang="en-US" altLang="ja-JP" sz="2400" dirty="0"/>
                    <a:t>, </a:t>
                  </a:r>
                  <a14:m>
                    <m:oMath xmlns:m="http://schemas.openxmlformats.org/officeDocument/2006/math">
                      <m:sSub>
                        <m:sSubPr>
                          <m:ctrlPr>
                            <a:rPr lang="en-US" altLang="ja-JP" sz="2400" i="1">
                              <a:latin typeface="Cambria Math" panose="02040503050406030204" pitchFamily="18" charset="0"/>
                            </a:rPr>
                          </m:ctrlPr>
                        </m:sSubPr>
                        <m:e>
                          <m:r>
                            <a:rPr lang="en-US" altLang="ja-JP" sz="2400" b="0" i="1" smtClean="0">
                              <a:latin typeface="Cambria Math" panose="02040503050406030204" pitchFamily="18" charset="0"/>
                            </a:rPr>
                            <m:t>𝑆</m:t>
                          </m:r>
                        </m:e>
                        <m:sub>
                          <m:r>
                            <a:rPr lang="en-US" altLang="ja-JP" sz="2400" i="1">
                              <a:latin typeface="Cambria Math" panose="02040503050406030204" pitchFamily="18" charset="0"/>
                              <a:cs typeface="Times New Roman" panose="02020603050405020304" pitchFamily="18" charset="0"/>
                            </a:rPr>
                            <m:t>𝐹</m:t>
                          </m:r>
                          <m:r>
                            <a:rPr lang="en-US" altLang="ja-JP" sz="2400" b="0" i="1">
                              <a:latin typeface="Cambria Math" panose="02040503050406030204" pitchFamily="18" charset="0"/>
                            </a:rPr>
                            <m:t>,</m:t>
                          </m:r>
                          <m:r>
                            <a:rPr lang="en-US" altLang="ja-JP" sz="2400" b="0" i="1">
                              <a:latin typeface="Cambria Math" panose="02040503050406030204" pitchFamily="18" charset="0"/>
                            </a:rPr>
                            <m:t>𝑛</m:t>
                          </m:r>
                          <m:r>
                            <a:rPr lang="en-US" altLang="ja-JP" sz="2400" b="0" i="1">
                              <a:latin typeface="Cambria Math" panose="02040503050406030204" pitchFamily="18" charset="0"/>
                            </a:rPr>
                            <m:t>+</m:t>
                          </m:r>
                          <m:r>
                            <a:rPr lang="en-US" altLang="ja-JP" sz="2400" b="0" i="1" smtClean="0">
                              <a:latin typeface="Cambria Math" panose="02040503050406030204" pitchFamily="18" charset="0"/>
                            </a:rPr>
                            <m:t>𝑘</m:t>
                          </m:r>
                        </m:sub>
                      </m:sSub>
                    </m:oMath>
                  </a14:m>
                  <a:r>
                    <a:rPr lang="en-US" altLang="ja-JP" sz="2400" dirty="0"/>
                    <a:t>]</a:t>
                  </a:r>
                  <a:endParaRPr lang="ja-JP" altLang="en-US" sz="2400"/>
                </a:p>
              </p:txBody>
            </p:sp>
          </mc:Choice>
          <mc:Fallback xmlns="">
            <p:sp>
              <p:nvSpPr>
                <p:cNvPr id="9" name="角丸四角形 8">
                  <a:extLst>
                    <a:ext uri="{FF2B5EF4-FFF2-40B4-BE49-F238E27FC236}">
                      <a16:creationId xmlns:a16="http://schemas.microsoft.com/office/drawing/2014/main" id="{BD3DB07B-AED7-E949-06D6-A5DC52546B3C}"/>
                    </a:ext>
                  </a:extLst>
                </p:cNvPr>
                <p:cNvSpPr>
                  <a:spLocks noRot="1" noChangeAspect="1" noMove="1" noResize="1" noEditPoints="1" noAdjustHandles="1" noChangeArrowheads="1" noChangeShapeType="1" noTextEdit="1"/>
                </p:cNvSpPr>
                <p:nvPr/>
              </p:nvSpPr>
              <p:spPr>
                <a:xfrm>
                  <a:off x="8214217" y="5626501"/>
                  <a:ext cx="3957905" cy="841706"/>
                </a:xfrm>
                <a:prstGeom prst="roundRect">
                  <a:avLst/>
                </a:prstGeom>
                <a:blipFill>
                  <a:blip r:embed="rId4"/>
                  <a:stretch>
                    <a:fillRect/>
                  </a:stretch>
                </a:blipFill>
              </p:spPr>
              <p:txBody>
                <a:bodyPr/>
                <a:lstStyle/>
                <a:p>
                  <a:r>
                    <a:rPr lang="ja-JP" altLang="en-US">
                      <a:noFill/>
                    </a:rPr>
                    <a:t> </a:t>
                  </a:r>
                </a:p>
              </p:txBody>
            </p:sp>
          </mc:Fallback>
        </mc:AlternateContent>
        <p:cxnSp>
          <p:nvCxnSpPr>
            <p:cNvPr id="10" name="直線矢印コネクタ 9">
              <a:extLst>
                <a:ext uri="{FF2B5EF4-FFF2-40B4-BE49-F238E27FC236}">
                  <a16:creationId xmlns:a16="http://schemas.microsoft.com/office/drawing/2014/main" id="{C0F68D72-1795-9786-2C16-379E5673A938}"/>
                </a:ext>
              </a:extLst>
            </p:cNvPr>
            <p:cNvCxnSpPr>
              <a:cxnSpLocks/>
              <a:stCxn id="32" idx="3"/>
              <a:endCxn id="21" idx="1"/>
            </p:cNvCxnSpPr>
            <p:nvPr/>
          </p:nvCxnSpPr>
          <p:spPr>
            <a:xfrm>
              <a:off x="2988120" y="3948688"/>
              <a:ext cx="1642361" cy="1786"/>
            </a:xfrm>
            <a:prstGeom prst="straightConnector1">
              <a:avLst/>
            </a:prstGeom>
            <a:ln w="38100">
              <a:tailEnd type="triangle"/>
            </a:ln>
          </p:spPr>
          <p:style>
            <a:lnRef idx="2">
              <a:schemeClr val="dk1"/>
            </a:lnRef>
            <a:fillRef idx="1">
              <a:schemeClr val="lt1"/>
            </a:fillRef>
            <a:effectRef idx="0">
              <a:schemeClr val="dk1"/>
            </a:effectRef>
            <a:fontRef idx="minor">
              <a:schemeClr val="dk1"/>
            </a:fontRef>
          </p:style>
        </p:cxnSp>
        <p:sp>
          <p:nvSpPr>
            <p:cNvPr id="11" name="角丸四角形 10">
              <a:extLst>
                <a:ext uri="{FF2B5EF4-FFF2-40B4-BE49-F238E27FC236}">
                  <a16:creationId xmlns:a16="http://schemas.microsoft.com/office/drawing/2014/main" id="{8AC16F89-DB6D-3C58-9722-7B81D7FDC5EC}"/>
                </a:ext>
              </a:extLst>
            </p:cNvPr>
            <p:cNvSpPr/>
            <p:nvPr/>
          </p:nvSpPr>
          <p:spPr>
            <a:xfrm>
              <a:off x="8986758" y="3590409"/>
              <a:ext cx="2400478" cy="716558"/>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ja-JP" sz="2400" b="1" dirty="0"/>
                <a:t>RNN/LSTM</a:t>
              </a:r>
              <a:endParaRPr kumimoji="1" lang="en-US" altLang="ja-JP" sz="2400" b="1" dirty="0"/>
            </a:p>
          </p:txBody>
        </p:sp>
        <p:cxnSp>
          <p:nvCxnSpPr>
            <p:cNvPr id="12" name="直線矢印コネクタ 11">
              <a:extLst>
                <a:ext uri="{FF2B5EF4-FFF2-40B4-BE49-F238E27FC236}">
                  <a16:creationId xmlns:a16="http://schemas.microsoft.com/office/drawing/2014/main" id="{1955E8E0-CE68-51A1-DD55-24A8A763EC34}"/>
                </a:ext>
              </a:extLst>
            </p:cNvPr>
            <p:cNvCxnSpPr>
              <a:cxnSpLocks/>
              <a:endCxn id="11" idx="1"/>
            </p:cNvCxnSpPr>
            <p:nvPr/>
          </p:nvCxnSpPr>
          <p:spPr>
            <a:xfrm flipV="1">
              <a:off x="8482082" y="3948688"/>
              <a:ext cx="504676" cy="1786"/>
            </a:xfrm>
            <a:prstGeom prst="straightConnector1">
              <a:avLst/>
            </a:prstGeom>
            <a:ln w="38100">
              <a:tailEnd type="triangle"/>
            </a:ln>
          </p:spPr>
          <p:style>
            <a:lnRef idx="2">
              <a:schemeClr val="dk1"/>
            </a:lnRef>
            <a:fillRef idx="1">
              <a:schemeClr val="lt1"/>
            </a:fillRef>
            <a:effectRef idx="0">
              <a:schemeClr val="dk1"/>
            </a:effectRef>
            <a:fontRef idx="minor">
              <a:schemeClr val="dk1"/>
            </a:fontRef>
          </p:style>
        </p:cxnSp>
        <p:grpSp>
          <p:nvGrpSpPr>
            <p:cNvPr id="13" name="グループ化 12">
              <a:extLst>
                <a:ext uri="{FF2B5EF4-FFF2-40B4-BE49-F238E27FC236}">
                  <a16:creationId xmlns:a16="http://schemas.microsoft.com/office/drawing/2014/main" id="{2BE28108-3A95-8193-E6C8-81373941B862}"/>
                </a:ext>
              </a:extLst>
            </p:cNvPr>
            <p:cNvGrpSpPr/>
            <p:nvPr/>
          </p:nvGrpSpPr>
          <p:grpSpPr>
            <a:xfrm>
              <a:off x="79512" y="389795"/>
              <a:ext cx="3409915" cy="6083313"/>
              <a:chOff x="258414" y="389795"/>
              <a:chExt cx="3409915" cy="6083313"/>
            </a:xfrm>
          </p:grpSpPr>
          <p:grpSp>
            <p:nvGrpSpPr>
              <p:cNvPr id="27" name="グループ化 26">
                <a:extLst>
                  <a:ext uri="{FF2B5EF4-FFF2-40B4-BE49-F238E27FC236}">
                    <a16:creationId xmlns:a16="http://schemas.microsoft.com/office/drawing/2014/main" id="{8741F6C8-8C88-41AE-7944-B77A97E18CA9}"/>
                  </a:ext>
                </a:extLst>
              </p:cNvPr>
              <p:cNvGrpSpPr/>
              <p:nvPr/>
            </p:nvGrpSpPr>
            <p:grpSpPr>
              <a:xfrm>
                <a:off x="258414" y="389795"/>
                <a:ext cx="3409915" cy="6083313"/>
                <a:chOff x="278292" y="389795"/>
                <a:chExt cx="3409915" cy="6083313"/>
              </a:xfrm>
            </p:grpSpPr>
            <p:grpSp>
              <p:nvGrpSpPr>
                <p:cNvPr id="29" name="グループ化 28">
                  <a:extLst>
                    <a:ext uri="{FF2B5EF4-FFF2-40B4-BE49-F238E27FC236}">
                      <a16:creationId xmlns:a16="http://schemas.microsoft.com/office/drawing/2014/main" id="{C83D0D00-B0B4-CDB0-9543-B80F9EFD9A82}"/>
                    </a:ext>
                  </a:extLst>
                </p:cNvPr>
                <p:cNvGrpSpPr/>
                <p:nvPr/>
              </p:nvGrpSpPr>
              <p:grpSpPr>
                <a:xfrm>
                  <a:off x="1138798" y="1231499"/>
                  <a:ext cx="1703322" cy="4395002"/>
                  <a:chOff x="8977820" y="1665403"/>
                  <a:chExt cx="1582608" cy="3773147"/>
                </a:xfrm>
              </p:grpSpPr>
              <p:cxnSp>
                <p:nvCxnSpPr>
                  <p:cNvPr id="33" name="直線矢印コネクタ 32">
                    <a:extLst>
                      <a:ext uri="{FF2B5EF4-FFF2-40B4-BE49-F238E27FC236}">
                        <a16:creationId xmlns:a16="http://schemas.microsoft.com/office/drawing/2014/main" id="{3088D65D-61E3-8AEE-F887-17124DE3A172}"/>
                      </a:ext>
                    </a:extLst>
                  </p:cNvPr>
                  <p:cNvCxnSpPr>
                    <a:cxnSpLocks/>
                    <a:stCxn id="31" idx="0"/>
                    <a:endCxn id="32" idx="2"/>
                  </p:cNvCxnSpPr>
                  <p:nvPr/>
                </p:nvCxnSpPr>
                <p:spPr>
                  <a:xfrm flipV="1">
                    <a:off x="9762424" y="4305719"/>
                    <a:ext cx="3169" cy="1132831"/>
                  </a:xfrm>
                  <a:prstGeom prst="straightConnector1">
                    <a:avLst/>
                  </a:prstGeom>
                  <a:ln w="38100">
                    <a:tailEnd type="triangle"/>
                  </a:ln>
                </p:spPr>
                <p:style>
                  <a:lnRef idx="2">
                    <a:schemeClr val="dk1"/>
                  </a:lnRef>
                  <a:fillRef idx="1">
                    <a:schemeClr val="lt1"/>
                  </a:fillRef>
                  <a:effectRef idx="0">
                    <a:schemeClr val="dk1"/>
                  </a:effectRef>
                  <a:fontRef idx="minor">
                    <a:schemeClr val="dk1"/>
                  </a:fontRef>
                </p:style>
              </p:cxnSp>
              <p:cxnSp>
                <p:nvCxnSpPr>
                  <p:cNvPr id="34" name="直線矢印コネクタ 33">
                    <a:extLst>
                      <a:ext uri="{FF2B5EF4-FFF2-40B4-BE49-F238E27FC236}">
                        <a16:creationId xmlns:a16="http://schemas.microsoft.com/office/drawing/2014/main" id="{6FE44171-4B14-2708-D361-23745FD7F591}"/>
                      </a:ext>
                    </a:extLst>
                  </p:cNvPr>
                  <p:cNvCxnSpPr>
                    <a:cxnSpLocks/>
                    <a:stCxn id="32" idx="0"/>
                    <a:endCxn id="35" idx="2"/>
                  </p:cNvCxnSpPr>
                  <p:nvPr/>
                </p:nvCxnSpPr>
                <p:spPr>
                  <a:xfrm flipV="1">
                    <a:off x="9765595" y="2659409"/>
                    <a:ext cx="3529" cy="1031138"/>
                  </a:xfrm>
                  <a:prstGeom prst="straightConnector1">
                    <a:avLst/>
                  </a:prstGeom>
                  <a:ln w="38100">
                    <a:tailEnd type="triangle"/>
                  </a:ln>
                </p:spPr>
                <p:style>
                  <a:lnRef idx="2">
                    <a:schemeClr val="dk1"/>
                  </a:lnRef>
                  <a:fillRef idx="1">
                    <a:schemeClr val="lt1"/>
                  </a:fillRef>
                  <a:effectRef idx="0">
                    <a:schemeClr val="dk1"/>
                  </a:effectRef>
                  <a:fontRef idx="minor">
                    <a:schemeClr val="dk1"/>
                  </a:fontRef>
                </p:style>
              </p:cxnSp>
              <p:sp>
                <p:nvSpPr>
                  <p:cNvPr id="35" name="角丸四角形 34">
                    <a:extLst>
                      <a:ext uri="{FF2B5EF4-FFF2-40B4-BE49-F238E27FC236}">
                        <a16:creationId xmlns:a16="http://schemas.microsoft.com/office/drawing/2014/main" id="{9914C450-2496-8FC3-2B6E-98B3252BB071}"/>
                      </a:ext>
                    </a:extLst>
                  </p:cNvPr>
                  <p:cNvSpPr/>
                  <p:nvPr/>
                </p:nvSpPr>
                <p:spPr>
                  <a:xfrm>
                    <a:off x="8977820" y="2130784"/>
                    <a:ext cx="1582608" cy="528625"/>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2400" b="1" dirty="0"/>
                      <a:t>Dense</a:t>
                    </a:r>
                    <a:endParaRPr kumimoji="1" lang="ja-JP" altLang="en-US" sz="2400" b="1"/>
                  </a:p>
                </p:txBody>
              </p:sp>
              <p:cxnSp>
                <p:nvCxnSpPr>
                  <p:cNvPr id="36" name="直線矢印コネクタ 35">
                    <a:extLst>
                      <a:ext uri="{FF2B5EF4-FFF2-40B4-BE49-F238E27FC236}">
                        <a16:creationId xmlns:a16="http://schemas.microsoft.com/office/drawing/2014/main" id="{F024049D-6B54-5970-88FA-DCD737EC2427}"/>
                      </a:ext>
                    </a:extLst>
                  </p:cNvPr>
                  <p:cNvCxnSpPr>
                    <a:cxnSpLocks/>
                    <a:stCxn id="35" idx="0"/>
                    <a:endCxn id="30" idx="2"/>
                  </p:cNvCxnSpPr>
                  <p:nvPr/>
                </p:nvCxnSpPr>
                <p:spPr>
                  <a:xfrm flipV="1">
                    <a:off x="9769124" y="1665403"/>
                    <a:ext cx="735" cy="465381"/>
                  </a:xfrm>
                  <a:prstGeom prst="straightConnector1">
                    <a:avLst/>
                  </a:prstGeom>
                  <a:ln w="38100">
                    <a:tailEnd type="triangle"/>
                  </a:ln>
                </p:spPr>
                <p:style>
                  <a:lnRef idx="2">
                    <a:schemeClr val="dk1"/>
                  </a:lnRef>
                  <a:fillRef idx="1">
                    <a:schemeClr val="lt1"/>
                  </a:fillRef>
                  <a:effectRef idx="0">
                    <a:schemeClr val="dk1"/>
                  </a:effectRef>
                  <a:fontRef idx="minor">
                    <a:schemeClr val="dk1"/>
                  </a:fontRef>
                </p:style>
              </p:cxnSp>
            </p:grpSp>
            <mc:AlternateContent xmlns:mc="http://schemas.openxmlformats.org/markup-compatibility/2006" xmlns:a14="http://schemas.microsoft.com/office/drawing/2010/main">
              <mc:Choice Requires="a14">
                <p:sp>
                  <p:nvSpPr>
                    <p:cNvPr id="30" name="角丸四角形 29">
                      <a:extLst>
                        <a:ext uri="{FF2B5EF4-FFF2-40B4-BE49-F238E27FC236}">
                          <a16:creationId xmlns:a16="http://schemas.microsoft.com/office/drawing/2014/main" id="{4B241AB2-1403-FCDB-BCA4-2DA034B20C21}"/>
                        </a:ext>
                      </a:extLst>
                    </p:cNvPr>
                    <p:cNvSpPr/>
                    <p:nvPr/>
                  </p:nvSpPr>
                  <p:spPr>
                    <a:xfrm>
                      <a:off x="974501" y="389795"/>
                      <a:ext cx="2033498" cy="841704"/>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kumimoji="1" lang="en-US" altLang="ja-JP" sz="3200" i="1" smtClean="0">
                                    <a:latin typeface="Cambria Math" panose="02040503050406030204" pitchFamily="18" charset="0"/>
                                  </a:rPr>
                                </m:ctrlPr>
                              </m:sSubPr>
                              <m:e>
                                <m:acc>
                                  <m:accPr>
                                    <m:chr m:val="́"/>
                                    <m:ctrlPr>
                                      <a:rPr kumimoji="1" lang="en-US" altLang="ja-JP" sz="3200" i="1" smtClean="0">
                                        <a:latin typeface="Cambria Math" panose="02040503050406030204" pitchFamily="18" charset="0"/>
                                      </a:rPr>
                                    </m:ctrlPr>
                                  </m:accPr>
                                  <m:e>
                                    <m:r>
                                      <a:rPr kumimoji="1" lang="en-US" altLang="ja-JP" sz="3200" i="1">
                                        <a:latin typeface="Cambria Math" panose="02040503050406030204" pitchFamily="18" charset="0"/>
                                      </a:rPr>
                                      <m:t>𝐺</m:t>
                                    </m:r>
                                  </m:e>
                                </m:acc>
                              </m:e>
                              <m:sub>
                                <m:r>
                                  <a:rPr lang="en-US" altLang="ja-JP" sz="3200" i="1">
                                    <a:latin typeface="Cambria Math" panose="02040503050406030204" pitchFamily="18" charset="0"/>
                                    <a:cs typeface="Times New Roman" panose="02020603050405020304" pitchFamily="18" charset="0"/>
                                  </a:rPr>
                                  <m:t>𝐹</m:t>
                                </m:r>
                                <m:r>
                                  <a:rPr kumimoji="1" lang="en-US" altLang="ja-JP" sz="3200" b="0" i="1" smtClean="0">
                                    <a:latin typeface="Cambria Math" panose="02040503050406030204" pitchFamily="18" charset="0"/>
                                  </a:rPr>
                                  <m:t>, </m:t>
                                </m:r>
                                <m:r>
                                  <a:rPr kumimoji="1" lang="en-US" altLang="ja-JP" sz="3200" b="0" i="1" smtClean="0">
                                    <a:latin typeface="Cambria Math" panose="02040503050406030204" pitchFamily="18" charset="0"/>
                                  </a:rPr>
                                  <m:t>𝑛</m:t>
                                </m:r>
                                <m:r>
                                  <a:rPr kumimoji="1" lang="en-US" altLang="ja-JP" sz="3200" b="0" i="1" smtClean="0">
                                    <a:latin typeface="Cambria Math" panose="02040503050406030204" pitchFamily="18" charset="0"/>
                                  </a:rPr>
                                  <m:t>+1</m:t>
                                </m:r>
                              </m:sub>
                            </m:sSub>
                          </m:oMath>
                        </m:oMathPara>
                      </a14:m>
                      <a:endParaRPr kumimoji="1" lang="ja-JP" altLang="en-US" sz="2400" dirty="0"/>
                    </a:p>
                  </p:txBody>
                </p:sp>
              </mc:Choice>
              <mc:Fallback xmlns="">
                <p:sp>
                  <p:nvSpPr>
                    <p:cNvPr id="30" name="角丸四角形 29">
                      <a:extLst>
                        <a:ext uri="{FF2B5EF4-FFF2-40B4-BE49-F238E27FC236}">
                          <a16:creationId xmlns:a16="http://schemas.microsoft.com/office/drawing/2014/main" id="{4B241AB2-1403-FCDB-BCA4-2DA034B20C21}"/>
                        </a:ext>
                      </a:extLst>
                    </p:cNvPr>
                    <p:cNvSpPr>
                      <a:spLocks noRot="1" noChangeAspect="1" noMove="1" noResize="1" noEditPoints="1" noAdjustHandles="1" noChangeArrowheads="1" noChangeShapeType="1" noTextEdit="1"/>
                    </p:cNvSpPr>
                    <p:nvPr/>
                  </p:nvSpPr>
                  <p:spPr>
                    <a:xfrm>
                      <a:off x="974501" y="389795"/>
                      <a:ext cx="2033498" cy="841704"/>
                    </a:xfrm>
                    <a:prstGeom prst="roundRect">
                      <a:avLst/>
                    </a:prstGeom>
                    <a:blipFill>
                      <a:blip r:embed="rId5"/>
                      <a:stretch>
                        <a:fillRect t="-178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1" name="角丸四角形 30">
                      <a:extLst>
                        <a:ext uri="{FF2B5EF4-FFF2-40B4-BE49-F238E27FC236}">
                          <a16:creationId xmlns:a16="http://schemas.microsoft.com/office/drawing/2014/main" id="{D5168697-DD0F-EEB9-9DAC-A78510C35DC7}"/>
                        </a:ext>
                      </a:extLst>
                    </p:cNvPr>
                    <p:cNvSpPr/>
                    <p:nvPr/>
                  </p:nvSpPr>
                  <p:spPr>
                    <a:xfrm>
                      <a:off x="278292" y="5626501"/>
                      <a:ext cx="3409915" cy="846607"/>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2400" dirty="0"/>
                        <a:t>[</a:t>
                      </a:r>
                      <a14:m>
                        <m:oMath xmlns:m="http://schemas.openxmlformats.org/officeDocument/2006/math">
                          <m:sSub>
                            <m:sSubPr>
                              <m:ctrlPr>
                                <a:rPr kumimoji="1" lang="en-US" altLang="ja-JP" sz="2400" i="1" smtClean="0">
                                  <a:latin typeface="Cambria Math" panose="02040503050406030204" pitchFamily="18" charset="0"/>
                                </a:rPr>
                              </m:ctrlPr>
                            </m:sSubPr>
                            <m:e>
                              <m:r>
                                <a:rPr kumimoji="1" lang="en-US" altLang="ja-JP" sz="2400" b="0" i="1" smtClean="0">
                                  <a:latin typeface="Cambria Math" panose="02040503050406030204" pitchFamily="18" charset="0"/>
                                </a:rPr>
                                <m:t>𝑃</m:t>
                              </m:r>
                            </m:e>
                            <m:sub>
                              <m:r>
                                <a:rPr lang="en-US" altLang="ja-JP" sz="2400" i="1">
                                  <a:latin typeface="Cambria Math" panose="02040503050406030204" pitchFamily="18" charset="0"/>
                                  <a:cs typeface="Times New Roman" panose="02020603050405020304" pitchFamily="18" charset="0"/>
                                </a:rPr>
                                <m:t>𝐹</m:t>
                              </m:r>
                              <m:r>
                                <a:rPr kumimoji="1" lang="en-US" altLang="ja-JP" sz="2400" b="0" i="1" smtClean="0">
                                  <a:latin typeface="Cambria Math" panose="02040503050406030204" pitchFamily="18" charset="0"/>
                                </a:rPr>
                                <m:t>,</m:t>
                              </m:r>
                              <m:r>
                                <a:rPr kumimoji="1" lang="en-US" altLang="ja-JP" sz="2400" b="0" i="1" smtClean="0">
                                  <a:latin typeface="Cambria Math" panose="02040503050406030204" pitchFamily="18" charset="0"/>
                                </a:rPr>
                                <m:t>𝑛</m:t>
                              </m:r>
                              <m:r>
                                <a:rPr kumimoji="1" lang="en-US" altLang="ja-JP" sz="2400" b="0" i="1" smtClean="0">
                                  <a:latin typeface="Cambria Math" panose="02040503050406030204" pitchFamily="18" charset="0"/>
                                </a:rPr>
                                <m:t>+1</m:t>
                              </m:r>
                            </m:sub>
                          </m:sSub>
                          <m:r>
                            <a:rPr kumimoji="1" lang="en-US" altLang="ja-JP" sz="2400" b="0" i="1" smtClean="0">
                              <a:latin typeface="Cambria Math" panose="02040503050406030204" pitchFamily="18" charset="0"/>
                            </a:rPr>
                            <m:t>,</m:t>
                          </m:r>
                          <m:sSub>
                            <m:sSubPr>
                              <m:ctrlPr>
                                <a:rPr lang="en-US" altLang="ja-JP" sz="2400" i="1" smtClean="0">
                                  <a:latin typeface="Cambria Math" panose="02040503050406030204" pitchFamily="18" charset="0"/>
                                </a:rPr>
                              </m:ctrlPr>
                            </m:sSubPr>
                            <m:e>
                              <m:r>
                                <a:rPr lang="en-US" altLang="ja-JP" sz="2400" b="0" i="1" smtClean="0">
                                  <a:latin typeface="Cambria Math" panose="02040503050406030204" pitchFamily="18" charset="0"/>
                                </a:rPr>
                                <m:t>𝐶</m:t>
                              </m:r>
                            </m:e>
                            <m:sub>
                              <m:r>
                                <a:rPr lang="en-US" altLang="ja-JP" sz="2400" i="1">
                                  <a:latin typeface="Cambria Math" panose="02040503050406030204" pitchFamily="18" charset="0"/>
                                  <a:cs typeface="Times New Roman" panose="02020603050405020304" pitchFamily="18" charset="0"/>
                                </a:rPr>
                                <m:t>𝐹</m:t>
                              </m:r>
                              <m:r>
                                <a:rPr lang="en-US" altLang="ja-JP" sz="2400" b="0" i="1" smtClean="0">
                                  <a:latin typeface="Cambria Math" panose="02040503050406030204" pitchFamily="18" charset="0"/>
                                </a:rPr>
                                <m:t>,</m:t>
                              </m:r>
                              <m:r>
                                <a:rPr lang="en-US" altLang="ja-JP" sz="2400" b="0" i="1">
                                  <a:latin typeface="Cambria Math" panose="02040503050406030204" pitchFamily="18" charset="0"/>
                                </a:rPr>
                                <m:t>𝑛</m:t>
                              </m:r>
                              <m:r>
                                <a:rPr lang="en-US" altLang="ja-JP" sz="2400" b="0" i="1" smtClean="0">
                                  <a:latin typeface="Cambria Math" panose="02040503050406030204" pitchFamily="18" charset="0"/>
                                </a:rPr>
                                <m:t>+1</m:t>
                              </m:r>
                            </m:sub>
                          </m:sSub>
                        </m:oMath>
                      </a14:m>
                      <a:r>
                        <a:rPr kumimoji="1" lang="en-US" altLang="ja-JP" sz="2400" dirty="0"/>
                        <a:t>, </a:t>
                      </a:r>
                      <a14:m>
                        <m:oMath xmlns:m="http://schemas.openxmlformats.org/officeDocument/2006/math">
                          <m:sSub>
                            <m:sSubPr>
                              <m:ctrlPr>
                                <a:rPr lang="en-US" altLang="ja-JP" sz="2400" i="1">
                                  <a:latin typeface="Cambria Math" panose="02040503050406030204" pitchFamily="18" charset="0"/>
                                </a:rPr>
                              </m:ctrlPr>
                            </m:sSubPr>
                            <m:e>
                              <m:r>
                                <a:rPr lang="en-US" altLang="ja-JP" sz="2400" b="0" i="1" smtClean="0">
                                  <a:latin typeface="Cambria Math" panose="02040503050406030204" pitchFamily="18" charset="0"/>
                                </a:rPr>
                                <m:t>𝑆</m:t>
                              </m:r>
                            </m:e>
                            <m:sub>
                              <m:r>
                                <a:rPr lang="en-US" altLang="ja-JP" sz="2400" i="1">
                                  <a:latin typeface="Cambria Math" panose="02040503050406030204" pitchFamily="18" charset="0"/>
                                  <a:cs typeface="Times New Roman" panose="02020603050405020304" pitchFamily="18" charset="0"/>
                                </a:rPr>
                                <m:t>𝐹</m:t>
                              </m:r>
                              <m:r>
                                <a:rPr lang="en-US" altLang="ja-JP" sz="2400" b="0" i="1">
                                  <a:latin typeface="Cambria Math" panose="02040503050406030204" pitchFamily="18" charset="0"/>
                                </a:rPr>
                                <m:t>,</m:t>
                              </m:r>
                              <m:r>
                                <a:rPr lang="en-US" altLang="ja-JP" sz="2400" b="0" i="1">
                                  <a:latin typeface="Cambria Math" panose="02040503050406030204" pitchFamily="18" charset="0"/>
                                </a:rPr>
                                <m:t>𝑛</m:t>
                              </m:r>
                              <m:r>
                                <a:rPr lang="en-US" altLang="ja-JP" sz="2400" b="0" i="1" smtClean="0">
                                  <a:latin typeface="Cambria Math" panose="02040503050406030204" pitchFamily="18" charset="0"/>
                                </a:rPr>
                                <m:t>+1</m:t>
                              </m:r>
                            </m:sub>
                          </m:sSub>
                        </m:oMath>
                      </a14:m>
                      <a:r>
                        <a:rPr kumimoji="1" lang="en-US" altLang="ja-JP" sz="2400" dirty="0"/>
                        <a:t>]</a:t>
                      </a:r>
                      <a:endParaRPr kumimoji="1" lang="ja-JP" altLang="en-US" sz="2400"/>
                    </a:p>
                  </p:txBody>
                </p:sp>
              </mc:Choice>
              <mc:Fallback xmlns="">
                <p:sp>
                  <p:nvSpPr>
                    <p:cNvPr id="31" name="角丸四角形 30">
                      <a:extLst>
                        <a:ext uri="{FF2B5EF4-FFF2-40B4-BE49-F238E27FC236}">
                          <a16:creationId xmlns:a16="http://schemas.microsoft.com/office/drawing/2014/main" id="{D5168697-DD0F-EEB9-9DAC-A78510C35DC7}"/>
                        </a:ext>
                      </a:extLst>
                    </p:cNvPr>
                    <p:cNvSpPr>
                      <a:spLocks noRot="1" noChangeAspect="1" noMove="1" noResize="1" noEditPoints="1" noAdjustHandles="1" noChangeArrowheads="1" noChangeShapeType="1" noTextEdit="1"/>
                    </p:cNvSpPr>
                    <p:nvPr/>
                  </p:nvSpPr>
                  <p:spPr>
                    <a:xfrm>
                      <a:off x="278292" y="5626501"/>
                      <a:ext cx="3409915" cy="846607"/>
                    </a:xfrm>
                    <a:prstGeom prst="roundRect">
                      <a:avLst/>
                    </a:prstGeom>
                    <a:blipFill>
                      <a:blip r:embed="rId6"/>
                      <a:stretch>
                        <a:fillRect l="-1200" r="-800"/>
                      </a:stretch>
                    </a:blipFill>
                  </p:spPr>
                  <p:txBody>
                    <a:bodyPr/>
                    <a:lstStyle/>
                    <a:p>
                      <a:r>
                        <a:rPr lang="ja-JP" altLang="en-US">
                          <a:noFill/>
                        </a:rPr>
                        <a:t> </a:t>
                      </a:r>
                    </a:p>
                  </p:txBody>
                </p:sp>
              </mc:Fallback>
            </mc:AlternateContent>
            <p:sp>
              <p:nvSpPr>
                <p:cNvPr id="32" name="角丸四角形 31">
                  <a:extLst>
                    <a:ext uri="{FF2B5EF4-FFF2-40B4-BE49-F238E27FC236}">
                      <a16:creationId xmlns:a16="http://schemas.microsoft.com/office/drawing/2014/main" id="{706D9CD3-775B-647D-490D-F7DAF41090C8}"/>
                    </a:ext>
                  </a:extLst>
                </p:cNvPr>
                <p:cNvSpPr/>
                <p:nvPr/>
              </p:nvSpPr>
              <p:spPr>
                <a:xfrm>
                  <a:off x="786421" y="3590409"/>
                  <a:ext cx="2400479" cy="716558"/>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ja-JP" sz="2400" b="1" dirty="0"/>
                    <a:t>RNN/LSTM</a:t>
                  </a:r>
                  <a:endParaRPr kumimoji="1" lang="en-US" altLang="ja-JP" sz="2400" b="1" dirty="0"/>
                </a:p>
              </p:txBody>
            </p:sp>
          </p:grpSp>
          <mc:AlternateContent xmlns:mc="http://schemas.openxmlformats.org/markup-compatibility/2006" xmlns:a14="http://schemas.microsoft.com/office/drawing/2010/main">
            <mc:Choice Requires="a14">
              <p:sp>
                <p:nvSpPr>
                  <p:cNvPr id="28" name="テキスト ボックス 27">
                    <a:extLst>
                      <a:ext uri="{FF2B5EF4-FFF2-40B4-BE49-F238E27FC236}">
                        <a16:creationId xmlns:a16="http://schemas.microsoft.com/office/drawing/2014/main" id="{71F1153E-C5CA-8AB3-8092-7FAC32CF6F83}"/>
                      </a:ext>
                    </a:extLst>
                  </p:cNvPr>
                  <p:cNvSpPr txBox="1"/>
                  <p:nvPr/>
                </p:nvSpPr>
                <p:spPr>
                  <a:xfrm>
                    <a:off x="613893" y="3133408"/>
                    <a:ext cx="694225" cy="55584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2400" i="1" smtClean="0">
                              <a:latin typeface="Cambria Math" panose="02040503050406030204" pitchFamily="18" charset="0"/>
                              <a:ea typeface="Cambria Math" panose="02040503050406030204" pitchFamily="18" charset="0"/>
                            </a:rPr>
                            <m:t>×</m:t>
                          </m:r>
                          <m:r>
                            <a:rPr kumimoji="1" lang="en-US" altLang="ja-JP" sz="2400" b="0" i="1" smtClean="0">
                              <a:latin typeface="Cambria Math" panose="02040503050406030204" pitchFamily="18" charset="0"/>
                              <a:ea typeface="Cambria Math" panose="02040503050406030204" pitchFamily="18" charset="0"/>
                            </a:rPr>
                            <m:t>𝑟</m:t>
                          </m:r>
                        </m:oMath>
                      </m:oMathPara>
                    </a14:m>
                    <a:endParaRPr kumimoji="1" lang="ja-JP" altLang="en-US" sz="2000"/>
                  </a:p>
                </p:txBody>
              </p:sp>
            </mc:Choice>
            <mc:Fallback xmlns="">
              <p:sp>
                <p:nvSpPr>
                  <p:cNvPr id="28" name="テキスト ボックス 27">
                    <a:extLst>
                      <a:ext uri="{FF2B5EF4-FFF2-40B4-BE49-F238E27FC236}">
                        <a16:creationId xmlns:a16="http://schemas.microsoft.com/office/drawing/2014/main" id="{71F1153E-C5CA-8AB3-8092-7FAC32CF6F83}"/>
                      </a:ext>
                    </a:extLst>
                  </p:cNvPr>
                  <p:cNvSpPr txBox="1">
                    <a:spLocks noRot="1" noChangeAspect="1" noMove="1" noResize="1" noEditPoints="1" noAdjustHandles="1" noChangeArrowheads="1" noChangeShapeType="1" noTextEdit="1"/>
                  </p:cNvSpPr>
                  <p:nvPr/>
                </p:nvSpPr>
                <p:spPr>
                  <a:xfrm>
                    <a:off x="613893" y="3133408"/>
                    <a:ext cx="694225" cy="555842"/>
                  </a:xfrm>
                  <a:prstGeom prst="rect">
                    <a:avLst/>
                  </a:prstGeom>
                  <a:blipFill>
                    <a:blip r:embed="rId7"/>
                    <a:stretch>
                      <a:fillRect/>
                    </a:stretch>
                  </a:blipFill>
                </p:spPr>
                <p:txBody>
                  <a:bodyPr/>
                  <a:lstStyle/>
                  <a:p>
                    <a:r>
                      <a:rPr lang="ja-JP" altLang="en-US">
                        <a:noFill/>
                      </a:rPr>
                      <a:t> </a:t>
                    </a:r>
                  </a:p>
                </p:txBody>
              </p:sp>
            </mc:Fallback>
          </mc:AlternateContent>
        </p:grpSp>
        <p:grpSp>
          <p:nvGrpSpPr>
            <p:cNvPr id="14" name="グループ化 13">
              <a:extLst>
                <a:ext uri="{FF2B5EF4-FFF2-40B4-BE49-F238E27FC236}">
                  <a16:creationId xmlns:a16="http://schemas.microsoft.com/office/drawing/2014/main" id="{F1DA6D13-3686-B8F1-8E62-71527CA5ED42}"/>
                </a:ext>
              </a:extLst>
            </p:cNvPr>
            <p:cNvGrpSpPr/>
            <p:nvPr/>
          </p:nvGrpSpPr>
          <p:grpSpPr>
            <a:xfrm>
              <a:off x="3847429" y="389794"/>
              <a:ext cx="3957906" cy="6083313"/>
              <a:chOff x="4026331" y="389794"/>
              <a:chExt cx="3957906" cy="6083313"/>
            </a:xfrm>
          </p:grpSpPr>
          <p:grpSp>
            <p:nvGrpSpPr>
              <p:cNvPr id="16" name="グループ化 15">
                <a:extLst>
                  <a:ext uri="{FF2B5EF4-FFF2-40B4-BE49-F238E27FC236}">
                    <a16:creationId xmlns:a16="http://schemas.microsoft.com/office/drawing/2014/main" id="{DC8E3C82-981A-740D-DA5C-CE3C3BCB0365}"/>
                  </a:ext>
                </a:extLst>
              </p:cNvPr>
              <p:cNvGrpSpPr/>
              <p:nvPr/>
            </p:nvGrpSpPr>
            <p:grpSpPr>
              <a:xfrm>
                <a:off x="4026331" y="389794"/>
                <a:ext cx="3957906" cy="6083313"/>
                <a:chOff x="3390230" y="389794"/>
                <a:chExt cx="3957906" cy="6083313"/>
              </a:xfrm>
            </p:grpSpPr>
            <p:grpSp>
              <p:nvGrpSpPr>
                <p:cNvPr id="18" name="グループ化 17">
                  <a:extLst>
                    <a:ext uri="{FF2B5EF4-FFF2-40B4-BE49-F238E27FC236}">
                      <a16:creationId xmlns:a16="http://schemas.microsoft.com/office/drawing/2014/main" id="{5F4E39AA-8237-5FBA-D0C6-C77CF5590CB5}"/>
                    </a:ext>
                  </a:extLst>
                </p:cNvPr>
                <p:cNvGrpSpPr/>
                <p:nvPr/>
              </p:nvGrpSpPr>
              <p:grpSpPr>
                <a:xfrm>
                  <a:off x="4521859" y="1231498"/>
                  <a:ext cx="1703323" cy="4395002"/>
                  <a:chOff x="9578722" y="1665402"/>
                  <a:chExt cx="1582608" cy="3773147"/>
                </a:xfrm>
              </p:grpSpPr>
              <p:cxnSp>
                <p:nvCxnSpPr>
                  <p:cNvPr id="23" name="直線矢印コネクタ 22">
                    <a:extLst>
                      <a:ext uri="{FF2B5EF4-FFF2-40B4-BE49-F238E27FC236}">
                        <a16:creationId xmlns:a16="http://schemas.microsoft.com/office/drawing/2014/main" id="{474C5DB5-EF4E-5C61-8677-D9A5A03481FE}"/>
                      </a:ext>
                    </a:extLst>
                  </p:cNvPr>
                  <p:cNvCxnSpPr>
                    <a:cxnSpLocks/>
                    <a:stCxn id="20" idx="0"/>
                    <a:endCxn id="21" idx="2"/>
                  </p:cNvCxnSpPr>
                  <p:nvPr/>
                </p:nvCxnSpPr>
                <p:spPr>
                  <a:xfrm flipV="1">
                    <a:off x="10365996" y="4307252"/>
                    <a:ext cx="4031" cy="1131297"/>
                  </a:xfrm>
                  <a:prstGeom prst="straightConnector1">
                    <a:avLst/>
                  </a:prstGeom>
                  <a:ln w="38100">
                    <a:tailEnd type="triangle"/>
                  </a:ln>
                </p:spPr>
                <p:style>
                  <a:lnRef idx="2">
                    <a:schemeClr val="dk1"/>
                  </a:lnRef>
                  <a:fillRef idx="1">
                    <a:schemeClr val="lt1"/>
                  </a:fillRef>
                  <a:effectRef idx="0">
                    <a:schemeClr val="dk1"/>
                  </a:effectRef>
                  <a:fontRef idx="minor">
                    <a:schemeClr val="dk1"/>
                  </a:fontRef>
                </p:style>
              </p:cxnSp>
              <p:cxnSp>
                <p:nvCxnSpPr>
                  <p:cNvPr id="24" name="直線矢印コネクタ 23">
                    <a:extLst>
                      <a:ext uri="{FF2B5EF4-FFF2-40B4-BE49-F238E27FC236}">
                        <a16:creationId xmlns:a16="http://schemas.microsoft.com/office/drawing/2014/main" id="{BD6C04B2-0073-8138-9A4B-FE365CBF47D1}"/>
                      </a:ext>
                    </a:extLst>
                  </p:cNvPr>
                  <p:cNvCxnSpPr>
                    <a:cxnSpLocks/>
                    <a:stCxn id="21" idx="0"/>
                    <a:endCxn id="25" idx="2"/>
                  </p:cNvCxnSpPr>
                  <p:nvPr/>
                </p:nvCxnSpPr>
                <p:spPr>
                  <a:xfrm flipH="1" flipV="1">
                    <a:off x="10370026" y="2654054"/>
                    <a:ext cx="1" cy="1038027"/>
                  </a:xfrm>
                  <a:prstGeom prst="straightConnector1">
                    <a:avLst/>
                  </a:prstGeom>
                  <a:ln w="38100">
                    <a:tailEnd type="triangle"/>
                  </a:ln>
                </p:spPr>
                <p:style>
                  <a:lnRef idx="2">
                    <a:schemeClr val="dk1"/>
                  </a:lnRef>
                  <a:fillRef idx="1">
                    <a:schemeClr val="lt1"/>
                  </a:fillRef>
                  <a:effectRef idx="0">
                    <a:schemeClr val="dk1"/>
                  </a:effectRef>
                  <a:fontRef idx="minor">
                    <a:schemeClr val="dk1"/>
                  </a:fontRef>
                </p:style>
              </p:cxnSp>
              <p:sp>
                <p:nvSpPr>
                  <p:cNvPr id="25" name="角丸四角形 24">
                    <a:extLst>
                      <a:ext uri="{FF2B5EF4-FFF2-40B4-BE49-F238E27FC236}">
                        <a16:creationId xmlns:a16="http://schemas.microsoft.com/office/drawing/2014/main" id="{2ADD4199-DDFA-B780-A968-2FFC3C479EC5}"/>
                      </a:ext>
                    </a:extLst>
                  </p:cNvPr>
                  <p:cNvSpPr/>
                  <p:nvPr/>
                </p:nvSpPr>
                <p:spPr>
                  <a:xfrm>
                    <a:off x="9578722" y="2125429"/>
                    <a:ext cx="1582608" cy="528625"/>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2400" b="1" dirty="0"/>
                      <a:t>Dense</a:t>
                    </a:r>
                    <a:endParaRPr kumimoji="1" lang="ja-JP" altLang="en-US" sz="2400" b="1"/>
                  </a:p>
                </p:txBody>
              </p:sp>
              <p:cxnSp>
                <p:nvCxnSpPr>
                  <p:cNvPr id="26" name="直線矢印コネクタ 25">
                    <a:extLst>
                      <a:ext uri="{FF2B5EF4-FFF2-40B4-BE49-F238E27FC236}">
                        <a16:creationId xmlns:a16="http://schemas.microsoft.com/office/drawing/2014/main" id="{E3B26664-FB38-E294-F578-FA3CE82A3713}"/>
                      </a:ext>
                    </a:extLst>
                  </p:cNvPr>
                  <p:cNvCxnSpPr>
                    <a:cxnSpLocks/>
                    <a:stCxn id="25" idx="0"/>
                    <a:endCxn id="19" idx="2"/>
                  </p:cNvCxnSpPr>
                  <p:nvPr/>
                </p:nvCxnSpPr>
                <p:spPr>
                  <a:xfrm flipH="1" flipV="1">
                    <a:off x="10370025" y="1665402"/>
                    <a:ext cx="2" cy="460027"/>
                  </a:xfrm>
                  <a:prstGeom prst="straightConnector1">
                    <a:avLst/>
                  </a:prstGeom>
                  <a:ln w="38100">
                    <a:tailEnd type="triangle"/>
                  </a:ln>
                </p:spPr>
                <p:style>
                  <a:lnRef idx="2">
                    <a:schemeClr val="dk1"/>
                  </a:lnRef>
                  <a:fillRef idx="1">
                    <a:schemeClr val="lt1"/>
                  </a:fillRef>
                  <a:effectRef idx="0">
                    <a:schemeClr val="dk1"/>
                  </a:effectRef>
                  <a:fontRef idx="minor">
                    <a:schemeClr val="dk1"/>
                  </a:fontRef>
                </p:style>
              </p:cxnSp>
            </p:grpSp>
            <mc:AlternateContent xmlns:mc="http://schemas.openxmlformats.org/markup-compatibility/2006" xmlns:a14="http://schemas.microsoft.com/office/drawing/2010/main">
              <mc:Choice Requires="a14">
                <p:sp>
                  <p:nvSpPr>
                    <p:cNvPr id="19" name="角丸四角形 18">
                      <a:extLst>
                        <a:ext uri="{FF2B5EF4-FFF2-40B4-BE49-F238E27FC236}">
                          <a16:creationId xmlns:a16="http://schemas.microsoft.com/office/drawing/2014/main" id="{028A236C-7640-3F20-C22E-D01D0A6979E2}"/>
                        </a:ext>
                      </a:extLst>
                    </p:cNvPr>
                    <p:cNvSpPr/>
                    <p:nvPr/>
                  </p:nvSpPr>
                  <p:spPr>
                    <a:xfrm>
                      <a:off x="4356770" y="389794"/>
                      <a:ext cx="2033498" cy="841704"/>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ja-JP" sz="3200" i="1" smtClean="0">
                                    <a:latin typeface="Cambria Math" panose="02040503050406030204" pitchFamily="18" charset="0"/>
                                  </a:rPr>
                                </m:ctrlPr>
                              </m:sSubPr>
                              <m:e>
                                <m:acc>
                                  <m:accPr>
                                    <m:chr m:val="́"/>
                                    <m:ctrlPr>
                                      <a:rPr lang="en-US" altLang="ja-JP" sz="3200" i="1" smtClean="0">
                                        <a:latin typeface="Cambria Math" panose="02040503050406030204" pitchFamily="18" charset="0"/>
                                      </a:rPr>
                                    </m:ctrlPr>
                                  </m:accPr>
                                  <m:e>
                                    <m:r>
                                      <a:rPr lang="en-US" altLang="ja-JP" sz="3200" i="1">
                                        <a:latin typeface="Cambria Math" panose="02040503050406030204" pitchFamily="18" charset="0"/>
                                      </a:rPr>
                                      <m:t>𝐺</m:t>
                                    </m:r>
                                  </m:e>
                                </m:acc>
                              </m:e>
                              <m:sub>
                                <m:r>
                                  <a:rPr lang="en-US" altLang="ja-JP" sz="3200" i="1">
                                    <a:latin typeface="Cambria Math" panose="02040503050406030204" pitchFamily="18" charset="0"/>
                                    <a:cs typeface="Times New Roman" panose="02020603050405020304" pitchFamily="18" charset="0"/>
                                  </a:rPr>
                                  <m:t>𝐹</m:t>
                                </m:r>
                                <m:r>
                                  <a:rPr lang="en-US" altLang="ja-JP" sz="3200" b="0" i="1">
                                    <a:latin typeface="Cambria Math" panose="02040503050406030204" pitchFamily="18" charset="0"/>
                                  </a:rPr>
                                  <m:t>, </m:t>
                                </m:r>
                                <m:r>
                                  <a:rPr lang="en-US" altLang="ja-JP" sz="3200" b="0" i="1">
                                    <a:latin typeface="Cambria Math" panose="02040503050406030204" pitchFamily="18" charset="0"/>
                                  </a:rPr>
                                  <m:t>𝑛</m:t>
                                </m:r>
                                <m:r>
                                  <a:rPr lang="en-US" altLang="ja-JP" sz="3200" b="0" i="1" smtClean="0">
                                    <a:latin typeface="Cambria Math" panose="02040503050406030204" pitchFamily="18" charset="0"/>
                                  </a:rPr>
                                  <m:t>+2</m:t>
                                </m:r>
                              </m:sub>
                            </m:sSub>
                          </m:oMath>
                        </m:oMathPara>
                      </a14:m>
                      <a:endParaRPr kumimoji="1" lang="ja-JP" altLang="en-US" sz="2400"/>
                    </a:p>
                  </p:txBody>
                </p:sp>
              </mc:Choice>
              <mc:Fallback xmlns="">
                <p:sp>
                  <p:nvSpPr>
                    <p:cNvPr id="19" name="角丸四角形 18">
                      <a:extLst>
                        <a:ext uri="{FF2B5EF4-FFF2-40B4-BE49-F238E27FC236}">
                          <a16:creationId xmlns:a16="http://schemas.microsoft.com/office/drawing/2014/main" id="{028A236C-7640-3F20-C22E-D01D0A6979E2}"/>
                        </a:ext>
                      </a:extLst>
                    </p:cNvPr>
                    <p:cNvSpPr>
                      <a:spLocks noRot="1" noChangeAspect="1" noMove="1" noResize="1" noEditPoints="1" noAdjustHandles="1" noChangeArrowheads="1" noChangeShapeType="1" noTextEdit="1"/>
                    </p:cNvSpPr>
                    <p:nvPr/>
                  </p:nvSpPr>
                  <p:spPr>
                    <a:xfrm>
                      <a:off x="4356770" y="389794"/>
                      <a:ext cx="2033498" cy="841704"/>
                    </a:xfrm>
                    <a:prstGeom prst="roundRect">
                      <a:avLst/>
                    </a:prstGeom>
                    <a:blipFill>
                      <a:blip r:embed="rId8"/>
                      <a:stretch>
                        <a:fillRect t="-178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0" name="角丸四角形 19">
                      <a:extLst>
                        <a:ext uri="{FF2B5EF4-FFF2-40B4-BE49-F238E27FC236}">
                          <a16:creationId xmlns:a16="http://schemas.microsoft.com/office/drawing/2014/main" id="{308AE8EF-C35B-9136-8ED1-202205505BFA}"/>
                        </a:ext>
                      </a:extLst>
                    </p:cNvPr>
                    <p:cNvSpPr/>
                    <p:nvPr/>
                  </p:nvSpPr>
                  <p:spPr>
                    <a:xfrm>
                      <a:off x="3390230" y="5626500"/>
                      <a:ext cx="3957906" cy="846607"/>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2400" dirty="0"/>
                        <a:t>[</a:t>
                      </a:r>
                      <a14:m>
                        <m:oMath xmlns:m="http://schemas.openxmlformats.org/officeDocument/2006/math">
                          <m:sSub>
                            <m:sSubPr>
                              <m:ctrlPr>
                                <a:rPr kumimoji="1" lang="en-US" altLang="ja-JP" sz="2400" i="1" smtClean="0">
                                  <a:latin typeface="Cambria Math" panose="02040503050406030204" pitchFamily="18" charset="0"/>
                                </a:rPr>
                              </m:ctrlPr>
                            </m:sSubPr>
                            <m:e>
                              <m:r>
                                <a:rPr kumimoji="1" lang="en-US" altLang="ja-JP" sz="2400" b="0" i="1" smtClean="0">
                                  <a:latin typeface="Cambria Math" panose="02040503050406030204" pitchFamily="18" charset="0"/>
                                </a:rPr>
                                <m:t>𝑃</m:t>
                              </m:r>
                            </m:e>
                            <m:sub>
                              <m:r>
                                <a:rPr lang="en-US" altLang="ja-JP" sz="2400" i="1">
                                  <a:latin typeface="Cambria Math" panose="02040503050406030204" pitchFamily="18" charset="0"/>
                                  <a:cs typeface="Times New Roman" panose="02020603050405020304" pitchFamily="18" charset="0"/>
                                </a:rPr>
                                <m:t>𝐹</m:t>
                              </m:r>
                              <m:r>
                                <a:rPr kumimoji="1" lang="en-US" altLang="ja-JP" sz="2400" b="0" i="1" smtClean="0">
                                  <a:latin typeface="Cambria Math" panose="02040503050406030204" pitchFamily="18" charset="0"/>
                                </a:rPr>
                                <m:t>,</m:t>
                              </m:r>
                              <m:r>
                                <a:rPr kumimoji="1" lang="en-US" altLang="ja-JP" sz="2400" b="0" i="1" smtClean="0">
                                  <a:latin typeface="Cambria Math" panose="02040503050406030204" pitchFamily="18" charset="0"/>
                                </a:rPr>
                                <m:t>𝑛</m:t>
                              </m:r>
                              <m:r>
                                <a:rPr kumimoji="1" lang="en-US" altLang="ja-JP" sz="2400" b="0" i="1" smtClean="0">
                                  <a:latin typeface="Cambria Math" panose="02040503050406030204" pitchFamily="18" charset="0"/>
                                </a:rPr>
                                <m:t>+2</m:t>
                              </m:r>
                            </m:sub>
                          </m:sSub>
                          <m:r>
                            <a:rPr kumimoji="1" lang="en-US" altLang="ja-JP" sz="2400" b="0" i="1" smtClean="0">
                              <a:latin typeface="Cambria Math" panose="02040503050406030204" pitchFamily="18" charset="0"/>
                            </a:rPr>
                            <m:t>,</m:t>
                          </m:r>
                          <m:sSub>
                            <m:sSubPr>
                              <m:ctrlPr>
                                <a:rPr lang="en-US" altLang="ja-JP" sz="2400" i="1">
                                  <a:latin typeface="Cambria Math" panose="02040503050406030204" pitchFamily="18" charset="0"/>
                                </a:rPr>
                              </m:ctrlPr>
                            </m:sSubPr>
                            <m:e>
                              <m:r>
                                <a:rPr lang="en-US" altLang="ja-JP" sz="2400" b="0" i="1" smtClean="0">
                                  <a:latin typeface="Cambria Math" panose="02040503050406030204" pitchFamily="18" charset="0"/>
                                </a:rPr>
                                <m:t>𝐶</m:t>
                              </m:r>
                            </m:e>
                            <m:sub>
                              <m:r>
                                <a:rPr lang="en-US" altLang="ja-JP" sz="2400" i="1">
                                  <a:latin typeface="Cambria Math" panose="02040503050406030204" pitchFamily="18" charset="0"/>
                                  <a:cs typeface="Times New Roman" panose="02020603050405020304" pitchFamily="18" charset="0"/>
                                </a:rPr>
                                <m:t>𝐹</m:t>
                              </m:r>
                              <m:r>
                                <a:rPr lang="en-US" altLang="ja-JP" sz="2400" b="0" i="1">
                                  <a:latin typeface="Cambria Math" panose="02040503050406030204" pitchFamily="18" charset="0"/>
                                </a:rPr>
                                <m:t>,</m:t>
                              </m:r>
                              <m:r>
                                <a:rPr lang="en-US" altLang="ja-JP" sz="2400" b="0" i="1">
                                  <a:latin typeface="Cambria Math" panose="02040503050406030204" pitchFamily="18" charset="0"/>
                                </a:rPr>
                                <m:t>𝑛</m:t>
                              </m:r>
                              <m:r>
                                <a:rPr lang="en-US" altLang="ja-JP" sz="2400" b="0" i="1" smtClean="0">
                                  <a:latin typeface="Cambria Math" panose="02040503050406030204" pitchFamily="18" charset="0"/>
                                </a:rPr>
                                <m:t>+2</m:t>
                              </m:r>
                            </m:sub>
                          </m:sSub>
                        </m:oMath>
                      </a14:m>
                      <a:r>
                        <a:rPr kumimoji="1" lang="en-US" altLang="ja-JP" sz="2400" dirty="0"/>
                        <a:t>, </a:t>
                      </a:r>
                      <a14:m>
                        <m:oMath xmlns:m="http://schemas.openxmlformats.org/officeDocument/2006/math">
                          <m:sSub>
                            <m:sSubPr>
                              <m:ctrlPr>
                                <a:rPr lang="en-US" altLang="ja-JP" sz="2400" i="1">
                                  <a:latin typeface="Cambria Math" panose="02040503050406030204" pitchFamily="18" charset="0"/>
                                </a:rPr>
                              </m:ctrlPr>
                            </m:sSubPr>
                            <m:e>
                              <m:r>
                                <a:rPr lang="en-US" altLang="ja-JP" sz="2400" b="0" i="1" smtClean="0">
                                  <a:latin typeface="Cambria Math" panose="02040503050406030204" pitchFamily="18" charset="0"/>
                                </a:rPr>
                                <m:t>𝑆</m:t>
                              </m:r>
                            </m:e>
                            <m:sub>
                              <m:r>
                                <a:rPr lang="en-US" altLang="ja-JP" sz="2400" i="1">
                                  <a:latin typeface="Cambria Math" panose="02040503050406030204" pitchFamily="18" charset="0"/>
                                  <a:cs typeface="Times New Roman" panose="02020603050405020304" pitchFamily="18" charset="0"/>
                                </a:rPr>
                                <m:t>𝐹</m:t>
                              </m:r>
                              <m:r>
                                <a:rPr lang="en-US" altLang="ja-JP" sz="2400" b="0" i="1">
                                  <a:latin typeface="Cambria Math" panose="02040503050406030204" pitchFamily="18" charset="0"/>
                                </a:rPr>
                                <m:t>,</m:t>
                              </m:r>
                              <m:r>
                                <a:rPr lang="en-US" altLang="ja-JP" sz="2400" b="0" i="1">
                                  <a:latin typeface="Cambria Math" panose="02040503050406030204" pitchFamily="18" charset="0"/>
                                </a:rPr>
                                <m:t>𝑛</m:t>
                              </m:r>
                              <m:r>
                                <a:rPr lang="en-US" altLang="ja-JP" sz="2400" b="0" i="1" smtClean="0">
                                  <a:latin typeface="Cambria Math" panose="02040503050406030204" pitchFamily="18" charset="0"/>
                                </a:rPr>
                                <m:t>+2</m:t>
                              </m:r>
                            </m:sub>
                          </m:sSub>
                        </m:oMath>
                      </a14:m>
                      <a:r>
                        <a:rPr kumimoji="1" lang="en-US" altLang="ja-JP" sz="2400" dirty="0"/>
                        <a:t>]</a:t>
                      </a:r>
                      <a:endParaRPr kumimoji="1" lang="ja-JP" altLang="en-US" sz="2400"/>
                    </a:p>
                  </p:txBody>
                </p:sp>
              </mc:Choice>
              <mc:Fallback xmlns="">
                <p:sp>
                  <p:nvSpPr>
                    <p:cNvPr id="20" name="角丸四角形 19">
                      <a:extLst>
                        <a:ext uri="{FF2B5EF4-FFF2-40B4-BE49-F238E27FC236}">
                          <a16:creationId xmlns:a16="http://schemas.microsoft.com/office/drawing/2014/main" id="{308AE8EF-C35B-9136-8ED1-202205505BFA}"/>
                        </a:ext>
                      </a:extLst>
                    </p:cNvPr>
                    <p:cNvSpPr>
                      <a:spLocks noRot="1" noChangeAspect="1" noMove="1" noResize="1" noEditPoints="1" noAdjustHandles="1" noChangeArrowheads="1" noChangeShapeType="1" noTextEdit="1"/>
                    </p:cNvSpPr>
                    <p:nvPr/>
                  </p:nvSpPr>
                  <p:spPr>
                    <a:xfrm>
                      <a:off x="3390230" y="5626500"/>
                      <a:ext cx="3957906" cy="846607"/>
                    </a:xfrm>
                    <a:prstGeom prst="roundRect">
                      <a:avLst/>
                    </a:prstGeom>
                    <a:blipFill>
                      <a:blip r:embed="rId9"/>
                      <a:stretch>
                        <a:fillRect/>
                      </a:stretch>
                    </a:blipFill>
                  </p:spPr>
                  <p:txBody>
                    <a:bodyPr/>
                    <a:lstStyle/>
                    <a:p>
                      <a:r>
                        <a:rPr lang="ja-JP" altLang="en-US">
                          <a:noFill/>
                        </a:rPr>
                        <a:t> </a:t>
                      </a:r>
                    </a:p>
                  </p:txBody>
                </p:sp>
              </mc:Fallback>
            </mc:AlternateContent>
            <p:sp>
              <p:nvSpPr>
                <p:cNvPr id="21" name="角丸四角形 20">
                  <a:extLst>
                    <a:ext uri="{FF2B5EF4-FFF2-40B4-BE49-F238E27FC236}">
                      <a16:creationId xmlns:a16="http://schemas.microsoft.com/office/drawing/2014/main" id="{8CC54C52-8674-1FE4-FB9C-7BC413955D2F}"/>
                    </a:ext>
                  </a:extLst>
                </p:cNvPr>
                <p:cNvSpPr/>
                <p:nvPr/>
              </p:nvSpPr>
              <p:spPr>
                <a:xfrm>
                  <a:off x="4173282" y="3592195"/>
                  <a:ext cx="2400479" cy="716558"/>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ja-JP" sz="2400" b="1" dirty="0"/>
                    <a:t>RNN/LSTM</a:t>
                  </a:r>
                  <a:endParaRPr kumimoji="1" lang="en-US" altLang="ja-JP" sz="2400" b="1" dirty="0"/>
                </a:p>
              </p:txBody>
            </p:sp>
            <p:cxnSp>
              <p:nvCxnSpPr>
                <p:cNvPr id="22" name="直線矢印コネクタ 21">
                  <a:extLst>
                    <a:ext uri="{FF2B5EF4-FFF2-40B4-BE49-F238E27FC236}">
                      <a16:creationId xmlns:a16="http://schemas.microsoft.com/office/drawing/2014/main" id="{9EC302D7-7371-466E-B5DF-7E530CDAF3E6}"/>
                    </a:ext>
                  </a:extLst>
                </p:cNvPr>
                <p:cNvCxnSpPr>
                  <a:cxnSpLocks/>
                  <a:stCxn id="21" idx="3"/>
                </p:cNvCxnSpPr>
                <p:nvPr/>
              </p:nvCxnSpPr>
              <p:spPr>
                <a:xfrm>
                  <a:off x="6573761" y="3950474"/>
                  <a:ext cx="504676" cy="5484"/>
                </a:xfrm>
                <a:prstGeom prst="straightConnector1">
                  <a:avLst/>
                </a:prstGeom>
                <a:ln w="38100">
                  <a:tailEnd type="triangle"/>
                </a:ln>
              </p:spPr>
              <p:style>
                <a:lnRef idx="2">
                  <a:schemeClr val="dk1"/>
                </a:lnRef>
                <a:fillRef idx="1">
                  <a:schemeClr val="lt1"/>
                </a:fillRef>
                <a:effectRef idx="0">
                  <a:schemeClr val="dk1"/>
                </a:effectRef>
                <a:fontRef idx="minor">
                  <a:schemeClr val="dk1"/>
                </a:fontRef>
              </p:style>
            </p:cxnSp>
          </p:grpSp>
          <mc:AlternateContent xmlns:mc="http://schemas.openxmlformats.org/markup-compatibility/2006" xmlns:a14="http://schemas.microsoft.com/office/drawing/2010/main">
            <mc:Choice Requires="a14">
              <p:sp>
                <p:nvSpPr>
                  <p:cNvPr id="17" name="テキスト ボックス 16">
                    <a:extLst>
                      <a:ext uri="{FF2B5EF4-FFF2-40B4-BE49-F238E27FC236}">
                        <a16:creationId xmlns:a16="http://schemas.microsoft.com/office/drawing/2014/main" id="{2835A9D7-958F-560F-3E5C-AF07B2BC9A33}"/>
                      </a:ext>
                    </a:extLst>
                  </p:cNvPr>
                  <p:cNvSpPr txBox="1"/>
                  <p:nvPr/>
                </p:nvSpPr>
                <p:spPr>
                  <a:xfrm>
                    <a:off x="4652933" y="3133407"/>
                    <a:ext cx="694225" cy="55584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2400" i="1" smtClean="0">
                              <a:latin typeface="Cambria Math" panose="02040503050406030204" pitchFamily="18" charset="0"/>
                              <a:ea typeface="Cambria Math" panose="02040503050406030204" pitchFamily="18" charset="0"/>
                            </a:rPr>
                            <m:t>×</m:t>
                          </m:r>
                          <m:r>
                            <a:rPr kumimoji="1" lang="en-US" altLang="ja-JP" sz="2400" b="0" i="1" smtClean="0">
                              <a:latin typeface="Cambria Math" panose="02040503050406030204" pitchFamily="18" charset="0"/>
                              <a:ea typeface="Cambria Math" panose="02040503050406030204" pitchFamily="18" charset="0"/>
                            </a:rPr>
                            <m:t>𝑟</m:t>
                          </m:r>
                        </m:oMath>
                      </m:oMathPara>
                    </a14:m>
                    <a:endParaRPr kumimoji="1" lang="ja-JP" altLang="en-US" sz="2000"/>
                  </a:p>
                </p:txBody>
              </p:sp>
            </mc:Choice>
            <mc:Fallback xmlns="">
              <p:sp>
                <p:nvSpPr>
                  <p:cNvPr id="17" name="テキスト ボックス 16">
                    <a:extLst>
                      <a:ext uri="{FF2B5EF4-FFF2-40B4-BE49-F238E27FC236}">
                        <a16:creationId xmlns:a16="http://schemas.microsoft.com/office/drawing/2014/main" id="{2835A9D7-958F-560F-3E5C-AF07B2BC9A33}"/>
                      </a:ext>
                    </a:extLst>
                  </p:cNvPr>
                  <p:cNvSpPr txBox="1">
                    <a:spLocks noRot="1" noChangeAspect="1" noMove="1" noResize="1" noEditPoints="1" noAdjustHandles="1" noChangeArrowheads="1" noChangeShapeType="1" noTextEdit="1"/>
                  </p:cNvSpPr>
                  <p:nvPr/>
                </p:nvSpPr>
                <p:spPr>
                  <a:xfrm>
                    <a:off x="4652933" y="3133407"/>
                    <a:ext cx="694225" cy="555842"/>
                  </a:xfrm>
                  <a:prstGeom prst="rect">
                    <a:avLst/>
                  </a:prstGeom>
                  <a:blipFill>
                    <a:blip r:embed="rId10"/>
                    <a:stretch>
                      <a:fillRect/>
                    </a:stretch>
                  </a:blipFill>
                </p:spPr>
                <p:txBody>
                  <a:bodyPr/>
                  <a:lstStyle/>
                  <a:p>
                    <a:r>
                      <a:rPr lang="ja-JP" altLang="en-US">
                        <a:noFill/>
                      </a:rPr>
                      <a:t> </a:t>
                    </a:r>
                  </a:p>
                </p:txBody>
              </p:sp>
            </mc:Fallback>
          </mc:AlternateContent>
        </p:grpSp>
        <mc:AlternateContent xmlns:mc="http://schemas.openxmlformats.org/markup-compatibility/2006" xmlns:a14="http://schemas.microsoft.com/office/drawing/2010/main">
          <mc:Choice Requires="a14">
            <p:sp>
              <p:nvSpPr>
                <p:cNvPr id="15" name="テキスト ボックス 14">
                  <a:extLst>
                    <a:ext uri="{FF2B5EF4-FFF2-40B4-BE49-F238E27FC236}">
                      <a16:creationId xmlns:a16="http://schemas.microsoft.com/office/drawing/2014/main" id="{659FE794-D984-FC61-FB40-40110690DB77}"/>
                    </a:ext>
                  </a:extLst>
                </p:cNvPr>
                <p:cNvSpPr txBox="1"/>
                <p:nvPr/>
              </p:nvSpPr>
              <p:spPr>
                <a:xfrm>
                  <a:off x="8829523" y="3133406"/>
                  <a:ext cx="694225" cy="55584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2400" i="1" smtClean="0">
                            <a:latin typeface="Cambria Math" panose="02040503050406030204" pitchFamily="18" charset="0"/>
                            <a:ea typeface="Cambria Math" panose="02040503050406030204" pitchFamily="18" charset="0"/>
                          </a:rPr>
                          <m:t>×</m:t>
                        </m:r>
                        <m:r>
                          <a:rPr kumimoji="1" lang="en-US" altLang="ja-JP" sz="2400" b="0" i="1" smtClean="0">
                            <a:latin typeface="Cambria Math" panose="02040503050406030204" pitchFamily="18" charset="0"/>
                            <a:ea typeface="Cambria Math" panose="02040503050406030204" pitchFamily="18" charset="0"/>
                          </a:rPr>
                          <m:t>𝑟</m:t>
                        </m:r>
                      </m:oMath>
                    </m:oMathPara>
                  </a14:m>
                  <a:endParaRPr kumimoji="1" lang="ja-JP" altLang="en-US"/>
                </a:p>
              </p:txBody>
            </p:sp>
          </mc:Choice>
          <mc:Fallback xmlns="">
            <p:sp>
              <p:nvSpPr>
                <p:cNvPr id="15" name="テキスト ボックス 14">
                  <a:extLst>
                    <a:ext uri="{FF2B5EF4-FFF2-40B4-BE49-F238E27FC236}">
                      <a16:creationId xmlns:a16="http://schemas.microsoft.com/office/drawing/2014/main" id="{659FE794-D984-FC61-FB40-40110690DB77}"/>
                    </a:ext>
                  </a:extLst>
                </p:cNvPr>
                <p:cNvSpPr txBox="1">
                  <a:spLocks noRot="1" noChangeAspect="1" noMove="1" noResize="1" noEditPoints="1" noAdjustHandles="1" noChangeArrowheads="1" noChangeShapeType="1" noTextEdit="1"/>
                </p:cNvSpPr>
                <p:nvPr/>
              </p:nvSpPr>
              <p:spPr>
                <a:xfrm>
                  <a:off x="8829523" y="3133406"/>
                  <a:ext cx="694225" cy="555842"/>
                </a:xfrm>
                <a:prstGeom prst="rect">
                  <a:avLst/>
                </a:prstGeom>
                <a:blipFill>
                  <a:blip r:embed="rId10"/>
                  <a:stretch>
                    <a:fillRect/>
                  </a:stretch>
                </a:blipFill>
              </p:spPr>
              <p:txBody>
                <a:bodyPr/>
                <a:lstStyle/>
                <a:p>
                  <a:r>
                    <a:rPr lang="ja-JP" altLang="en-US">
                      <a:noFill/>
                    </a:rPr>
                    <a:t> </a:t>
                  </a:r>
                </a:p>
              </p:txBody>
            </p:sp>
          </mc:Fallback>
        </mc:AlternateContent>
      </p:grpSp>
      <p:sp>
        <p:nvSpPr>
          <p:cNvPr id="3" name="テキスト ボックス 2">
            <a:extLst>
              <a:ext uri="{FF2B5EF4-FFF2-40B4-BE49-F238E27FC236}">
                <a16:creationId xmlns:a16="http://schemas.microsoft.com/office/drawing/2014/main" id="{75189F81-9531-E22A-2EA2-38F45131F4F4}"/>
              </a:ext>
            </a:extLst>
          </p:cNvPr>
          <p:cNvSpPr txBox="1"/>
          <p:nvPr/>
        </p:nvSpPr>
        <p:spPr>
          <a:xfrm>
            <a:off x="7576352" y="1372530"/>
            <a:ext cx="997988" cy="328689"/>
          </a:xfrm>
          <a:prstGeom prst="rect">
            <a:avLst/>
          </a:prstGeom>
          <a:ln>
            <a:noFill/>
          </a:ln>
        </p:spPr>
        <p:style>
          <a:lnRef idx="2">
            <a:schemeClr val="dk1"/>
          </a:lnRef>
          <a:fillRef idx="1">
            <a:schemeClr val="lt1"/>
          </a:fillRef>
          <a:effectRef idx="0">
            <a:schemeClr val="dk1"/>
          </a:effectRef>
          <a:fontRef idx="minor">
            <a:schemeClr val="dk1"/>
          </a:fontRef>
        </p:style>
        <p:txBody>
          <a:bodyPr wrap="square" rtlCol="0">
            <a:spAutoFit/>
          </a:bodyPr>
          <a:lstStyle/>
          <a:p>
            <a:r>
              <a:rPr kumimoji="1" lang="ja-JP" altLang="en-US" sz="2000" b="1">
                <a:latin typeface="Hiragino Kaku Gothic Std W8" panose="020B0800000000000000" pitchFamily="34" charset="-128"/>
                <a:ea typeface="Hiragino Kaku Gothic Std W8" panose="020B0800000000000000" pitchFamily="34" charset="-128"/>
              </a:rPr>
              <a:t>・・・</a:t>
            </a:r>
            <a:endParaRPr kumimoji="1" lang="ja-JP" altLang="en-US" sz="1600" b="1">
              <a:latin typeface="Hiragino Kaku Gothic Std W8" panose="020B0800000000000000" pitchFamily="34" charset="-128"/>
              <a:ea typeface="Hiragino Kaku Gothic Std W8" panose="020B0800000000000000" pitchFamily="34" charset="-128"/>
            </a:endParaRPr>
          </a:p>
        </p:txBody>
      </p:sp>
      <p:sp>
        <p:nvSpPr>
          <p:cNvPr id="41" name="テキスト ボックス 40">
            <a:extLst>
              <a:ext uri="{FF2B5EF4-FFF2-40B4-BE49-F238E27FC236}">
                <a16:creationId xmlns:a16="http://schemas.microsoft.com/office/drawing/2014/main" id="{93FC5E8F-44E0-0DC2-5D2B-DE96C60B857A}"/>
              </a:ext>
            </a:extLst>
          </p:cNvPr>
          <p:cNvSpPr txBox="1"/>
          <p:nvPr/>
        </p:nvSpPr>
        <p:spPr>
          <a:xfrm>
            <a:off x="7576352" y="2397248"/>
            <a:ext cx="997988" cy="328689"/>
          </a:xfrm>
          <a:prstGeom prst="rect">
            <a:avLst/>
          </a:prstGeom>
          <a:ln>
            <a:noFill/>
          </a:ln>
        </p:spPr>
        <p:style>
          <a:lnRef idx="2">
            <a:schemeClr val="dk1"/>
          </a:lnRef>
          <a:fillRef idx="1">
            <a:schemeClr val="lt1"/>
          </a:fillRef>
          <a:effectRef idx="0">
            <a:schemeClr val="dk1"/>
          </a:effectRef>
          <a:fontRef idx="minor">
            <a:schemeClr val="dk1"/>
          </a:fontRef>
        </p:style>
        <p:txBody>
          <a:bodyPr wrap="square" rtlCol="0">
            <a:spAutoFit/>
          </a:bodyPr>
          <a:lstStyle/>
          <a:p>
            <a:r>
              <a:rPr kumimoji="1" lang="ja-JP" altLang="en-US" sz="2000" b="1">
                <a:latin typeface="Hiragino Kaku Gothic Std W8" panose="020B0800000000000000" pitchFamily="34" charset="-128"/>
                <a:ea typeface="Hiragino Kaku Gothic Std W8" panose="020B0800000000000000" pitchFamily="34" charset="-128"/>
              </a:rPr>
              <a:t>・・・</a:t>
            </a:r>
            <a:endParaRPr kumimoji="1" lang="ja-JP" altLang="en-US" sz="1600" b="1">
              <a:latin typeface="Hiragino Kaku Gothic Std W8" panose="020B0800000000000000" pitchFamily="34" charset="-128"/>
              <a:ea typeface="Hiragino Kaku Gothic Std W8" panose="020B0800000000000000" pitchFamily="34" charset="-128"/>
            </a:endParaRPr>
          </a:p>
        </p:txBody>
      </p:sp>
      <p:sp>
        <p:nvSpPr>
          <p:cNvPr id="42" name="角丸四角形 41">
            <a:extLst>
              <a:ext uri="{FF2B5EF4-FFF2-40B4-BE49-F238E27FC236}">
                <a16:creationId xmlns:a16="http://schemas.microsoft.com/office/drawing/2014/main" id="{42533CC0-5984-B2C7-17AF-440C701E9020}"/>
              </a:ext>
            </a:extLst>
          </p:cNvPr>
          <p:cNvSpPr/>
          <p:nvPr/>
        </p:nvSpPr>
        <p:spPr>
          <a:xfrm>
            <a:off x="867904" y="5683326"/>
            <a:ext cx="948283" cy="539889"/>
          </a:xfrm>
          <a:prstGeom prst="round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2800" dirty="0">
              <a:solidFill>
                <a:schemeClr val="tx1"/>
              </a:solidFill>
            </a:endParaRPr>
          </a:p>
        </p:txBody>
      </p:sp>
      <p:sp>
        <p:nvSpPr>
          <p:cNvPr id="43" name="角丸四角形吹き出し 42">
            <a:extLst>
              <a:ext uri="{FF2B5EF4-FFF2-40B4-BE49-F238E27FC236}">
                <a16:creationId xmlns:a16="http://schemas.microsoft.com/office/drawing/2014/main" id="{469EC178-6ACE-1E97-103E-9B259A3FBEC9}"/>
              </a:ext>
            </a:extLst>
          </p:cNvPr>
          <p:cNvSpPr/>
          <p:nvPr/>
        </p:nvSpPr>
        <p:spPr>
          <a:xfrm>
            <a:off x="456159" y="4312476"/>
            <a:ext cx="3148361" cy="943370"/>
          </a:xfrm>
          <a:prstGeom prst="wedgeRoundRectCallout">
            <a:avLst>
              <a:gd name="adj1" fmla="val -20833"/>
              <a:gd name="adj2" fmla="val 95357"/>
              <a:gd name="adj3" fmla="val 16667"/>
            </a:avLst>
          </a:prstGeom>
          <a:solidFill>
            <a:schemeClr val="bg1"/>
          </a:solid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800">
                <a:solidFill>
                  <a:schemeClr val="tx1"/>
                </a:solidFill>
              </a:rPr>
              <a:t>プレイヤーの</a:t>
            </a:r>
            <a:endParaRPr kumimoji="1" lang="en-US" altLang="ja-JP" sz="2800" dirty="0">
              <a:solidFill>
                <a:schemeClr val="tx1"/>
              </a:solidFill>
            </a:endParaRPr>
          </a:p>
          <a:p>
            <a:pPr algn="ctr"/>
            <a:r>
              <a:rPr kumimoji="1" lang="ja-JP" altLang="en-US" sz="2800">
                <a:solidFill>
                  <a:schemeClr val="tx1"/>
                </a:solidFill>
              </a:rPr>
              <a:t>最大同時接続数</a:t>
            </a:r>
            <a:endParaRPr kumimoji="1" lang="ja-JP" altLang="en-US" sz="2800" dirty="0">
              <a:solidFill>
                <a:schemeClr val="tx1"/>
              </a:solidFill>
            </a:endParaRPr>
          </a:p>
        </p:txBody>
      </p:sp>
    </p:spTree>
    <p:extLst>
      <p:ext uri="{BB962C8B-B14F-4D97-AF65-F5344CB8AC3E}">
        <p14:creationId xmlns:p14="http://schemas.microsoft.com/office/powerpoint/2010/main" val="30541471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110B6FD-4EC4-AF3E-A72E-64E8558CC5B0}"/>
              </a:ext>
            </a:extLst>
          </p:cNvPr>
          <p:cNvSpPr>
            <a:spLocks noGrp="1"/>
          </p:cNvSpPr>
          <p:nvPr>
            <p:ph type="title"/>
          </p:nvPr>
        </p:nvSpPr>
        <p:spPr>
          <a:xfrm>
            <a:off x="262076" y="30899"/>
            <a:ext cx="11662756" cy="857502"/>
          </a:xfrm>
        </p:spPr>
        <p:txBody>
          <a:bodyPr/>
          <a:lstStyle/>
          <a:p>
            <a:r>
              <a:rPr kumimoji="1" lang="ja-JP" altLang="en-US"/>
              <a:t>提案手法</a:t>
            </a:r>
          </a:p>
        </p:txBody>
      </p:sp>
      <p:sp>
        <p:nvSpPr>
          <p:cNvPr id="4" name="スライド番号プレースホルダー 3">
            <a:extLst>
              <a:ext uri="{FF2B5EF4-FFF2-40B4-BE49-F238E27FC236}">
                <a16:creationId xmlns:a16="http://schemas.microsoft.com/office/drawing/2014/main" id="{C3D20C91-50E3-75A2-E874-2A27C429A949}"/>
              </a:ext>
            </a:extLst>
          </p:cNvPr>
          <p:cNvSpPr>
            <a:spLocks noGrp="1"/>
          </p:cNvSpPr>
          <p:nvPr>
            <p:ph type="sldNum" sz="quarter" idx="12"/>
          </p:nvPr>
        </p:nvSpPr>
        <p:spPr/>
        <p:txBody>
          <a:bodyPr/>
          <a:lstStyle/>
          <a:p>
            <a:fld id="{3C83C733-A267-4C27-B924-90460700986B}" type="slidenum">
              <a:rPr lang="ja-JP" altLang="en-US" smtClean="0"/>
              <a:pPr/>
              <a:t>12</a:t>
            </a:fld>
            <a:endParaRPr lang="ja-JP" altLang="en-US"/>
          </a:p>
        </p:txBody>
      </p:sp>
      <p:grpSp>
        <p:nvGrpSpPr>
          <p:cNvPr id="5" name="グループ化 4">
            <a:extLst>
              <a:ext uri="{FF2B5EF4-FFF2-40B4-BE49-F238E27FC236}">
                <a16:creationId xmlns:a16="http://schemas.microsoft.com/office/drawing/2014/main" id="{45F5EC13-4FA8-2420-072C-2EBB6FEE564D}"/>
              </a:ext>
            </a:extLst>
          </p:cNvPr>
          <p:cNvGrpSpPr/>
          <p:nvPr/>
        </p:nvGrpSpPr>
        <p:grpSpPr>
          <a:xfrm>
            <a:off x="744673" y="1170601"/>
            <a:ext cx="11180159" cy="5056684"/>
            <a:chOff x="79512" y="384891"/>
            <a:chExt cx="12092610" cy="6088217"/>
          </a:xfrm>
        </p:grpSpPr>
        <p:sp>
          <p:nvSpPr>
            <p:cNvPr id="6" name="テキスト ボックス 5">
              <a:extLst>
                <a:ext uri="{FF2B5EF4-FFF2-40B4-BE49-F238E27FC236}">
                  <a16:creationId xmlns:a16="http://schemas.microsoft.com/office/drawing/2014/main" id="{2E7B8B84-0C19-DB1B-3657-EC7E1B5C3729}"/>
                </a:ext>
              </a:extLst>
            </p:cNvPr>
            <p:cNvSpPr txBox="1"/>
            <p:nvPr/>
          </p:nvSpPr>
          <p:spPr>
            <a:xfrm>
              <a:off x="7475474" y="3750817"/>
              <a:ext cx="1079437" cy="395740"/>
            </a:xfrm>
            <a:prstGeom prst="rect">
              <a:avLst/>
            </a:prstGeom>
            <a:ln>
              <a:noFill/>
            </a:ln>
          </p:spPr>
          <p:style>
            <a:lnRef idx="2">
              <a:schemeClr val="dk1"/>
            </a:lnRef>
            <a:fillRef idx="1">
              <a:schemeClr val="lt1"/>
            </a:fillRef>
            <a:effectRef idx="0">
              <a:schemeClr val="dk1"/>
            </a:effectRef>
            <a:fontRef idx="minor">
              <a:schemeClr val="dk1"/>
            </a:fontRef>
          </p:style>
          <p:txBody>
            <a:bodyPr wrap="square" rtlCol="0">
              <a:spAutoFit/>
            </a:bodyPr>
            <a:lstStyle/>
            <a:p>
              <a:r>
                <a:rPr kumimoji="1" lang="ja-JP" altLang="en-US" sz="2000" b="1">
                  <a:latin typeface="Hiragino Kaku Gothic Std W8" panose="020B0800000000000000" pitchFamily="34" charset="-128"/>
                  <a:ea typeface="Hiragino Kaku Gothic Std W8" panose="020B0800000000000000" pitchFamily="34" charset="-128"/>
                </a:rPr>
                <a:t>・・・</a:t>
              </a:r>
              <a:endParaRPr kumimoji="1" lang="ja-JP" altLang="en-US" sz="1600" b="1">
                <a:latin typeface="Hiragino Kaku Gothic Std W8" panose="020B0800000000000000" pitchFamily="34" charset="-128"/>
                <a:ea typeface="Hiragino Kaku Gothic Std W8" panose="020B0800000000000000" pitchFamily="34" charset="-128"/>
              </a:endParaRPr>
            </a:p>
          </p:txBody>
        </p:sp>
        <p:grpSp>
          <p:nvGrpSpPr>
            <p:cNvPr id="7" name="グループ化 6">
              <a:extLst>
                <a:ext uri="{FF2B5EF4-FFF2-40B4-BE49-F238E27FC236}">
                  <a16:creationId xmlns:a16="http://schemas.microsoft.com/office/drawing/2014/main" id="{CCF7F85E-7CC8-FA60-54E2-AFB9D19E9636}"/>
                </a:ext>
              </a:extLst>
            </p:cNvPr>
            <p:cNvGrpSpPr/>
            <p:nvPr/>
          </p:nvGrpSpPr>
          <p:grpSpPr>
            <a:xfrm>
              <a:off x="9334551" y="1226596"/>
              <a:ext cx="1703323" cy="4399905"/>
              <a:chOff x="8437117" y="1661194"/>
              <a:chExt cx="1582608" cy="3777356"/>
            </a:xfrm>
          </p:grpSpPr>
          <p:cxnSp>
            <p:nvCxnSpPr>
              <p:cNvPr id="37" name="直線矢印コネクタ 36">
                <a:extLst>
                  <a:ext uri="{FF2B5EF4-FFF2-40B4-BE49-F238E27FC236}">
                    <a16:creationId xmlns:a16="http://schemas.microsoft.com/office/drawing/2014/main" id="{CCC84224-74A4-1B82-CA81-85AF9351ADA8}"/>
                  </a:ext>
                </a:extLst>
              </p:cNvPr>
              <p:cNvCxnSpPr>
                <a:cxnSpLocks/>
                <a:stCxn id="9" idx="0"/>
                <a:endCxn id="11" idx="2"/>
              </p:cNvCxnSpPr>
              <p:nvPr/>
            </p:nvCxnSpPr>
            <p:spPr>
              <a:xfrm flipH="1" flipV="1">
                <a:off x="9229150" y="4305719"/>
                <a:ext cx="5736" cy="1132831"/>
              </a:xfrm>
              <a:prstGeom prst="straightConnector1">
                <a:avLst/>
              </a:prstGeom>
              <a:ln w="38100">
                <a:tailEnd type="triangle"/>
              </a:ln>
            </p:spPr>
            <p:style>
              <a:lnRef idx="2">
                <a:schemeClr val="dk1"/>
              </a:lnRef>
              <a:fillRef idx="1">
                <a:schemeClr val="lt1"/>
              </a:fillRef>
              <a:effectRef idx="0">
                <a:schemeClr val="dk1"/>
              </a:effectRef>
              <a:fontRef idx="minor">
                <a:schemeClr val="dk1"/>
              </a:fontRef>
            </p:style>
          </p:cxnSp>
          <p:cxnSp>
            <p:nvCxnSpPr>
              <p:cNvPr id="38" name="直線矢印コネクタ 37">
                <a:extLst>
                  <a:ext uri="{FF2B5EF4-FFF2-40B4-BE49-F238E27FC236}">
                    <a16:creationId xmlns:a16="http://schemas.microsoft.com/office/drawing/2014/main" id="{A7578DE6-C596-2722-6354-879EE4AE4139}"/>
                  </a:ext>
                </a:extLst>
              </p:cNvPr>
              <p:cNvCxnSpPr>
                <a:cxnSpLocks/>
                <a:stCxn id="11" idx="0"/>
                <a:endCxn id="39" idx="2"/>
              </p:cNvCxnSpPr>
              <p:nvPr/>
            </p:nvCxnSpPr>
            <p:spPr>
              <a:xfrm flipH="1" flipV="1">
                <a:off x="9228421" y="2654054"/>
                <a:ext cx="728" cy="1036494"/>
              </a:xfrm>
              <a:prstGeom prst="straightConnector1">
                <a:avLst/>
              </a:prstGeom>
              <a:ln w="38100">
                <a:tailEnd type="triangle"/>
              </a:ln>
            </p:spPr>
            <p:style>
              <a:lnRef idx="2">
                <a:schemeClr val="dk1"/>
              </a:lnRef>
              <a:fillRef idx="1">
                <a:schemeClr val="lt1"/>
              </a:fillRef>
              <a:effectRef idx="0">
                <a:schemeClr val="dk1"/>
              </a:effectRef>
              <a:fontRef idx="minor">
                <a:schemeClr val="dk1"/>
              </a:fontRef>
            </p:style>
          </p:cxnSp>
          <p:sp>
            <p:nvSpPr>
              <p:cNvPr id="39" name="角丸四角形 38">
                <a:extLst>
                  <a:ext uri="{FF2B5EF4-FFF2-40B4-BE49-F238E27FC236}">
                    <a16:creationId xmlns:a16="http://schemas.microsoft.com/office/drawing/2014/main" id="{3C06DE62-049A-0441-C4A4-3F05C8F0CF1D}"/>
                  </a:ext>
                </a:extLst>
              </p:cNvPr>
              <p:cNvSpPr/>
              <p:nvPr/>
            </p:nvSpPr>
            <p:spPr>
              <a:xfrm>
                <a:off x="8437117" y="2125429"/>
                <a:ext cx="1582608" cy="528625"/>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2400" b="1" dirty="0"/>
                  <a:t>Dense</a:t>
                </a:r>
                <a:endParaRPr kumimoji="1" lang="ja-JP" altLang="en-US" sz="2400" b="1"/>
              </a:p>
            </p:txBody>
          </p:sp>
          <p:cxnSp>
            <p:nvCxnSpPr>
              <p:cNvPr id="40" name="直線矢印コネクタ 39">
                <a:extLst>
                  <a:ext uri="{FF2B5EF4-FFF2-40B4-BE49-F238E27FC236}">
                    <a16:creationId xmlns:a16="http://schemas.microsoft.com/office/drawing/2014/main" id="{74A45449-9AC2-E33C-F9D9-C137A543430B}"/>
                  </a:ext>
                </a:extLst>
              </p:cNvPr>
              <p:cNvCxnSpPr>
                <a:cxnSpLocks/>
                <a:stCxn id="39" idx="0"/>
                <a:endCxn id="8" idx="2"/>
              </p:cNvCxnSpPr>
              <p:nvPr/>
            </p:nvCxnSpPr>
            <p:spPr>
              <a:xfrm flipV="1">
                <a:off x="9228421" y="1661194"/>
                <a:ext cx="728" cy="464235"/>
              </a:xfrm>
              <a:prstGeom prst="straightConnector1">
                <a:avLst/>
              </a:prstGeom>
              <a:ln w="38100">
                <a:tailEnd type="triangle"/>
              </a:ln>
            </p:spPr>
            <p:style>
              <a:lnRef idx="2">
                <a:schemeClr val="dk1"/>
              </a:lnRef>
              <a:fillRef idx="1">
                <a:schemeClr val="lt1"/>
              </a:fillRef>
              <a:effectRef idx="0">
                <a:schemeClr val="dk1"/>
              </a:effectRef>
              <a:fontRef idx="minor">
                <a:schemeClr val="dk1"/>
              </a:fontRef>
            </p:style>
          </p:cxnSp>
        </p:grpSp>
        <mc:AlternateContent xmlns:mc="http://schemas.openxmlformats.org/markup-compatibility/2006" xmlns:a14="http://schemas.microsoft.com/office/drawing/2010/main">
          <mc:Choice Requires="a14">
            <p:sp>
              <p:nvSpPr>
                <p:cNvPr id="8" name="角丸四角形 7">
                  <a:extLst>
                    <a:ext uri="{FF2B5EF4-FFF2-40B4-BE49-F238E27FC236}">
                      <a16:creationId xmlns:a16="http://schemas.microsoft.com/office/drawing/2014/main" id="{6DF371B0-C2C5-2F18-97CE-C9E1F0ACE221}"/>
                    </a:ext>
                  </a:extLst>
                </p:cNvPr>
                <p:cNvSpPr/>
                <p:nvPr/>
              </p:nvSpPr>
              <p:spPr>
                <a:xfrm>
                  <a:off x="9070133" y="384891"/>
                  <a:ext cx="2233728" cy="841705"/>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ja-JP" sz="3200" i="1" smtClean="0">
                                <a:latin typeface="Cambria Math" panose="02040503050406030204" pitchFamily="18" charset="0"/>
                              </a:rPr>
                            </m:ctrlPr>
                          </m:sSubPr>
                          <m:e>
                            <m:acc>
                              <m:accPr>
                                <m:chr m:val="́"/>
                                <m:ctrlPr>
                                  <a:rPr lang="en-US" altLang="ja-JP" sz="3200" i="1" smtClean="0">
                                    <a:latin typeface="Cambria Math" panose="02040503050406030204" pitchFamily="18" charset="0"/>
                                  </a:rPr>
                                </m:ctrlPr>
                              </m:accPr>
                              <m:e>
                                <m:r>
                                  <a:rPr lang="en-US" altLang="ja-JP" sz="3200" i="1">
                                    <a:latin typeface="Cambria Math" panose="02040503050406030204" pitchFamily="18" charset="0"/>
                                  </a:rPr>
                                  <m:t>𝐺</m:t>
                                </m:r>
                              </m:e>
                            </m:acc>
                          </m:e>
                          <m:sub>
                            <m:r>
                              <a:rPr lang="en-US" altLang="ja-JP" sz="3200" i="1">
                                <a:latin typeface="Cambria Math" panose="02040503050406030204" pitchFamily="18" charset="0"/>
                                <a:cs typeface="Times New Roman" panose="02020603050405020304" pitchFamily="18" charset="0"/>
                              </a:rPr>
                              <m:t>𝐹</m:t>
                            </m:r>
                            <m:r>
                              <a:rPr lang="en-US" altLang="ja-JP" sz="3200" b="0" i="1">
                                <a:latin typeface="Cambria Math" panose="02040503050406030204" pitchFamily="18" charset="0"/>
                              </a:rPr>
                              <m:t>, </m:t>
                            </m:r>
                            <m:r>
                              <a:rPr lang="en-US" altLang="ja-JP" sz="3200" b="0" i="1">
                                <a:latin typeface="Cambria Math" panose="02040503050406030204" pitchFamily="18" charset="0"/>
                              </a:rPr>
                              <m:t>𝑛</m:t>
                            </m:r>
                            <m:r>
                              <a:rPr lang="en-US" altLang="ja-JP" sz="3200" b="0" i="1">
                                <a:latin typeface="Cambria Math" panose="02040503050406030204" pitchFamily="18" charset="0"/>
                              </a:rPr>
                              <m:t>+</m:t>
                            </m:r>
                            <m:r>
                              <a:rPr lang="en-US" altLang="ja-JP" sz="3200" b="0" i="1" smtClean="0">
                                <a:latin typeface="Cambria Math" panose="02040503050406030204" pitchFamily="18" charset="0"/>
                              </a:rPr>
                              <m:t>𝑘</m:t>
                            </m:r>
                          </m:sub>
                        </m:sSub>
                      </m:oMath>
                    </m:oMathPara>
                  </a14:m>
                  <a:endParaRPr kumimoji="1" lang="ja-JP" altLang="en-US" sz="3600"/>
                </a:p>
              </p:txBody>
            </p:sp>
          </mc:Choice>
          <mc:Fallback xmlns="">
            <p:sp>
              <p:nvSpPr>
                <p:cNvPr id="8" name="角丸四角形 7">
                  <a:extLst>
                    <a:ext uri="{FF2B5EF4-FFF2-40B4-BE49-F238E27FC236}">
                      <a16:creationId xmlns:a16="http://schemas.microsoft.com/office/drawing/2014/main" id="{6DF371B0-C2C5-2F18-97CE-C9E1F0ACE221}"/>
                    </a:ext>
                  </a:extLst>
                </p:cNvPr>
                <p:cNvSpPr>
                  <a:spLocks noRot="1" noChangeAspect="1" noMove="1" noResize="1" noEditPoints="1" noAdjustHandles="1" noChangeArrowheads="1" noChangeShapeType="1" noTextEdit="1"/>
                </p:cNvSpPr>
                <p:nvPr/>
              </p:nvSpPr>
              <p:spPr>
                <a:xfrm>
                  <a:off x="9070133" y="384891"/>
                  <a:ext cx="2233728" cy="841705"/>
                </a:xfrm>
                <a:prstGeom prst="round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角丸四角形 8">
                  <a:extLst>
                    <a:ext uri="{FF2B5EF4-FFF2-40B4-BE49-F238E27FC236}">
                      <a16:creationId xmlns:a16="http://schemas.microsoft.com/office/drawing/2014/main" id="{BD3DB07B-AED7-E949-06D6-A5DC52546B3C}"/>
                    </a:ext>
                  </a:extLst>
                </p:cNvPr>
                <p:cNvSpPr/>
                <p:nvPr/>
              </p:nvSpPr>
              <p:spPr>
                <a:xfrm>
                  <a:off x="8214217" y="5626501"/>
                  <a:ext cx="3957905" cy="841706"/>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ja-JP" sz="2400" dirty="0"/>
                    <a:t>[</a:t>
                  </a:r>
                  <a14:m>
                    <m:oMath xmlns:m="http://schemas.openxmlformats.org/officeDocument/2006/math">
                      <m:sSub>
                        <m:sSubPr>
                          <m:ctrlPr>
                            <a:rPr lang="en-US" altLang="ja-JP" sz="2400" i="1">
                              <a:latin typeface="Cambria Math" panose="02040503050406030204" pitchFamily="18" charset="0"/>
                            </a:rPr>
                          </m:ctrlPr>
                        </m:sSubPr>
                        <m:e>
                          <m:r>
                            <a:rPr lang="en-US" altLang="ja-JP" sz="2400" b="0" i="1">
                              <a:latin typeface="Cambria Math" panose="02040503050406030204" pitchFamily="18" charset="0"/>
                            </a:rPr>
                            <m:t>𝑃</m:t>
                          </m:r>
                        </m:e>
                        <m:sub>
                          <m:r>
                            <a:rPr lang="en-US" altLang="ja-JP" sz="2400" i="1">
                              <a:latin typeface="Cambria Math" panose="02040503050406030204" pitchFamily="18" charset="0"/>
                              <a:cs typeface="Times New Roman" panose="02020603050405020304" pitchFamily="18" charset="0"/>
                            </a:rPr>
                            <m:t>𝐹</m:t>
                          </m:r>
                          <m:r>
                            <a:rPr lang="en-US" altLang="ja-JP" sz="2400" b="0" i="1">
                              <a:latin typeface="Cambria Math" panose="02040503050406030204" pitchFamily="18" charset="0"/>
                            </a:rPr>
                            <m:t>,</m:t>
                          </m:r>
                          <m:r>
                            <a:rPr lang="en-US" altLang="ja-JP" sz="2400" b="0" i="1">
                              <a:latin typeface="Cambria Math" panose="02040503050406030204" pitchFamily="18" charset="0"/>
                            </a:rPr>
                            <m:t>𝑛</m:t>
                          </m:r>
                          <m:r>
                            <a:rPr lang="en-US" altLang="ja-JP" sz="2400" b="0" i="1">
                              <a:latin typeface="Cambria Math" panose="02040503050406030204" pitchFamily="18" charset="0"/>
                            </a:rPr>
                            <m:t>+</m:t>
                          </m:r>
                          <m:r>
                            <a:rPr lang="en-US" altLang="ja-JP" sz="2400" b="0" i="1" smtClean="0">
                              <a:latin typeface="Cambria Math" panose="02040503050406030204" pitchFamily="18" charset="0"/>
                            </a:rPr>
                            <m:t>𝑘</m:t>
                          </m:r>
                        </m:sub>
                      </m:sSub>
                      <m:r>
                        <a:rPr lang="en-US" altLang="ja-JP" sz="2400" b="0" i="1">
                          <a:latin typeface="Cambria Math" panose="02040503050406030204" pitchFamily="18" charset="0"/>
                        </a:rPr>
                        <m:t>,</m:t>
                      </m:r>
                      <m:sSub>
                        <m:sSubPr>
                          <m:ctrlPr>
                            <a:rPr lang="en-US" altLang="ja-JP" sz="2400" i="1">
                              <a:latin typeface="Cambria Math" panose="02040503050406030204" pitchFamily="18" charset="0"/>
                            </a:rPr>
                          </m:ctrlPr>
                        </m:sSubPr>
                        <m:e>
                          <m:r>
                            <a:rPr lang="en-US" altLang="ja-JP" sz="2400" b="0" i="1" smtClean="0">
                              <a:latin typeface="Cambria Math" panose="02040503050406030204" pitchFamily="18" charset="0"/>
                            </a:rPr>
                            <m:t>𝐶</m:t>
                          </m:r>
                        </m:e>
                        <m:sub>
                          <m:r>
                            <a:rPr lang="en-US" altLang="ja-JP" sz="2400" i="1">
                              <a:latin typeface="Cambria Math" panose="02040503050406030204" pitchFamily="18" charset="0"/>
                              <a:cs typeface="Times New Roman" panose="02020603050405020304" pitchFamily="18" charset="0"/>
                            </a:rPr>
                            <m:t>𝐹</m:t>
                          </m:r>
                          <m:r>
                            <a:rPr lang="en-US" altLang="ja-JP" sz="2400" b="0" i="1">
                              <a:latin typeface="Cambria Math" panose="02040503050406030204" pitchFamily="18" charset="0"/>
                            </a:rPr>
                            <m:t>,</m:t>
                          </m:r>
                          <m:r>
                            <a:rPr lang="en-US" altLang="ja-JP" sz="2400" b="0" i="1">
                              <a:latin typeface="Cambria Math" panose="02040503050406030204" pitchFamily="18" charset="0"/>
                            </a:rPr>
                            <m:t>𝑛</m:t>
                          </m:r>
                          <m:r>
                            <a:rPr lang="en-US" altLang="ja-JP" sz="2400" b="0" i="1">
                              <a:latin typeface="Cambria Math" panose="02040503050406030204" pitchFamily="18" charset="0"/>
                            </a:rPr>
                            <m:t>+</m:t>
                          </m:r>
                          <m:r>
                            <a:rPr lang="en-US" altLang="ja-JP" sz="2400" b="0" i="1" smtClean="0">
                              <a:latin typeface="Cambria Math" panose="02040503050406030204" pitchFamily="18" charset="0"/>
                            </a:rPr>
                            <m:t>𝑘</m:t>
                          </m:r>
                        </m:sub>
                      </m:sSub>
                    </m:oMath>
                  </a14:m>
                  <a:r>
                    <a:rPr lang="en-US" altLang="ja-JP" sz="2400" dirty="0"/>
                    <a:t>, </a:t>
                  </a:r>
                  <a14:m>
                    <m:oMath xmlns:m="http://schemas.openxmlformats.org/officeDocument/2006/math">
                      <m:sSub>
                        <m:sSubPr>
                          <m:ctrlPr>
                            <a:rPr lang="en-US" altLang="ja-JP" sz="2400" i="1">
                              <a:latin typeface="Cambria Math" panose="02040503050406030204" pitchFamily="18" charset="0"/>
                            </a:rPr>
                          </m:ctrlPr>
                        </m:sSubPr>
                        <m:e>
                          <m:r>
                            <a:rPr lang="en-US" altLang="ja-JP" sz="2400" b="0" i="1" smtClean="0">
                              <a:latin typeface="Cambria Math" panose="02040503050406030204" pitchFamily="18" charset="0"/>
                            </a:rPr>
                            <m:t>𝑆</m:t>
                          </m:r>
                        </m:e>
                        <m:sub>
                          <m:r>
                            <a:rPr lang="en-US" altLang="ja-JP" sz="2400" i="1">
                              <a:latin typeface="Cambria Math" panose="02040503050406030204" pitchFamily="18" charset="0"/>
                              <a:cs typeface="Times New Roman" panose="02020603050405020304" pitchFamily="18" charset="0"/>
                            </a:rPr>
                            <m:t>𝐹</m:t>
                          </m:r>
                          <m:r>
                            <a:rPr lang="en-US" altLang="ja-JP" sz="2400" b="0" i="1">
                              <a:latin typeface="Cambria Math" panose="02040503050406030204" pitchFamily="18" charset="0"/>
                            </a:rPr>
                            <m:t>,</m:t>
                          </m:r>
                          <m:r>
                            <a:rPr lang="en-US" altLang="ja-JP" sz="2400" b="0" i="1">
                              <a:latin typeface="Cambria Math" panose="02040503050406030204" pitchFamily="18" charset="0"/>
                            </a:rPr>
                            <m:t>𝑛</m:t>
                          </m:r>
                          <m:r>
                            <a:rPr lang="en-US" altLang="ja-JP" sz="2400" b="0" i="1">
                              <a:latin typeface="Cambria Math" panose="02040503050406030204" pitchFamily="18" charset="0"/>
                            </a:rPr>
                            <m:t>+</m:t>
                          </m:r>
                          <m:r>
                            <a:rPr lang="en-US" altLang="ja-JP" sz="2400" b="0" i="1" smtClean="0">
                              <a:latin typeface="Cambria Math" panose="02040503050406030204" pitchFamily="18" charset="0"/>
                            </a:rPr>
                            <m:t>𝑘</m:t>
                          </m:r>
                        </m:sub>
                      </m:sSub>
                    </m:oMath>
                  </a14:m>
                  <a:r>
                    <a:rPr lang="en-US" altLang="ja-JP" sz="2400" dirty="0"/>
                    <a:t>]</a:t>
                  </a:r>
                  <a:endParaRPr lang="ja-JP" altLang="en-US" sz="2400"/>
                </a:p>
              </p:txBody>
            </p:sp>
          </mc:Choice>
          <mc:Fallback xmlns="">
            <p:sp>
              <p:nvSpPr>
                <p:cNvPr id="9" name="角丸四角形 8">
                  <a:extLst>
                    <a:ext uri="{FF2B5EF4-FFF2-40B4-BE49-F238E27FC236}">
                      <a16:creationId xmlns:a16="http://schemas.microsoft.com/office/drawing/2014/main" id="{BD3DB07B-AED7-E949-06D6-A5DC52546B3C}"/>
                    </a:ext>
                  </a:extLst>
                </p:cNvPr>
                <p:cNvSpPr>
                  <a:spLocks noRot="1" noChangeAspect="1" noMove="1" noResize="1" noEditPoints="1" noAdjustHandles="1" noChangeArrowheads="1" noChangeShapeType="1" noTextEdit="1"/>
                </p:cNvSpPr>
                <p:nvPr/>
              </p:nvSpPr>
              <p:spPr>
                <a:xfrm>
                  <a:off x="8214217" y="5626501"/>
                  <a:ext cx="3957905" cy="841706"/>
                </a:xfrm>
                <a:prstGeom prst="roundRect">
                  <a:avLst/>
                </a:prstGeom>
                <a:blipFill>
                  <a:blip r:embed="rId4"/>
                  <a:stretch>
                    <a:fillRect/>
                  </a:stretch>
                </a:blipFill>
              </p:spPr>
              <p:txBody>
                <a:bodyPr/>
                <a:lstStyle/>
                <a:p>
                  <a:r>
                    <a:rPr lang="ja-JP" altLang="en-US">
                      <a:noFill/>
                    </a:rPr>
                    <a:t> </a:t>
                  </a:r>
                </a:p>
              </p:txBody>
            </p:sp>
          </mc:Fallback>
        </mc:AlternateContent>
        <p:cxnSp>
          <p:nvCxnSpPr>
            <p:cNvPr id="10" name="直線矢印コネクタ 9">
              <a:extLst>
                <a:ext uri="{FF2B5EF4-FFF2-40B4-BE49-F238E27FC236}">
                  <a16:creationId xmlns:a16="http://schemas.microsoft.com/office/drawing/2014/main" id="{C0F68D72-1795-9786-2C16-379E5673A938}"/>
                </a:ext>
              </a:extLst>
            </p:cNvPr>
            <p:cNvCxnSpPr>
              <a:cxnSpLocks/>
              <a:stCxn id="32" idx="3"/>
              <a:endCxn id="21" idx="1"/>
            </p:cNvCxnSpPr>
            <p:nvPr/>
          </p:nvCxnSpPr>
          <p:spPr>
            <a:xfrm>
              <a:off x="2988120" y="3948688"/>
              <a:ext cx="1642361" cy="1786"/>
            </a:xfrm>
            <a:prstGeom prst="straightConnector1">
              <a:avLst/>
            </a:prstGeom>
            <a:ln w="38100">
              <a:tailEnd type="triangle"/>
            </a:ln>
          </p:spPr>
          <p:style>
            <a:lnRef idx="2">
              <a:schemeClr val="dk1"/>
            </a:lnRef>
            <a:fillRef idx="1">
              <a:schemeClr val="lt1"/>
            </a:fillRef>
            <a:effectRef idx="0">
              <a:schemeClr val="dk1"/>
            </a:effectRef>
            <a:fontRef idx="minor">
              <a:schemeClr val="dk1"/>
            </a:fontRef>
          </p:style>
        </p:cxnSp>
        <p:sp>
          <p:nvSpPr>
            <p:cNvPr id="11" name="角丸四角形 10">
              <a:extLst>
                <a:ext uri="{FF2B5EF4-FFF2-40B4-BE49-F238E27FC236}">
                  <a16:creationId xmlns:a16="http://schemas.microsoft.com/office/drawing/2014/main" id="{8AC16F89-DB6D-3C58-9722-7B81D7FDC5EC}"/>
                </a:ext>
              </a:extLst>
            </p:cNvPr>
            <p:cNvSpPr/>
            <p:nvPr/>
          </p:nvSpPr>
          <p:spPr>
            <a:xfrm>
              <a:off x="8986758" y="3590409"/>
              <a:ext cx="2400478" cy="716558"/>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ja-JP" sz="2400" b="1" dirty="0"/>
                <a:t>RNN/LSTM</a:t>
              </a:r>
              <a:endParaRPr kumimoji="1" lang="en-US" altLang="ja-JP" sz="2400" b="1" dirty="0"/>
            </a:p>
          </p:txBody>
        </p:sp>
        <p:cxnSp>
          <p:nvCxnSpPr>
            <p:cNvPr id="12" name="直線矢印コネクタ 11">
              <a:extLst>
                <a:ext uri="{FF2B5EF4-FFF2-40B4-BE49-F238E27FC236}">
                  <a16:creationId xmlns:a16="http://schemas.microsoft.com/office/drawing/2014/main" id="{1955E8E0-CE68-51A1-DD55-24A8A763EC34}"/>
                </a:ext>
              </a:extLst>
            </p:cNvPr>
            <p:cNvCxnSpPr>
              <a:cxnSpLocks/>
              <a:endCxn id="11" idx="1"/>
            </p:cNvCxnSpPr>
            <p:nvPr/>
          </p:nvCxnSpPr>
          <p:spPr>
            <a:xfrm flipV="1">
              <a:off x="8482082" y="3948688"/>
              <a:ext cx="504676" cy="1786"/>
            </a:xfrm>
            <a:prstGeom prst="straightConnector1">
              <a:avLst/>
            </a:prstGeom>
            <a:ln w="38100">
              <a:tailEnd type="triangle"/>
            </a:ln>
          </p:spPr>
          <p:style>
            <a:lnRef idx="2">
              <a:schemeClr val="dk1"/>
            </a:lnRef>
            <a:fillRef idx="1">
              <a:schemeClr val="lt1"/>
            </a:fillRef>
            <a:effectRef idx="0">
              <a:schemeClr val="dk1"/>
            </a:effectRef>
            <a:fontRef idx="minor">
              <a:schemeClr val="dk1"/>
            </a:fontRef>
          </p:style>
        </p:cxnSp>
        <p:grpSp>
          <p:nvGrpSpPr>
            <p:cNvPr id="13" name="グループ化 12">
              <a:extLst>
                <a:ext uri="{FF2B5EF4-FFF2-40B4-BE49-F238E27FC236}">
                  <a16:creationId xmlns:a16="http://schemas.microsoft.com/office/drawing/2014/main" id="{2BE28108-3A95-8193-E6C8-81373941B862}"/>
                </a:ext>
              </a:extLst>
            </p:cNvPr>
            <p:cNvGrpSpPr/>
            <p:nvPr/>
          </p:nvGrpSpPr>
          <p:grpSpPr>
            <a:xfrm>
              <a:off x="79512" y="389795"/>
              <a:ext cx="3409915" cy="6083313"/>
              <a:chOff x="258414" y="389795"/>
              <a:chExt cx="3409915" cy="6083313"/>
            </a:xfrm>
          </p:grpSpPr>
          <p:grpSp>
            <p:nvGrpSpPr>
              <p:cNvPr id="27" name="グループ化 26">
                <a:extLst>
                  <a:ext uri="{FF2B5EF4-FFF2-40B4-BE49-F238E27FC236}">
                    <a16:creationId xmlns:a16="http://schemas.microsoft.com/office/drawing/2014/main" id="{8741F6C8-8C88-41AE-7944-B77A97E18CA9}"/>
                  </a:ext>
                </a:extLst>
              </p:cNvPr>
              <p:cNvGrpSpPr/>
              <p:nvPr/>
            </p:nvGrpSpPr>
            <p:grpSpPr>
              <a:xfrm>
                <a:off x="258414" y="389795"/>
                <a:ext cx="3409915" cy="6083313"/>
                <a:chOff x="278292" y="389795"/>
                <a:chExt cx="3409915" cy="6083313"/>
              </a:xfrm>
            </p:grpSpPr>
            <p:grpSp>
              <p:nvGrpSpPr>
                <p:cNvPr id="29" name="グループ化 28">
                  <a:extLst>
                    <a:ext uri="{FF2B5EF4-FFF2-40B4-BE49-F238E27FC236}">
                      <a16:creationId xmlns:a16="http://schemas.microsoft.com/office/drawing/2014/main" id="{C83D0D00-B0B4-CDB0-9543-B80F9EFD9A82}"/>
                    </a:ext>
                  </a:extLst>
                </p:cNvPr>
                <p:cNvGrpSpPr/>
                <p:nvPr/>
              </p:nvGrpSpPr>
              <p:grpSpPr>
                <a:xfrm>
                  <a:off x="1138798" y="1231499"/>
                  <a:ext cx="1703322" cy="4395002"/>
                  <a:chOff x="8977820" y="1665403"/>
                  <a:chExt cx="1582608" cy="3773147"/>
                </a:xfrm>
              </p:grpSpPr>
              <p:cxnSp>
                <p:nvCxnSpPr>
                  <p:cNvPr id="33" name="直線矢印コネクタ 32">
                    <a:extLst>
                      <a:ext uri="{FF2B5EF4-FFF2-40B4-BE49-F238E27FC236}">
                        <a16:creationId xmlns:a16="http://schemas.microsoft.com/office/drawing/2014/main" id="{3088D65D-61E3-8AEE-F887-17124DE3A172}"/>
                      </a:ext>
                    </a:extLst>
                  </p:cNvPr>
                  <p:cNvCxnSpPr>
                    <a:cxnSpLocks/>
                    <a:stCxn id="31" idx="0"/>
                    <a:endCxn id="32" idx="2"/>
                  </p:cNvCxnSpPr>
                  <p:nvPr/>
                </p:nvCxnSpPr>
                <p:spPr>
                  <a:xfrm flipV="1">
                    <a:off x="9762424" y="4305719"/>
                    <a:ext cx="3169" cy="1132831"/>
                  </a:xfrm>
                  <a:prstGeom prst="straightConnector1">
                    <a:avLst/>
                  </a:prstGeom>
                  <a:ln w="38100">
                    <a:tailEnd type="triangle"/>
                  </a:ln>
                </p:spPr>
                <p:style>
                  <a:lnRef idx="2">
                    <a:schemeClr val="dk1"/>
                  </a:lnRef>
                  <a:fillRef idx="1">
                    <a:schemeClr val="lt1"/>
                  </a:fillRef>
                  <a:effectRef idx="0">
                    <a:schemeClr val="dk1"/>
                  </a:effectRef>
                  <a:fontRef idx="minor">
                    <a:schemeClr val="dk1"/>
                  </a:fontRef>
                </p:style>
              </p:cxnSp>
              <p:cxnSp>
                <p:nvCxnSpPr>
                  <p:cNvPr id="34" name="直線矢印コネクタ 33">
                    <a:extLst>
                      <a:ext uri="{FF2B5EF4-FFF2-40B4-BE49-F238E27FC236}">
                        <a16:creationId xmlns:a16="http://schemas.microsoft.com/office/drawing/2014/main" id="{6FE44171-4B14-2708-D361-23745FD7F591}"/>
                      </a:ext>
                    </a:extLst>
                  </p:cNvPr>
                  <p:cNvCxnSpPr>
                    <a:cxnSpLocks/>
                    <a:stCxn id="32" idx="0"/>
                    <a:endCxn id="35" idx="2"/>
                  </p:cNvCxnSpPr>
                  <p:nvPr/>
                </p:nvCxnSpPr>
                <p:spPr>
                  <a:xfrm flipV="1">
                    <a:off x="9765595" y="2659409"/>
                    <a:ext cx="3529" cy="1031138"/>
                  </a:xfrm>
                  <a:prstGeom prst="straightConnector1">
                    <a:avLst/>
                  </a:prstGeom>
                  <a:ln w="38100">
                    <a:tailEnd type="triangle"/>
                  </a:ln>
                </p:spPr>
                <p:style>
                  <a:lnRef idx="2">
                    <a:schemeClr val="dk1"/>
                  </a:lnRef>
                  <a:fillRef idx="1">
                    <a:schemeClr val="lt1"/>
                  </a:fillRef>
                  <a:effectRef idx="0">
                    <a:schemeClr val="dk1"/>
                  </a:effectRef>
                  <a:fontRef idx="minor">
                    <a:schemeClr val="dk1"/>
                  </a:fontRef>
                </p:style>
              </p:cxnSp>
              <p:sp>
                <p:nvSpPr>
                  <p:cNvPr id="35" name="角丸四角形 34">
                    <a:extLst>
                      <a:ext uri="{FF2B5EF4-FFF2-40B4-BE49-F238E27FC236}">
                        <a16:creationId xmlns:a16="http://schemas.microsoft.com/office/drawing/2014/main" id="{9914C450-2496-8FC3-2B6E-98B3252BB071}"/>
                      </a:ext>
                    </a:extLst>
                  </p:cNvPr>
                  <p:cNvSpPr/>
                  <p:nvPr/>
                </p:nvSpPr>
                <p:spPr>
                  <a:xfrm>
                    <a:off x="8977820" y="2130784"/>
                    <a:ext cx="1582608" cy="528625"/>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2400" b="1" dirty="0"/>
                      <a:t>Dense</a:t>
                    </a:r>
                    <a:endParaRPr kumimoji="1" lang="ja-JP" altLang="en-US" sz="2400" b="1"/>
                  </a:p>
                </p:txBody>
              </p:sp>
              <p:cxnSp>
                <p:nvCxnSpPr>
                  <p:cNvPr id="36" name="直線矢印コネクタ 35">
                    <a:extLst>
                      <a:ext uri="{FF2B5EF4-FFF2-40B4-BE49-F238E27FC236}">
                        <a16:creationId xmlns:a16="http://schemas.microsoft.com/office/drawing/2014/main" id="{F024049D-6B54-5970-88FA-DCD737EC2427}"/>
                      </a:ext>
                    </a:extLst>
                  </p:cNvPr>
                  <p:cNvCxnSpPr>
                    <a:cxnSpLocks/>
                    <a:stCxn id="35" idx="0"/>
                    <a:endCxn id="30" idx="2"/>
                  </p:cNvCxnSpPr>
                  <p:nvPr/>
                </p:nvCxnSpPr>
                <p:spPr>
                  <a:xfrm flipV="1">
                    <a:off x="9769124" y="1665403"/>
                    <a:ext cx="735" cy="465381"/>
                  </a:xfrm>
                  <a:prstGeom prst="straightConnector1">
                    <a:avLst/>
                  </a:prstGeom>
                  <a:ln w="38100">
                    <a:tailEnd type="triangle"/>
                  </a:ln>
                </p:spPr>
                <p:style>
                  <a:lnRef idx="2">
                    <a:schemeClr val="dk1"/>
                  </a:lnRef>
                  <a:fillRef idx="1">
                    <a:schemeClr val="lt1"/>
                  </a:fillRef>
                  <a:effectRef idx="0">
                    <a:schemeClr val="dk1"/>
                  </a:effectRef>
                  <a:fontRef idx="minor">
                    <a:schemeClr val="dk1"/>
                  </a:fontRef>
                </p:style>
              </p:cxnSp>
            </p:grpSp>
            <mc:AlternateContent xmlns:mc="http://schemas.openxmlformats.org/markup-compatibility/2006" xmlns:a14="http://schemas.microsoft.com/office/drawing/2010/main">
              <mc:Choice Requires="a14">
                <p:sp>
                  <p:nvSpPr>
                    <p:cNvPr id="30" name="角丸四角形 29">
                      <a:extLst>
                        <a:ext uri="{FF2B5EF4-FFF2-40B4-BE49-F238E27FC236}">
                          <a16:creationId xmlns:a16="http://schemas.microsoft.com/office/drawing/2014/main" id="{4B241AB2-1403-FCDB-BCA4-2DA034B20C21}"/>
                        </a:ext>
                      </a:extLst>
                    </p:cNvPr>
                    <p:cNvSpPr/>
                    <p:nvPr/>
                  </p:nvSpPr>
                  <p:spPr>
                    <a:xfrm>
                      <a:off x="974501" y="389795"/>
                      <a:ext cx="2033498" cy="841704"/>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kumimoji="1" lang="en-US" altLang="ja-JP" sz="3200" i="1" smtClean="0">
                                    <a:latin typeface="Cambria Math" panose="02040503050406030204" pitchFamily="18" charset="0"/>
                                  </a:rPr>
                                </m:ctrlPr>
                              </m:sSubPr>
                              <m:e>
                                <m:acc>
                                  <m:accPr>
                                    <m:chr m:val="́"/>
                                    <m:ctrlPr>
                                      <a:rPr kumimoji="1" lang="en-US" altLang="ja-JP" sz="3200" i="1" smtClean="0">
                                        <a:latin typeface="Cambria Math" panose="02040503050406030204" pitchFamily="18" charset="0"/>
                                      </a:rPr>
                                    </m:ctrlPr>
                                  </m:accPr>
                                  <m:e>
                                    <m:r>
                                      <a:rPr kumimoji="1" lang="en-US" altLang="ja-JP" sz="3200" i="1">
                                        <a:latin typeface="Cambria Math" panose="02040503050406030204" pitchFamily="18" charset="0"/>
                                      </a:rPr>
                                      <m:t>𝐺</m:t>
                                    </m:r>
                                  </m:e>
                                </m:acc>
                              </m:e>
                              <m:sub>
                                <m:r>
                                  <a:rPr lang="en-US" altLang="ja-JP" sz="3200" i="1">
                                    <a:latin typeface="Cambria Math" panose="02040503050406030204" pitchFamily="18" charset="0"/>
                                    <a:cs typeface="Times New Roman" panose="02020603050405020304" pitchFamily="18" charset="0"/>
                                  </a:rPr>
                                  <m:t>𝐹</m:t>
                                </m:r>
                                <m:r>
                                  <a:rPr kumimoji="1" lang="en-US" altLang="ja-JP" sz="3200" b="0" i="1" smtClean="0">
                                    <a:latin typeface="Cambria Math" panose="02040503050406030204" pitchFamily="18" charset="0"/>
                                  </a:rPr>
                                  <m:t>, </m:t>
                                </m:r>
                                <m:r>
                                  <a:rPr kumimoji="1" lang="en-US" altLang="ja-JP" sz="3200" b="0" i="1" smtClean="0">
                                    <a:latin typeface="Cambria Math" panose="02040503050406030204" pitchFamily="18" charset="0"/>
                                  </a:rPr>
                                  <m:t>𝑛</m:t>
                                </m:r>
                                <m:r>
                                  <a:rPr kumimoji="1" lang="en-US" altLang="ja-JP" sz="3200" b="0" i="1" smtClean="0">
                                    <a:latin typeface="Cambria Math" panose="02040503050406030204" pitchFamily="18" charset="0"/>
                                  </a:rPr>
                                  <m:t>+1</m:t>
                                </m:r>
                              </m:sub>
                            </m:sSub>
                          </m:oMath>
                        </m:oMathPara>
                      </a14:m>
                      <a:endParaRPr kumimoji="1" lang="ja-JP" altLang="en-US" sz="2400" dirty="0"/>
                    </a:p>
                  </p:txBody>
                </p:sp>
              </mc:Choice>
              <mc:Fallback xmlns="">
                <p:sp>
                  <p:nvSpPr>
                    <p:cNvPr id="30" name="角丸四角形 29">
                      <a:extLst>
                        <a:ext uri="{FF2B5EF4-FFF2-40B4-BE49-F238E27FC236}">
                          <a16:creationId xmlns:a16="http://schemas.microsoft.com/office/drawing/2014/main" id="{4B241AB2-1403-FCDB-BCA4-2DA034B20C21}"/>
                        </a:ext>
                      </a:extLst>
                    </p:cNvPr>
                    <p:cNvSpPr>
                      <a:spLocks noRot="1" noChangeAspect="1" noMove="1" noResize="1" noEditPoints="1" noAdjustHandles="1" noChangeArrowheads="1" noChangeShapeType="1" noTextEdit="1"/>
                    </p:cNvSpPr>
                    <p:nvPr/>
                  </p:nvSpPr>
                  <p:spPr>
                    <a:xfrm>
                      <a:off x="974501" y="389795"/>
                      <a:ext cx="2033498" cy="841704"/>
                    </a:xfrm>
                    <a:prstGeom prst="roundRect">
                      <a:avLst/>
                    </a:prstGeom>
                    <a:blipFill>
                      <a:blip r:embed="rId5"/>
                      <a:stretch>
                        <a:fillRect t="-178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1" name="角丸四角形 30">
                      <a:extLst>
                        <a:ext uri="{FF2B5EF4-FFF2-40B4-BE49-F238E27FC236}">
                          <a16:creationId xmlns:a16="http://schemas.microsoft.com/office/drawing/2014/main" id="{D5168697-DD0F-EEB9-9DAC-A78510C35DC7}"/>
                        </a:ext>
                      </a:extLst>
                    </p:cNvPr>
                    <p:cNvSpPr/>
                    <p:nvPr/>
                  </p:nvSpPr>
                  <p:spPr>
                    <a:xfrm>
                      <a:off x="278292" y="5626501"/>
                      <a:ext cx="3409915" cy="846607"/>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2400" dirty="0"/>
                        <a:t>[</a:t>
                      </a:r>
                      <a14:m>
                        <m:oMath xmlns:m="http://schemas.openxmlformats.org/officeDocument/2006/math">
                          <m:sSub>
                            <m:sSubPr>
                              <m:ctrlPr>
                                <a:rPr kumimoji="1" lang="en-US" altLang="ja-JP" sz="2400" i="1" smtClean="0">
                                  <a:latin typeface="Cambria Math" panose="02040503050406030204" pitchFamily="18" charset="0"/>
                                </a:rPr>
                              </m:ctrlPr>
                            </m:sSubPr>
                            <m:e>
                              <m:r>
                                <a:rPr kumimoji="1" lang="en-US" altLang="ja-JP" sz="2400" b="0" i="1" smtClean="0">
                                  <a:latin typeface="Cambria Math" panose="02040503050406030204" pitchFamily="18" charset="0"/>
                                </a:rPr>
                                <m:t>𝑃</m:t>
                              </m:r>
                            </m:e>
                            <m:sub>
                              <m:r>
                                <a:rPr lang="en-US" altLang="ja-JP" sz="2400" i="1">
                                  <a:latin typeface="Cambria Math" panose="02040503050406030204" pitchFamily="18" charset="0"/>
                                  <a:cs typeface="Times New Roman" panose="02020603050405020304" pitchFamily="18" charset="0"/>
                                </a:rPr>
                                <m:t>𝐹</m:t>
                              </m:r>
                              <m:r>
                                <a:rPr kumimoji="1" lang="en-US" altLang="ja-JP" sz="2400" b="0" i="1" smtClean="0">
                                  <a:latin typeface="Cambria Math" panose="02040503050406030204" pitchFamily="18" charset="0"/>
                                </a:rPr>
                                <m:t>,</m:t>
                              </m:r>
                              <m:r>
                                <a:rPr kumimoji="1" lang="en-US" altLang="ja-JP" sz="2400" b="0" i="1" smtClean="0">
                                  <a:latin typeface="Cambria Math" panose="02040503050406030204" pitchFamily="18" charset="0"/>
                                </a:rPr>
                                <m:t>𝑛</m:t>
                              </m:r>
                              <m:r>
                                <a:rPr kumimoji="1" lang="en-US" altLang="ja-JP" sz="2400" b="0" i="1" smtClean="0">
                                  <a:latin typeface="Cambria Math" panose="02040503050406030204" pitchFamily="18" charset="0"/>
                                </a:rPr>
                                <m:t>+1</m:t>
                              </m:r>
                            </m:sub>
                          </m:sSub>
                          <m:r>
                            <a:rPr kumimoji="1" lang="en-US" altLang="ja-JP" sz="2400" b="0" i="1" smtClean="0">
                              <a:latin typeface="Cambria Math" panose="02040503050406030204" pitchFamily="18" charset="0"/>
                            </a:rPr>
                            <m:t>,</m:t>
                          </m:r>
                          <m:sSub>
                            <m:sSubPr>
                              <m:ctrlPr>
                                <a:rPr lang="en-US" altLang="ja-JP" sz="2400" i="1" smtClean="0">
                                  <a:latin typeface="Cambria Math" panose="02040503050406030204" pitchFamily="18" charset="0"/>
                                </a:rPr>
                              </m:ctrlPr>
                            </m:sSubPr>
                            <m:e>
                              <m:r>
                                <a:rPr lang="en-US" altLang="ja-JP" sz="2400" b="0" i="1" smtClean="0">
                                  <a:latin typeface="Cambria Math" panose="02040503050406030204" pitchFamily="18" charset="0"/>
                                </a:rPr>
                                <m:t>𝐶</m:t>
                              </m:r>
                            </m:e>
                            <m:sub>
                              <m:r>
                                <a:rPr lang="en-US" altLang="ja-JP" sz="2400" i="1">
                                  <a:latin typeface="Cambria Math" panose="02040503050406030204" pitchFamily="18" charset="0"/>
                                  <a:cs typeface="Times New Roman" panose="02020603050405020304" pitchFamily="18" charset="0"/>
                                </a:rPr>
                                <m:t>𝐹</m:t>
                              </m:r>
                              <m:r>
                                <a:rPr lang="en-US" altLang="ja-JP" sz="2400" b="0" i="1" smtClean="0">
                                  <a:latin typeface="Cambria Math" panose="02040503050406030204" pitchFamily="18" charset="0"/>
                                </a:rPr>
                                <m:t>,</m:t>
                              </m:r>
                              <m:r>
                                <a:rPr lang="en-US" altLang="ja-JP" sz="2400" b="0" i="1">
                                  <a:latin typeface="Cambria Math" panose="02040503050406030204" pitchFamily="18" charset="0"/>
                                </a:rPr>
                                <m:t>𝑛</m:t>
                              </m:r>
                              <m:r>
                                <a:rPr lang="en-US" altLang="ja-JP" sz="2400" b="0" i="1" smtClean="0">
                                  <a:latin typeface="Cambria Math" panose="02040503050406030204" pitchFamily="18" charset="0"/>
                                </a:rPr>
                                <m:t>+1</m:t>
                              </m:r>
                            </m:sub>
                          </m:sSub>
                        </m:oMath>
                      </a14:m>
                      <a:r>
                        <a:rPr kumimoji="1" lang="en-US" altLang="ja-JP" sz="2400" dirty="0"/>
                        <a:t>, </a:t>
                      </a:r>
                      <a14:m>
                        <m:oMath xmlns:m="http://schemas.openxmlformats.org/officeDocument/2006/math">
                          <m:sSub>
                            <m:sSubPr>
                              <m:ctrlPr>
                                <a:rPr lang="en-US" altLang="ja-JP" sz="2400" i="1">
                                  <a:latin typeface="Cambria Math" panose="02040503050406030204" pitchFamily="18" charset="0"/>
                                </a:rPr>
                              </m:ctrlPr>
                            </m:sSubPr>
                            <m:e>
                              <m:r>
                                <a:rPr lang="en-US" altLang="ja-JP" sz="2400" b="0" i="1" smtClean="0">
                                  <a:latin typeface="Cambria Math" panose="02040503050406030204" pitchFamily="18" charset="0"/>
                                </a:rPr>
                                <m:t>𝑆</m:t>
                              </m:r>
                            </m:e>
                            <m:sub>
                              <m:r>
                                <a:rPr lang="en-US" altLang="ja-JP" sz="2400" i="1">
                                  <a:latin typeface="Cambria Math" panose="02040503050406030204" pitchFamily="18" charset="0"/>
                                  <a:cs typeface="Times New Roman" panose="02020603050405020304" pitchFamily="18" charset="0"/>
                                </a:rPr>
                                <m:t>𝐹</m:t>
                              </m:r>
                              <m:r>
                                <a:rPr lang="en-US" altLang="ja-JP" sz="2400" b="0" i="1">
                                  <a:latin typeface="Cambria Math" panose="02040503050406030204" pitchFamily="18" charset="0"/>
                                </a:rPr>
                                <m:t>,</m:t>
                              </m:r>
                              <m:r>
                                <a:rPr lang="en-US" altLang="ja-JP" sz="2400" b="0" i="1">
                                  <a:latin typeface="Cambria Math" panose="02040503050406030204" pitchFamily="18" charset="0"/>
                                </a:rPr>
                                <m:t>𝑛</m:t>
                              </m:r>
                              <m:r>
                                <a:rPr lang="en-US" altLang="ja-JP" sz="2400" b="0" i="1" smtClean="0">
                                  <a:latin typeface="Cambria Math" panose="02040503050406030204" pitchFamily="18" charset="0"/>
                                </a:rPr>
                                <m:t>+1</m:t>
                              </m:r>
                            </m:sub>
                          </m:sSub>
                        </m:oMath>
                      </a14:m>
                      <a:r>
                        <a:rPr kumimoji="1" lang="en-US" altLang="ja-JP" sz="2400" dirty="0"/>
                        <a:t>]</a:t>
                      </a:r>
                      <a:endParaRPr kumimoji="1" lang="ja-JP" altLang="en-US" sz="2400"/>
                    </a:p>
                  </p:txBody>
                </p:sp>
              </mc:Choice>
              <mc:Fallback xmlns="">
                <p:sp>
                  <p:nvSpPr>
                    <p:cNvPr id="31" name="角丸四角形 30">
                      <a:extLst>
                        <a:ext uri="{FF2B5EF4-FFF2-40B4-BE49-F238E27FC236}">
                          <a16:creationId xmlns:a16="http://schemas.microsoft.com/office/drawing/2014/main" id="{D5168697-DD0F-EEB9-9DAC-A78510C35DC7}"/>
                        </a:ext>
                      </a:extLst>
                    </p:cNvPr>
                    <p:cNvSpPr>
                      <a:spLocks noRot="1" noChangeAspect="1" noMove="1" noResize="1" noEditPoints="1" noAdjustHandles="1" noChangeArrowheads="1" noChangeShapeType="1" noTextEdit="1"/>
                    </p:cNvSpPr>
                    <p:nvPr/>
                  </p:nvSpPr>
                  <p:spPr>
                    <a:xfrm>
                      <a:off x="278292" y="5626501"/>
                      <a:ext cx="3409915" cy="846607"/>
                    </a:xfrm>
                    <a:prstGeom prst="roundRect">
                      <a:avLst/>
                    </a:prstGeom>
                    <a:blipFill>
                      <a:blip r:embed="rId6"/>
                      <a:stretch>
                        <a:fillRect l="-1200" r="-800"/>
                      </a:stretch>
                    </a:blipFill>
                  </p:spPr>
                  <p:txBody>
                    <a:bodyPr/>
                    <a:lstStyle/>
                    <a:p>
                      <a:r>
                        <a:rPr lang="ja-JP" altLang="en-US">
                          <a:noFill/>
                        </a:rPr>
                        <a:t> </a:t>
                      </a:r>
                    </a:p>
                  </p:txBody>
                </p:sp>
              </mc:Fallback>
            </mc:AlternateContent>
            <p:sp>
              <p:nvSpPr>
                <p:cNvPr id="32" name="角丸四角形 31">
                  <a:extLst>
                    <a:ext uri="{FF2B5EF4-FFF2-40B4-BE49-F238E27FC236}">
                      <a16:creationId xmlns:a16="http://schemas.microsoft.com/office/drawing/2014/main" id="{706D9CD3-775B-647D-490D-F7DAF41090C8}"/>
                    </a:ext>
                  </a:extLst>
                </p:cNvPr>
                <p:cNvSpPr/>
                <p:nvPr/>
              </p:nvSpPr>
              <p:spPr>
                <a:xfrm>
                  <a:off x="786421" y="3590409"/>
                  <a:ext cx="2400479" cy="716558"/>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ja-JP" sz="2400" b="1" dirty="0"/>
                    <a:t>RNN/LSTM</a:t>
                  </a:r>
                  <a:endParaRPr kumimoji="1" lang="en-US" altLang="ja-JP" sz="2400" b="1" dirty="0"/>
                </a:p>
              </p:txBody>
            </p:sp>
          </p:grpSp>
          <mc:AlternateContent xmlns:mc="http://schemas.openxmlformats.org/markup-compatibility/2006" xmlns:a14="http://schemas.microsoft.com/office/drawing/2010/main">
            <mc:Choice Requires="a14">
              <p:sp>
                <p:nvSpPr>
                  <p:cNvPr id="28" name="テキスト ボックス 27">
                    <a:extLst>
                      <a:ext uri="{FF2B5EF4-FFF2-40B4-BE49-F238E27FC236}">
                        <a16:creationId xmlns:a16="http://schemas.microsoft.com/office/drawing/2014/main" id="{71F1153E-C5CA-8AB3-8092-7FAC32CF6F83}"/>
                      </a:ext>
                    </a:extLst>
                  </p:cNvPr>
                  <p:cNvSpPr txBox="1"/>
                  <p:nvPr/>
                </p:nvSpPr>
                <p:spPr>
                  <a:xfrm>
                    <a:off x="613893" y="3133408"/>
                    <a:ext cx="694225" cy="55584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2400" i="1" smtClean="0">
                              <a:latin typeface="Cambria Math" panose="02040503050406030204" pitchFamily="18" charset="0"/>
                              <a:ea typeface="Cambria Math" panose="02040503050406030204" pitchFamily="18" charset="0"/>
                            </a:rPr>
                            <m:t>×</m:t>
                          </m:r>
                          <m:r>
                            <a:rPr kumimoji="1" lang="en-US" altLang="ja-JP" sz="2400" b="0" i="1" smtClean="0">
                              <a:latin typeface="Cambria Math" panose="02040503050406030204" pitchFamily="18" charset="0"/>
                              <a:ea typeface="Cambria Math" panose="02040503050406030204" pitchFamily="18" charset="0"/>
                            </a:rPr>
                            <m:t>𝑟</m:t>
                          </m:r>
                        </m:oMath>
                      </m:oMathPara>
                    </a14:m>
                    <a:endParaRPr kumimoji="1" lang="ja-JP" altLang="en-US" sz="2000"/>
                  </a:p>
                </p:txBody>
              </p:sp>
            </mc:Choice>
            <mc:Fallback xmlns="">
              <p:sp>
                <p:nvSpPr>
                  <p:cNvPr id="28" name="テキスト ボックス 27">
                    <a:extLst>
                      <a:ext uri="{FF2B5EF4-FFF2-40B4-BE49-F238E27FC236}">
                        <a16:creationId xmlns:a16="http://schemas.microsoft.com/office/drawing/2014/main" id="{71F1153E-C5CA-8AB3-8092-7FAC32CF6F83}"/>
                      </a:ext>
                    </a:extLst>
                  </p:cNvPr>
                  <p:cNvSpPr txBox="1">
                    <a:spLocks noRot="1" noChangeAspect="1" noMove="1" noResize="1" noEditPoints="1" noAdjustHandles="1" noChangeArrowheads="1" noChangeShapeType="1" noTextEdit="1"/>
                  </p:cNvSpPr>
                  <p:nvPr/>
                </p:nvSpPr>
                <p:spPr>
                  <a:xfrm>
                    <a:off x="613893" y="3133408"/>
                    <a:ext cx="694225" cy="555842"/>
                  </a:xfrm>
                  <a:prstGeom prst="rect">
                    <a:avLst/>
                  </a:prstGeom>
                  <a:blipFill>
                    <a:blip r:embed="rId7"/>
                    <a:stretch>
                      <a:fillRect/>
                    </a:stretch>
                  </a:blipFill>
                </p:spPr>
                <p:txBody>
                  <a:bodyPr/>
                  <a:lstStyle/>
                  <a:p>
                    <a:r>
                      <a:rPr lang="ja-JP" altLang="en-US">
                        <a:noFill/>
                      </a:rPr>
                      <a:t> </a:t>
                    </a:r>
                  </a:p>
                </p:txBody>
              </p:sp>
            </mc:Fallback>
          </mc:AlternateContent>
        </p:grpSp>
        <p:grpSp>
          <p:nvGrpSpPr>
            <p:cNvPr id="14" name="グループ化 13">
              <a:extLst>
                <a:ext uri="{FF2B5EF4-FFF2-40B4-BE49-F238E27FC236}">
                  <a16:creationId xmlns:a16="http://schemas.microsoft.com/office/drawing/2014/main" id="{F1DA6D13-3686-B8F1-8E62-71527CA5ED42}"/>
                </a:ext>
              </a:extLst>
            </p:cNvPr>
            <p:cNvGrpSpPr/>
            <p:nvPr/>
          </p:nvGrpSpPr>
          <p:grpSpPr>
            <a:xfrm>
              <a:off x="3847429" y="389794"/>
              <a:ext cx="3957906" cy="6083313"/>
              <a:chOff x="4026331" y="389794"/>
              <a:chExt cx="3957906" cy="6083313"/>
            </a:xfrm>
          </p:grpSpPr>
          <p:grpSp>
            <p:nvGrpSpPr>
              <p:cNvPr id="16" name="グループ化 15">
                <a:extLst>
                  <a:ext uri="{FF2B5EF4-FFF2-40B4-BE49-F238E27FC236}">
                    <a16:creationId xmlns:a16="http://schemas.microsoft.com/office/drawing/2014/main" id="{DC8E3C82-981A-740D-DA5C-CE3C3BCB0365}"/>
                  </a:ext>
                </a:extLst>
              </p:cNvPr>
              <p:cNvGrpSpPr/>
              <p:nvPr/>
            </p:nvGrpSpPr>
            <p:grpSpPr>
              <a:xfrm>
                <a:off x="4026331" y="389794"/>
                <a:ext cx="3957906" cy="6083313"/>
                <a:chOff x="3390230" y="389794"/>
                <a:chExt cx="3957906" cy="6083313"/>
              </a:xfrm>
            </p:grpSpPr>
            <p:grpSp>
              <p:nvGrpSpPr>
                <p:cNvPr id="18" name="グループ化 17">
                  <a:extLst>
                    <a:ext uri="{FF2B5EF4-FFF2-40B4-BE49-F238E27FC236}">
                      <a16:creationId xmlns:a16="http://schemas.microsoft.com/office/drawing/2014/main" id="{5F4E39AA-8237-5FBA-D0C6-C77CF5590CB5}"/>
                    </a:ext>
                  </a:extLst>
                </p:cNvPr>
                <p:cNvGrpSpPr/>
                <p:nvPr/>
              </p:nvGrpSpPr>
              <p:grpSpPr>
                <a:xfrm>
                  <a:off x="4521859" y="1231498"/>
                  <a:ext cx="1703323" cy="4395002"/>
                  <a:chOff x="9578722" y="1665402"/>
                  <a:chExt cx="1582608" cy="3773147"/>
                </a:xfrm>
              </p:grpSpPr>
              <p:cxnSp>
                <p:nvCxnSpPr>
                  <p:cNvPr id="23" name="直線矢印コネクタ 22">
                    <a:extLst>
                      <a:ext uri="{FF2B5EF4-FFF2-40B4-BE49-F238E27FC236}">
                        <a16:creationId xmlns:a16="http://schemas.microsoft.com/office/drawing/2014/main" id="{474C5DB5-EF4E-5C61-8677-D9A5A03481FE}"/>
                      </a:ext>
                    </a:extLst>
                  </p:cNvPr>
                  <p:cNvCxnSpPr>
                    <a:cxnSpLocks/>
                    <a:stCxn id="20" idx="0"/>
                    <a:endCxn id="21" idx="2"/>
                  </p:cNvCxnSpPr>
                  <p:nvPr/>
                </p:nvCxnSpPr>
                <p:spPr>
                  <a:xfrm flipV="1">
                    <a:off x="10365996" y="4307252"/>
                    <a:ext cx="4031" cy="1131297"/>
                  </a:xfrm>
                  <a:prstGeom prst="straightConnector1">
                    <a:avLst/>
                  </a:prstGeom>
                  <a:ln w="38100">
                    <a:tailEnd type="triangle"/>
                  </a:ln>
                </p:spPr>
                <p:style>
                  <a:lnRef idx="2">
                    <a:schemeClr val="dk1"/>
                  </a:lnRef>
                  <a:fillRef idx="1">
                    <a:schemeClr val="lt1"/>
                  </a:fillRef>
                  <a:effectRef idx="0">
                    <a:schemeClr val="dk1"/>
                  </a:effectRef>
                  <a:fontRef idx="minor">
                    <a:schemeClr val="dk1"/>
                  </a:fontRef>
                </p:style>
              </p:cxnSp>
              <p:cxnSp>
                <p:nvCxnSpPr>
                  <p:cNvPr id="24" name="直線矢印コネクタ 23">
                    <a:extLst>
                      <a:ext uri="{FF2B5EF4-FFF2-40B4-BE49-F238E27FC236}">
                        <a16:creationId xmlns:a16="http://schemas.microsoft.com/office/drawing/2014/main" id="{BD6C04B2-0073-8138-9A4B-FE365CBF47D1}"/>
                      </a:ext>
                    </a:extLst>
                  </p:cNvPr>
                  <p:cNvCxnSpPr>
                    <a:cxnSpLocks/>
                    <a:stCxn id="21" idx="0"/>
                    <a:endCxn id="25" idx="2"/>
                  </p:cNvCxnSpPr>
                  <p:nvPr/>
                </p:nvCxnSpPr>
                <p:spPr>
                  <a:xfrm flipH="1" flipV="1">
                    <a:off x="10370026" y="2654054"/>
                    <a:ext cx="1" cy="1038027"/>
                  </a:xfrm>
                  <a:prstGeom prst="straightConnector1">
                    <a:avLst/>
                  </a:prstGeom>
                  <a:ln w="38100">
                    <a:tailEnd type="triangle"/>
                  </a:ln>
                </p:spPr>
                <p:style>
                  <a:lnRef idx="2">
                    <a:schemeClr val="dk1"/>
                  </a:lnRef>
                  <a:fillRef idx="1">
                    <a:schemeClr val="lt1"/>
                  </a:fillRef>
                  <a:effectRef idx="0">
                    <a:schemeClr val="dk1"/>
                  </a:effectRef>
                  <a:fontRef idx="minor">
                    <a:schemeClr val="dk1"/>
                  </a:fontRef>
                </p:style>
              </p:cxnSp>
              <p:sp>
                <p:nvSpPr>
                  <p:cNvPr id="25" name="角丸四角形 24">
                    <a:extLst>
                      <a:ext uri="{FF2B5EF4-FFF2-40B4-BE49-F238E27FC236}">
                        <a16:creationId xmlns:a16="http://schemas.microsoft.com/office/drawing/2014/main" id="{2ADD4199-DDFA-B780-A968-2FFC3C479EC5}"/>
                      </a:ext>
                    </a:extLst>
                  </p:cNvPr>
                  <p:cNvSpPr/>
                  <p:nvPr/>
                </p:nvSpPr>
                <p:spPr>
                  <a:xfrm>
                    <a:off x="9578722" y="2125429"/>
                    <a:ext cx="1582608" cy="528625"/>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2400" b="1" dirty="0"/>
                      <a:t>Dense</a:t>
                    </a:r>
                    <a:endParaRPr kumimoji="1" lang="ja-JP" altLang="en-US" sz="2400" b="1"/>
                  </a:p>
                </p:txBody>
              </p:sp>
              <p:cxnSp>
                <p:nvCxnSpPr>
                  <p:cNvPr id="26" name="直線矢印コネクタ 25">
                    <a:extLst>
                      <a:ext uri="{FF2B5EF4-FFF2-40B4-BE49-F238E27FC236}">
                        <a16:creationId xmlns:a16="http://schemas.microsoft.com/office/drawing/2014/main" id="{E3B26664-FB38-E294-F578-FA3CE82A3713}"/>
                      </a:ext>
                    </a:extLst>
                  </p:cNvPr>
                  <p:cNvCxnSpPr>
                    <a:cxnSpLocks/>
                    <a:stCxn id="25" idx="0"/>
                    <a:endCxn id="19" idx="2"/>
                  </p:cNvCxnSpPr>
                  <p:nvPr/>
                </p:nvCxnSpPr>
                <p:spPr>
                  <a:xfrm flipH="1" flipV="1">
                    <a:off x="10370025" y="1665402"/>
                    <a:ext cx="2" cy="460027"/>
                  </a:xfrm>
                  <a:prstGeom prst="straightConnector1">
                    <a:avLst/>
                  </a:prstGeom>
                  <a:ln w="38100">
                    <a:tailEnd type="triangle"/>
                  </a:ln>
                </p:spPr>
                <p:style>
                  <a:lnRef idx="2">
                    <a:schemeClr val="dk1"/>
                  </a:lnRef>
                  <a:fillRef idx="1">
                    <a:schemeClr val="lt1"/>
                  </a:fillRef>
                  <a:effectRef idx="0">
                    <a:schemeClr val="dk1"/>
                  </a:effectRef>
                  <a:fontRef idx="minor">
                    <a:schemeClr val="dk1"/>
                  </a:fontRef>
                </p:style>
              </p:cxnSp>
            </p:grpSp>
            <mc:AlternateContent xmlns:mc="http://schemas.openxmlformats.org/markup-compatibility/2006" xmlns:a14="http://schemas.microsoft.com/office/drawing/2010/main">
              <mc:Choice Requires="a14">
                <p:sp>
                  <p:nvSpPr>
                    <p:cNvPr id="19" name="角丸四角形 18">
                      <a:extLst>
                        <a:ext uri="{FF2B5EF4-FFF2-40B4-BE49-F238E27FC236}">
                          <a16:creationId xmlns:a16="http://schemas.microsoft.com/office/drawing/2014/main" id="{028A236C-7640-3F20-C22E-D01D0A6979E2}"/>
                        </a:ext>
                      </a:extLst>
                    </p:cNvPr>
                    <p:cNvSpPr/>
                    <p:nvPr/>
                  </p:nvSpPr>
                  <p:spPr>
                    <a:xfrm>
                      <a:off x="4356770" y="389794"/>
                      <a:ext cx="2033498" cy="841704"/>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ja-JP" sz="3200" i="1" smtClean="0">
                                    <a:latin typeface="Cambria Math" panose="02040503050406030204" pitchFamily="18" charset="0"/>
                                  </a:rPr>
                                </m:ctrlPr>
                              </m:sSubPr>
                              <m:e>
                                <m:acc>
                                  <m:accPr>
                                    <m:chr m:val="́"/>
                                    <m:ctrlPr>
                                      <a:rPr lang="en-US" altLang="ja-JP" sz="3200" i="1" smtClean="0">
                                        <a:latin typeface="Cambria Math" panose="02040503050406030204" pitchFamily="18" charset="0"/>
                                      </a:rPr>
                                    </m:ctrlPr>
                                  </m:accPr>
                                  <m:e>
                                    <m:r>
                                      <a:rPr lang="en-US" altLang="ja-JP" sz="3200" i="1">
                                        <a:latin typeface="Cambria Math" panose="02040503050406030204" pitchFamily="18" charset="0"/>
                                      </a:rPr>
                                      <m:t>𝐺</m:t>
                                    </m:r>
                                  </m:e>
                                </m:acc>
                              </m:e>
                              <m:sub>
                                <m:r>
                                  <a:rPr lang="en-US" altLang="ja-JP" sz="3200" i="1">
                                    <a:latin typeface="Cambria Math" panose="02040503050406030204" pitchFamily="18" charset="0"/>
                                    <a:cs typeface="Times New Roman" panose="02020603050405020304" pitchFamily="18" charset="0"/>
                                  </a:rPr>
                                  <m:t>𝐹</m:t>
                                </m:r>
                                <m:r>
                                  <a:rPr lang="en-US" altLang="ja-JP" sz="3200" b="0" i="1">
                                    <a:latin typeface="Cambria Math" panose="02040503050406030204" pitchFamily="18" charset="0"/>
                                  </a:rPr>
                                  <m:t>, </m:t>
                                </m:r>
                                <m:r>
                                  <a:rPr lang="en-US" altLang="ja-JP" sz="3200" b="0" i="1">
                                    <a:latin typeface="Cambria Math" panose="02040503050406030204" pitchFamily="18" charset="0"/>
                                  </a:rPr>
                                  <m:t>𝑛</m:t>
                                </m:r>
                                <m:r>
                                  <a:rPr lang="en-US" altLang="ja-JP" sz="3200" b="0" i="1" smtClean="0">
                                    <a:latin typeface="Cambria Math" panose="02040503050406030204" pitchFamily="18" charset="0"/>
                                  </a:rPr>
                                  <m:t>+2</m:t>
                                </m:r>
                              </m:sub>
                            </m:sSub>
                          </m:oMath>
                        </m:oMathPara>
                      </a14:m>
                      <a:endParaRPr kumimoji="1" lang="ja-JP" altLang="en-US" sz="2400"/>
                    </a:p>
                  </p:txBody>
                </p:sp>
              </mc:Choice>
              <mc:Fallback xmlns="">
                <p:sp>
                  <p:nvSpPr>
                    <p:cNvPr id="19" name="角丸四角形 18">
                      <a:extLst>
                        <a:ext uri="{FF2B5EF4-FFF2-40B4-BE49-F238E27FC236}">
                          <a16:creationId xmlns:a16="http://schemas.microsoft.com/office/drawing/2014/main" id="{028A236C-7640-3F20-C22E-D01D0A6979E2}"/>
                        </a:ext>
                      </a:extLst>
                    </p:cNvPr>
                    <p:cNvSpPr>
                      <a:spLocks noRot="1" noChangeAspect="1" noMove="1" noResize="1" noEditPoints="1" noAdjustHandles="1" noChangeArrowheads="1" noChangeShapeType="1" noTextEdit="1"/>
                    </p:cNvSpPr>
                    <p:nvPr/>
                  </p:nvSpPr>
                  <p:spPr>
                    <a:xfrm>
                      <a:off x="4356770" y="389794"/>
                      <a:ext cx="2033498" cy="841704"/>
                    </a:xfrm>
                    <a:prstGeom prst="roundRect">
                      <a:avLst/>
                    </a:prstGeom>
                    <a:blipFill>
                      <a:blip r:embed="rId8"/>
                      <a:stretch>
                        <a:fillRect t="-178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0" name="角丸四角形 19">
                      <a:extLst>
                        <a:ext uri="{FF2B5EF4-FFF2-40B4-BE49-F238E27FC236}">
                          <a16:creationId xmlns:a16="http://schemas.microsoft.com/office/drawing/2014/main" id="{308AE8EF-C35B-9136-8ED1-202205505BFA}"/>
                        </a:ext>
                      </a:extLst>
                    </p:cNvPr>
                    <p:cNvSpPr/>
                    <p:nvPr/>
                  </p:nvSpPr>
                  <p:spPr>
                    <a:xfrm>
                      <a:off x="3390230" y="5626500"/>
                      <a:ext cx="3957906" cy="846607"/>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2400" dirty="0"/>
                        <a:t>[</a:t>
                      </a:r>
                      <a14:m>
                        <m:oMath xmlns:m="http://schemas.openxmlformats.org/officeDocument/2006/math">
                          <m:sSub>
                            <m:sSubPr>
                              <m:ctrlPr>
                                <a:rPr kumimoji="1" lang="en-US" altLang="ja-JP" sz="2400" i="1" smtClean="0">
                                  <a:latin typeface="Cambria Math" panose="02040503050406030204" pitchFamily="18" charset="0"/>
                                </a:rPr>
                              </m:ctrlPr>
                            </m:sSubPr>
                            <m:e>
                              <m:r>
                                <a:rPr kumimoji="1" lang="en-US" altLang="ja-JP" sz="2400" b="0" i="1" smtClean="0">
                                  <a:latin typeface="Cambria Math" panose="02040503050406030204" pitchFamily="18" charset="0"/>
                                </a:rPr>
                                <m:t>𝑃</m:t>
                              </m:r>
                            </m:e>
                            <m:sub>
                              <m:r>
                                <a:rPr lang="en-US" altLang="ja-JP" sz="2400" i="1">
                                  <a:latin typeface="Cambria Math" panose="02040503050406030204" pitchFamily="18" charset="0"/>
                                  <a:cs typeface="Times New Roman" panose="02020603050405020304" pitchFamily="18" charset="0"/>
                                </a:rPr>
                                <m:t>𝐹</m:t>
                              </m:r>
                              <m:r>
                                <a:rPr kumimoji="1" lang="en-US" altLang="ja-JP" sz="2400" b="0" i="1" smtClean="0">
                                  <a:latin typeface="Cambria Math" panose="02040503050406030204" pitchFamily="18" charset="0"/>
                                </a:rPr>
                                <m:t>,</m:t>
                              </m:r>
                              <m:r>
                                <a:rPr kumimoji="1" lang="en-US" altLang="ja-JP" sz="2400" b="0" i="1" smtClean="0">
                                  <a:latin typeface="Cambria Math" panose="02040503050406030204" pitchFamily="18" charset="0"/>
                                </a:rPr>
                                <m:t>𝑛</m:t>
                              </m:r>
                              <m:r>
                                <a:rPr kumimoji="1" lang="en-US" altLang="ja-JP" sz="2400" b="0" i="1" smtClean="0">
                                  <a:latin typeface="Cambria Math" panose="02040503050406030204" pitchFamily="18" charset="0"/>
                                </a:rPr>
                                <m:t>+2</m:t>
                              </m:r>
                            </m:sub>
                          </m:sSub>
                          <m:r>
                            <a:rPr kumimoji="1" lang="en-US" altLang="ja-JP" sz="2400" b="0" i="1" smtClean="0">
                              <a:latin typeface="Cambria Math" panose="02040503050406030204" pitchFamily="18" charset="0"/>
                            </a:rPr>
                            <m:t>,</m:t>
                          </m:r>
                          <m:sSub>
                            <m:sSubPr>
                              <m:ctrlPr>
                                <a:rPr lang="en-US" altLang="ja-JP" sz="2400" i="1">
                                  <a:latin typeface="Cambria Math" panose="02040503050406030204" pitchFamily="18" charset="0"/>
                                </a:rPr>
                              </m:ctrlPr>
                            </m:sSubPr>
                            <m:e>
                              <m:r>
                                <a:rPr lang="en-US" altLang="ja-JP" sz="2400" b="0" i="1" smtClean="0">
                                  <a:latin typeface="Cambria Math" panose="02040503050406030204" pitchFamily="18" charset="0"/>
                                </a:rPr>
                                <m:t>𝐶</m:t>
                              </m:r>
                            </m:e>
                            <m:sub>
                              <m:r>
                                <a:rPr lang="en-US" altLang="ja-JP" sz="2400" i="1">
                                  <a:latin typeface="Cambria Math" panose="02040503050406030204" pitchFamily="18" charset="0"/>
                                  <a:cs typeface="Times New Roman" panose="02020603050405020304" pitchFamily="18" charset="0"/>
                                </a:rPr>
                                <m:t>𝐹</m:t>
                              </m:r>
                              <m:r>
                                <a:rPr lang="en-US" altLang="ja-JP" sz="2400" b="0" i="1">
                                  <a:latin typeface="Cambria Math" panose="02040503050406030204" pitchFamily="18" charset="0"/>
                                </a:rPr>
                                <m:t>,</m:t>
                              </m:r>
                              <m:r>
                                <a:rPr lang="en-US" altLang="ja-JP" sz="2400" b="0" i="1">
                                  <a:latin typeface="Cambria Math" panose="02040503050406030204" pitchFamily="18" charset="0"/>
                                </a:rPr>
                                <m:t>𝑛</m:t>
                              </m:r>
                              <m:r>
                                <a:rPr lang="en-US" altLang="ja-JP" sz="2400" b="0" i="1" smtClean="0">
                                  <a:latin typeface="Cambria Math" panose="02040503050406030204" pitchFamily="18" charset="0"/>
                                </a:rPr>
                                <m:t>+2</m:t>
                              </m:r>
                            </m:sub>
                          </m:sSub>
                        </m:oMath>
                      </a14:m>
                      <a:r>
                        <a:rPr kumimoji="1" lang="en-US" altLang="ja-JP" sz="2400" dirty="0"/>
                        <a:t>, </a:t>
                      </a:r>
                      <a14:m>
                        <m:oMath xmlns:m="http://schemas.openxmlformats.org/officeDocument/2006/math">
                          <m:sSub>
                            <m:sSubPr>
                              <m:ctrlPr>
                                <a:rPr lang="en-US" altLang="ja-JP" sz="2400" i="1">
                                  <a:latin typeface="Cambria Math" panose="02040503050406030204" pitchFamily="18" charset="0"/>
                                </a:rPr>
                              </m:ctrlPr>
                            </m:sSubPr>
                            <m:e>
                              <m:r>
                                <a:rPr lang="en-US" altLang="ja-JP" sz="2400" b="0" i="1" smtClean="0">
                                  <a:latin typeface="Cambria Math" panose="02040503050406030204" pitchFamily="18" charset="0"/>
                                </a:rPr>
                                <m:t>𝑆</m:t>
                              </m:r>
                            </m:e>
                            <m:sub>
                              <m:r>
                                <a:rPr lang="en-US" altLang="ja-JP" sz="2400" i="1">
                                  <a:latin typeface="Cambria Math" panose="02040503050406030204" pitchFamily="18" charset="0"/>
                                  <a:cs typeface="Times New Roman" panose="02020603050405020304" pitchFamily="18" charset="0"/>
                                </a:rPr>
                                <m:t>𝐹</m:t>
                              </m:r>
                              <m:r>
                                <a:rPr lang="en-US" altLang="ja-JP" sz="2400" b="0" i="1">
                                  <a:latin typeface="Cambria Math" panose="02040503050406030204" pitchFamily="18" charset="0"/>
                                </a:rPr>
                                <m:t>,</m:t>
                              </m:r>
                              <m:r>
                                <a:rPr lang="en-US" altLang="ja-JP" sz="2400" b="0" i="1">
                                  <a:latin typeface="Cambria Math" panose="02040503050406030204" pitchFamily="18" charset="0"/>
                                </a:rPr>
                                <m:t>𝑛</m:t>
                              </m:r>
                              <m:r>
                                <a:rPr lang="en-US" altLang="ja-JP" sz="2400" b="0" i="1" smtClean="0">
                                  <a:latin typeface="Cambria Math" panose="02040503050406030204" pitchFamily="18" charset="0"/>
                                </a:rPr>
                                <m:t>+2</m:t>
                              </m:r>
                            </m:sub>
                          </m:sSub>
                        </m:oMath>
                      </a14:m>
                      <a:r>
                        <a:rPr kumimoji="1" lang="en-US" altLang="ja-JP" sz="2400" dirty="0"/>
                        <a:t>]</a:t>
                      </a:r>
                      <a:endParaRPr kumimoji="1" lang="ja-JP" altLang="en-US" sz="2400"/>
                    </a:p>
                  </p:txBody>
                </p:sp>
              </mc:Choice>
              <mc:Fallback xmlns="">
                <p:sp>
                  <p:nvSpPr>
                    <p:cNvPr id="20" name="角丸四角形 19">
                      <a:extLst>
                        <a:ext uri="{FF2B5EF4-FFF2-40B4-BE49-F238E27FC236}">
                          <a16:creationId xmlns:a16="http://schemas.microsoft.com/office/drawing/2014/main" id="{308AE8EF-C35B-9136-8ED1-202205505BFA}"/>
                        </a:ext>
                      </a:extLst>
                    </p:cNvPr>
                    <p:cNvSpPr>
                      <a:spLocks noRot="1" noChangeAspect="1" noMove="1" noResize="1" noEditPoints="1" noAdjustHandles="1" noChangeArrowheads="1" noChangeShapeType="1" noTextEdit="1"/>
                    </p:cNvSpPr>
                    <p:nvPr/>
                  </p:nvSpPr>
                  <p:spPr>
                    <a:xfrm>
                      <a:off x="3390230" y="5626500"/>
                      <a:ext cx="3957906" cy="846607"/>
                    </a:xfrm>
                    <a:prstGeom prst="roundRect">
                      <a:avLst/>
                    </a:prstGeom>
                    <a:blipFill>
                      <a:blip r:embed="rId9"/>
                      <a:stretch>
                        <a:fillRect/>
                      </a:stretch>
                    </a:blipFill>
                  </p:spPr>
                  <p:txBody>
                    <a:bodyPr/>
                    <a:lstStyle/>
                    <a:p>
                      <a:r>
                        <a:rPr lang="ja-JP" altLang="en-US">
                          <a:noFill/>
                        </a:rPr>
                        <a:t> </a:t>
                      </a:r>
                    </a:p>
                  </p:txBody>
                </p:sp>
              </mc:Fallback>
            </mc:AlternateContent>
            <p:sp>
              <p:nvSpPr>
                <p:cNvPr id="21" name="角丸四角形 20">
                  <a:extLst>
                    <a:ext uri="{FF2B5EF4-FFF2-40B4-BE49-F238E27FC236}">
                      <a16:creationId xmlns:a16="http://schemas.microsoft.com/office/drawing/2014/main" id="{8CC54C52-8674-1FE4-FB9C-7BC413955D2F}"/>
                    </a:ext>
                  </a:extLst>
                </p:cNvPr>
                <p:cNvSpPr/>
                <p:nvPr/>
              </p:nvSpPr>
              <p:spPr>
                <a:xfrm>
                  <a:off x="4173282" y="3592195"/>
                  <a:ext cx="2400479" cy="716558"/>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ja-JP" sz="2400" b="1" dirty="0"/>
                    <a:t>RNN/LSTM</a:t>
                  </a:r>
                  <a:endParaRPr kumimoji="1" lang="en-US" altLang="ja-JP" sz="2400" b="1" dirty="0"/>
                </a:p>
              </p:txBody>
            </p:sp>
            <p:cxnSp>
              <p:nvCxnSpPr>
                <p:cNvPr id="22" name="直線矢印コネクタ 21">
                  <a:extLst>
                    <a:ext uri="{FF2B5EF4-FFF2-40B4-BE49-F238E27FC236}">
                      <a16:creationId xmlns:a16="http://schemas.microsoft.com/office/drawing/2014/main" id="{9EC302D7-7371-466E-B5DF-7E530CDAF3E6}"/>
                    </a:ext>
                  </a:extLst>
                </p:cNvPr>
                <p:cNvCxnSpPr>
                  <a:cxnSpLocks/>
                  <a:stCxn id="21" idx="3"/>
                </p:cNvCxnSpPr>
                <p:nvPr/>
              </p:nvCxnSpPr>
              <p:spPr>
                <a:xfrm>
                  <a:off x="6573761" y="3950474"/>
                  <a:ext cx="504676" cy="5484"/>
                </a:xfrm>
                <a:prstGeom prst="straightConnector1">
                  <a:avLst/>
                </a:prstGeom>
                <a:ln w="38100">
                  <a:tailEnd type="triangle"/>
                </a:ln>
              </p:spPr>
              <p:style>
                <a:lnRef idx="2">
                  <a:schemeClr val="dk1"/>
                </a:lnRef>
                <a:fillRef idx="1">
                  <a:schemeClr val="lt1"/>
                </a:fillRef>
                <a:effectRef idx="0">
                  <a:schemeClr val="dk1"/>
                </a:effectRef>
                <a:fontRef idx="minor">
                  <a:schemeClr val="dk1"/>
                </a:fontRef>
              </p:style>
            </p:cxnSp>
          </p:grpSp>
          <mc:AlternateContent xmlns:mc="http://schemas.openxmlformats.org/markup-compatibility/2006" xmlns:a14="http://schemas.microsoft.com/office/drawing/2010/main">
            <mc:Choice Requires="a14">
              <p:sp>
                <p:nvSpPr>
                  <p:cNvPr id="17" name="テキスト ボックス 16">
                    <a:extLst>
                      <a:ext uri="{FF2B5EF4-FFF2-40B4-BE49-F238E27FC236}">
                        <a16:creationId xmlns:a16="http://schemas.microsoft.com/office/drawing/2014/main" id="{2835A9D7-958F-560F-3E5C-AF07B2BC9A33}"/>
                      </a:ext>
                    </a:extLst>
                  </p:cNvPr>
                  <p:cNvSpPr txBox="1"/>
                  <p:nvPr/>
                </p:nvSpPr>
                <p:spPr>
                  <a:xfrm>
                    <a:off x="4652933" y="3133407"/>
                    <a:ext cx="694225" cy="55584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2400" i="1" smtClean="0">
                              <a:latin typeface="Cambria Math" panose="02040503050406030204" pitchFamily="18" charset="0"/>
                              <a:ea typeface="Cambria Math" panose="02040503050406030204" pitchFamily="18" charset="0"/>
                            </a:rPr>
                            <m:t>×</m:t>
                          </m:r>
                          <m:r>
                            <a:rPr kumimoji="1" lang="en-US" altLang="ja-JP" sz="2400" b="0" i="1" smtClean="0">
                              <a:latin typeface="Cambria Math" panose="02040503050406030204" pitchFamily="18" charset="0"/>
                              <a:ea typeface="Cambria Math" panose="02040503050406030204" pitchFamily="18" charset="0"/>
                            </a:rPr>
                            <m:t>𝑟</m:t>
                          </m:r>
                        </m:oMath>
                      </m:oMathPara>
                    </a14:m>
                    <a:endParaRPr kumimoji="1" lang="ja-JP" altLang="en-US" sz="2000"/>
                  </a:p>
                </p:txBody>
              </p:sp>
            </mc:Choice>
            <mc:Fallback xmlns="">
              <p:sp>
                <p:nvSpPr>
                  <p:cNvPr id="17" name="テキスト ボックス 16">
                    <a:extLst>
                      <a:ext uri="{FF2B5EF4-FFF2-40B4-BE49-F238E27FC236}">
                        <a16:creationId xmlns:a16="http://schemas.microsoft.com/office/drawing/2014/main" id="{2835A9D7-958F-560F-3E5C-AF07B2BC9A33}"/>
                      </a:ext>
                    </a:extLst>
                  </p:cNvPr>
                  <p:cNvSpPr txBox="1">
                    <a:spLocks noRot="1" noChangeAspect="1" noMove="1" noResize="1" noEditPoints="1" noAdjustHandles="1" noChangeArrowheads="1" noChangeShapeType="1" noTextEdit="1"/>
                  </p:cNvSpPr>
                  <p:nvPr/>
                </p:nvSpPr>
                <p:spPr>
                  <a:xfrm>
                    <a:off x="4652933" y="3133407"/>
                    <a:ext cx="694225" cy="555842"/>
                  </a:xfrm>
                  <a:prstGeom prst="rect">
                    <a:avLst/>
                  </a:prstGeom>
                  <a:blipFill>
                    <a:blip r:embed="rId10"/>
                    <a:stretch>
                      <a:fillRect/>
                    </a:stretch>
                  </a:blipFill>
                </p:spPr>
                <p:txBody>
                  <a:bodyPr/>
                  <a:lstStyle/>
                  <a:p>
                    <a:r>
                      <a:rPr lang="ja-JP" altLang="en-US">
                        <a:noFill/>
                      </a:rPr>
                      <a:t> </a:t>
                    </a:r>
                  </a:p>
                </p:txBody>
              </p:sp>
            </mc:Fallback>
          </mc:AlternateContent>
        </p:grpSp>
        <mc:AlternateContent xmlns:mc="http://schemas.openxmlformats.org/markup-compatibility/2006" xmlns:a14="http://schemas.microsoft.com/office/drawing/2010/main">
          <mc:Choice Requires="a14">
            <p:sp>
              <p:nvSpPr>
                <p:cNvPr id="15" name="テキスト ボックス 14">
                  <a:extLst>
                    <a:ext uri="{FF2B5EF4-FFF2-40B4-BE49-F238E27FC236}">
                      <a16:creationId xmlns:a16="http://schemas.microsoft.com/office/drawing/2014/main" id="{659FE794-D984-FC61-FB40-40110690DB77}"/>
                    </a:ext>
                  </a:extLst>
                </p:cNvPr>
                <p:cNvSpPr txBox="1"/>
                <p:nvPr/>
              </p:nvSpPr>
              <p:spPr>
                <a:xfrm>
                  <a:off x="8829523" y="3133406"/>
                  <a:ext cx="694225" cy="55584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2400" i="1" smtClean="0">
                            <a:latin typeface="Cambria Math" panose="02040503050406030204" pitchFamily="18" charset="0"/>
                            <a:ea typeface="Cambria Math" panose="02040503050406030204" pitchFamily="18" charset="0"/>
                          </a:rPr>
                          <m:t>×</m:t>
                        </m:r>
                        <m:r>
                          <a:rPr kumimoji="1" lang="en-US" altLang="ja-JP" sz="2400" b="0" i="1" smtClean="0">
                            <a:latin typeface="Cambria Math" panose="02040503050406030204" pitchFamily="18" charset="0"/>
                            <a:ea typeface="Cambria Math" panose="02040503050406030204" pitchFamily="18" charset="0"/>
                          </a:rPr>
                          <m:t>𝑟</m:t>
                        </m:r>
                      </m:oMath>
                    </m:oMathPara>
                  </a14:m>
                  <a:endParaRPr kumimoji="1" lang="ja-JP" altLang="en-US"/>
                </a:p>
              </p:txBody>
            </p:sp>
          </mc:Choice>
          <mc:Fallback xmlns="">
            <p:sp>
              <p:nvSpPr>
                <p:cNvPr id="15" name="テキスト ボックス 14">
                  <a:extLst>
                    <a:ext uri="{FF2B5EF4-FFF2-40B4-BE49-F238E27FC236}">
                      <a16:creationId xmlns:a16="http://schemas.microsoft.com/office/drawing/2014/main" id="{659FE794-D984-FC61-FB40-40110690DB77}"/>
                    </a:ext>
                  </a:extLst>
                </p:cNvPr>
                <p:cNvSpPr txBox="1">
                  <a:spLocks noRot="1" noChangeAspect="1" noMove="1" noResize="1" noEditPoints="1" noAdjustHandles="1" noChangeArrowheads="1" noChangeShapeType="1" noTextEdit="1"/>
                </p:cNvSpPr>
                <p:nvPr/>
              </p:nvSpPr>
              <p:spPr>
                <a:xfrm>
                  <a:off x="8829523" y="3133406"/>
                  <a:ext cx="694225" cy="555842"/>
                </a:xfrm>
                <a:prstGeom prst="rect">
                  <a:avLst/>
                </a:prstGeom>
                <a:blipFill>
                  <a:blip r:embed="rId10"/>
                  <a:stretch>
                    <a:fillRect/>
                  </a:stretch>
                </a:blipFill>
              </p:spPr>
              <p:txBody>
                <a:bodyPr/>
                <a:lstStyle/>
                <a:p>
                  <a:r>
                    <a:rPr lang="ja-JP" altLang="en-US">
                      <a:noFill/>
                    </a:rPr>
                    <a:t> </a:t>
                  </a:r>
                </a:p>
              </p:txBody>
            </p:sp>
          </mc:Fallback>
        </mc:AlternateContent>
      </p:grpSp>
      <p:sp>
        <p:nvSpPr>
          <p:cNvPr id="3" name="テキスト ボックス 2">
            <a:extLst>
              <a:ext uri="{FF2B5EF4-FFF2-40B4-BE49-F238E27FC236}">
                <a16:creationId xmlns:a16="http://schemas.microsoft.com/office/drawing/2014/main" id="{75189F81-9531-E22A-2EA2-38F45131F4F4}"/>
              </a:ext>
            </a:extLst>
          </p:cNvPr>
          <p:cNvSpPr txBox="1"/>
          <p:nvPr/>
        </p:nvSpPr>
        <p:spPr>
          <a:xfrm>
            <a:off x="7576352" y="1372530"/>
            <a:ext cx="997988" cy="328689"/>
          </a:xfrm>
          <a:prstGeom prst="rect">
            <a:avLst/>
          </a:prstGeom>
          <a:ln>
            <a:noFill/>
          </a:ln>
        </p:spPr>
        <p:style>
          <a:lnRef idx="2">
            <a:schemeClr val="dk1"/>
          </a:lnRef>
          <a:fillRef idx="1">
            <a:schemeClr val="lt1"/>
          </a:fillRef>
          <a:effectRef idx="0">
            <a:schemeClr val="dk1"/>
          </a:effectRef>
          <a:fontRef idx="minor">
            <a:schemeClr val="dk1"/>
          </a:fontRef>
        </p:style>
        <p:txBody>
          <a:bodyPr wrap="square" rtlCol="0">
            <a:spAutoFit/>
          </a:bodyPr>
          <a:lstStyle/>
          <a:p>
            <a:r>
              <a:rPr kumimoji="1" lang="ja-JP" altLang="en-US" sz="2000" b="1">
                <a:latin typeface="Hiragino Kaku Gothic Std W8" panose="020B0800000000000000" pitchFamily="34" charset="-128"/>
                <a:ea typeface="Hiragino Kaku Gothic Std W8" panose="020B0800000000000000" pitchFamily="34" charset="-128"/>
              </a:rPr>
              <a:t>・・・</a:t>
            </a:r>
            <a:endParaRPr kumimoji="1" lang="ja-JP" altLang="en-US" sz="1600" b="1">
              <a:latin typeface="Hiragino Kaku Gothic Std W8" panose="020B0800000000000000" pitchFamily="34" charset="-128"/>
              <a:ea typeface="Hiragino Kaku Gothic Std W8" panose="020B0800000000000000" pitchFamily="34" charset="-128"/>
            </a:endParaRPr>
          </a:p>
        </p:txBody>
      </p:sp>
      <p:sp>
        <p:nvSpPr>
          <p:cNvPr id="41" name="テキスト ボックス 40">
            <a:extLst>
              <a:ext uri="{FF2B5EF4-FFF2-40B4-BE49-F238E27FC236}">
                <a16:creationId xmlns:a16="http://schemas.microsoft.com/office/drawing/2014/main" id="{93FC5E8F-44E0-0DC2-5D2B-DE96C60B857A}"/>
              </a:ext>
            </a:extLst>
          </p:cNvPr>
          <p:cNvSpPr txBox="1"/>
          <p:nvPr/>
        </p:nvSpPr>
        <p:spPr>
          <a:xfrm>
            <a:off x="7576352" y="2397248"/>
            <a:ext cx="997988" cy="328689"/>
          </a:xfrm>
          <a:prstGeom prst="rect">
            <a:avLst/>
          </a:prstGeom>
          <a:ln>
            <a:noFill/>
          </a:ln>
        </p:spPr>
        <p:style>
          <a:lnRef idx="2">
            <a:schemeClr val="dk1"/>
          </a:lnRef>
          <a:fillRef idx="1">
            <a:schemeClr val="lt1"/>
          </a:fillRef>
          <a:effectRef idx="0">
            <a:schemeClr val="dk1"/>
          </a:effectRef>
          <a:fontRef idx="minor">
            <a:schemeClr val="dk1"/>
          </a:fontRef>
        </p:style>
        <p:txBody>
          <a:bodyPr wrap="square" rtlCol="0">
            <a:spAutoFit/>
          </a:bodyPr>
          <a:lstStyle/>
          <a:p>
            <a:r>
              <a:rPr kumimoji="1" lang="ja-JP" altLang="en-US" sz="2000" b="1">
                <a:latin typeface="Hiragino Kaku Gothic Std W8" panose="020B0800000000000000" pitchFamily="34" charset="-128"/>
                <a:ea typeface="Hiragino Kaku Gothic Std W8" panose="020B0800000000000000" pitchFamily="34" charset="-128"/>
              </a:rPr>
              <a:t>・・・</a:t>
            </a:r>
            <a:endParaRPr kumimoji="1" lang="ja-JP" altLang="en-US" sz="1600" b="1">
              <a:latin typeface="Hiragino Kaku Gothic Std W8" panose="020B0800000000000000" pitchFamily="34" charset="-128"/>
              <a:ea typeface="Hiragino Kaku Gothic Std W8" panose="020B0800000000000000" pitchFamily="34" charset="-128"/>
            </a:endParaRPr>
          </a:p>
        </p:txBody>
      </p:sp>
      <p:sp>
        <p:nvSpPr>
          <p:cNvPr id="44" name="角丸四角形 43">
            <a:extLst>
              <a:ext uri="{FF2B5EF4-FFF2-40B4-BE49-F238E27FC236}">
                <a16:creationId xmlns:a16="http://schemas.microsoft.com/office/drawing/2014/main" id="{509FC18F-1CED-D9F1-60E5-3E20062109B4}"/>
              </a:ext>
            </a:extLst>
          </p:cNvPr>
          <p:cNvSpPr/>
          <p:nvPr/>
        </p:nvSpPr>
        <p:spPr>
          <a:xfrm>
            <a:off x="1853783" y="5683326"/>
            <a:ext cx="948283" cy="539889"/>
          </a:xfrm>
          <a:prstGeom prst="round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2800" dirty="0">
              <a:solidFill>
                <a:schemeClr val="tx1"/>
              </a:solidFill>
            </a:endParaRPr>
          </a:p>
        </p:txBody>
      </p:sp>
      <mc:AlternateContent xmlns:mc="http://schemas.openxmlformats.org/markup-compatibility/2006" xmlns:a14="http://schemas.microsoft.com/office/drawing/2010/main">
        <mc:Choice Requires="a14">
          <p:sp>
            <p:nvSpPr>
              <p:cNvPr id="45" name="角丸四角形吹き出し 44">
                <a:extLst>
                  <a:ext uri="{FF2B5EF4-FFF2-40B4-BE49-F238E27FC236}">
                    <a16:creationId xmlns:a16="http://schemas.microsoft.com/office/drawing/2014/main" id="{A00C4FF7-ADEC-BCBD-8212-5DC420267B5D}"/>
                  </a:ext>
                </a:extLst>
              </p:cNvPr>
              <p:cNvSpPr/>
              <p:nvPr/>
            </p:nvSpPr>
            <p:spPr>
              <a:xfrm>
                <a:off x="1287585" y="4325236"/>
                <a:ext cx="3414577" cy="943370"/>
              </a:xfrm>
              <a:prstGeom prst="wedgeRoundRectCallout">
                <a:avLst>
                  <a:gd name="adj1" fmla="val -20833"/>
                  <a:gd name="adj2" fmla="val 95357"/>
                  <a:gd name="adj3" fmla="val 16667"/>
                </a:avLst>
              </a:prstGeom>
              <a:solidFill>
                <a:schemeClr val="bg1"/>
              </a:solid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800">
                    <a:solidFill>
                      <a:schemeClr val="tx1"/>
                    </a:solidFill>
                  </a:rPr>
                  <a:t>ゲーム</a:t>
                </a:r>
                <a14:m>
                  <m:oMath xmlns:m="http://schemas.openxmlformats.org/officeDocument/2006/math">
                    <m:r>
                      <a:rPr kumimoji="1" lang="en-US" altLang="ja-JP" sz="2800" i="1">
                        <a:solidFill>
                          <a:schemeClr val="tx1"/>
                        </a:solidFill>
                        <a:latin typeface="Cambria Math" panose="02040503050406030204" pitchFamily="18" charset="0"/>
                      </a:rPr>
                      <m:t>𝐹</m:t>
                    </m:r>
                  </m:oMath>
                </a14:m>
                <a:r>
                  <a:rPr kumimoji="1" lang="ja-JP" altLang="en-US" sz="2800">
                    <a:solidFill>
                      <a:schemeClr val="tx1"/>
                    </a:solidFill>
                  </a:rPr>
                  <a:t>の平均価格</a:t>
                </a:r>
                <a:endParaRPr kumimoji="1" lang="ja-JP" altLang="en-US" sz="2800" dirty="0">
                  <a:solidFill>
                    <a:schemeClr val="tx1"/>
                  </a:solidFill>
                </a:endParaRPr>
              </a:p>
            </p:txBody>
          </p:sp>
        </mc:Choice>
        <mc:Fallback xmlns="">
          <p:sp>
            <p:nvSpPr>
              <p:cNvPr id="45" name="角丸四角形吹き出し 44">
                <a:extLst>
                  <a:ext uri="{FF2B5EF4-FFF2-40B4-BE49-F238E27FC236}">
                    <a16:creationId xmlns:a16="http://schemas.microsoft.com/office/drawing/2014/main" id="{A00C4FF7-ADEC-BCBD-8212-5DC420267B5D}"/>
                  </a:ext>
                </a:extLst>
              </p:cNvPr>
              <p:cNvSpPr>
                <a:spLocks noRot="1" noChangeAspect="1" noMove="1" noResize="1" noEditPoints="1" noAdjustHandles="1" noChangeArrowheads="1" noChangeShapeType="1" noTextEdit="1"/>
              </p:cNvSpPr>
              <p:nvPr/>
            </p:nvSpPr>
            <p:spPr>
              <a:xfrm>
                <a:off x="1287585" y="4325236"/>
                <a:ext cx="3414577" cy="943370"/>
              </a:xfrm>
              <a:prstGeom prst="wedgeRoundRectCallout">
                <a:avLst>
                  <a:gd name="adj1" fmla="val -20833"/>
                  <a:gd name="adj2" fmla="val 95357"/>
                  <a:gd name="adj3" fmla="val 16667"/>
                </a:avLst>
              </a:prstGeom>
              <a:blipFill>
                <a:blip r:embed="rId11"/>
                <a:stretch>
                  <a:fillRect l="-733" r="-1099"/>
                </a:stretch>
              </a:blipFill>
              <a:ln w="38100">
                <a:solidFill>
                  <a:srgbClr val="FF0000"/>
                </a:solidFill>
              </a:ln>
            </p:spPr>
            <p:txBody>
              <a:bodyPr/>
              <a:lstStyle/>
              <a:p>
                <a:r>
                  <a:rPr lang="ja-JP" altLang="en-US">
                    <a:noFill/>
                  </a:rPr>
                  <a:t> </a:t>
                </a:r>
              </a:p>
            </p:txBody>
          </p:sp>
        </mc:Fallback>
      </mc:AlternateContent>
    </p:spTree>
    <p:extLst>
      <p:ext uri="{BB962C8B-B14F-4D97-AF65-F5344CB8AC3E}">
        <p14:creationId xmlns:p14="http://schemas.microsoft.com/office/powerpoint/2010/main" val="37351133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110B6FD-4EC4-AF3E-A72E-64E8558CC5B0}"/>
              </a:ext>
            </a:extLst>
          </p:cNvPr>
          <p:cNvSpPr>
            <a:spLocks noGrp="1"/>
          </p:cNvSpPr>
          <p:nvPr>
            <p:ph type="title"/>
          </p:nvPr>
        </p:nvSpPr>
        <p:spPr>
          <a:xfrm>
            <a:off x="262076" y="30899"/>
            <a:ext cx="11662756" cy="857502"/>
          </a:xfrm>
        </p:spPr>
        <p:txBody>
          <a:bodyPr/>
          <a:lstStyle/>
          <a:p>
            <a:r>
              <a:rPr kumimoji="1" lang="ja-JP" altLang="en-US"/>
              <a:t>提案手法</a:t>
            </a:r>
          </a:p>
        </p:txBody>
      </p:sp>
      <p:sp>
        <p:nvSpPr>
          <p:cNvPr id="4" name="スライド番号プレースホルダー 3">
            <a:extLst>
              <a:ext uri="{FF2B5EF4-FFF2-40B4-BE49-F238E27FC236}">
                <a16:creationId xmlns:a16="http://schemas.microsoft.com/office/drawing/2014/main" id="{C3D20C91-50E3-75A2-E874-2A27C429A949}"/>
              </a:ext>
            </a:extLst>
          </p:cNvPr>
          <p:cNvSpPr>
            <a:spLocks noGrp="1"/>
          </p:cNvSpPr>
          <p:nvPr>
            <p:ph type="sldNum" sz="quarter" idx="12"/>
          </p:nvPr>
        </p:nvSpPr>
        <p:spPr/>
        <p:txBody>
          <a:bodyPr/>
          <a:lstStyle/>
          <a:p>
            <a:fld id="{3C83C733-A267-4C27-B924-90460700986B}" type="slidenum">
              <a:rPr lang="ja-JP" altLang="en-US" smtClean="0"/>
              <a:pPr/>
              <a:t>13</a:t>
            </a:fld>
            <a:endParaRPr lang="ja-JP" altLang="en-US"/>
          </a:p>
        </p:txBody>
      </p:sp>
      <p:grpSp>
        <p:nvGrpSpPr>
          <p:cNvPr id="5" name="グループ化 4">
            <a:extLst>
              <a:ext uri="{FF2B5EF4-FFF2-40B4-BE49-F238E27FC236}">
                <a16:creationId xmlns:a16="http://schemas.microsoft.com/office/drawing/2014/main" id="{45F5EC13-4FA8-2420-072C-2EBB6FEE564D}"/>
              </a:ext>
            </a:extLst>
          </p:cNvPr>
          <p:cNvGrpSpPr/>
          <p:nvPr/>
        </p:nvGrpSpPr>
        <p:grpSpPr>
          <a:xfrm>
            <a:off x="744673" y="1170601"/>
            <a:ext cx="11180159" cy="5056684"/>
            <a:chOff x="79512" y="384891"/>
            <a:chExt cx="12092610" cy="6088217"/>
          </a:xfrm>
        </p:grpSpPr>
        <p:sp>
          <p:nvSpPr>
            <p:cNvPr id="6" name="テキスト ボックス 5">
              <a:extLst>
                <a:ext uri="{FF2B5EF4-FFF2-40B4-BE49-F238E27FC236}">
                  <a16:creationId xmlns:a16="http://schemas.microsoft.com/office/drawing/2014/main" id="{2E7B8B84-0C19-DB1B-3657-EC7E1B5C3729}"/>
                </a:ext>
              </a:extLst>
            </p:cNvPr>
            <p:cNvSpPr txBox="1"/>
            <p:nvPr/>
          </p:nvSpPr>
          <p:spPr>
            <a:xfrm>
              <a:off x="7475474" y="3750817"/>
              <a:ext cx="1079437" cy="395740"/>
            </a:xfrm>
            <a:prstGeom prst="rect">
              <a:avLst/>
            </a:prstGeom>
            <a:ln>
              <a:noFill/>
            </a:ln>
          </p:spPr>
          <p:style>
            <a:lnRef idx="2">
              <a:schemeClr val="dk1"/>
            </a:lnRef>
            <a:fillRef idx="1">
              <a:schemeClr val="lt1"/>
            </a:fillRef>
            <a:effectRef idx="0">
              <a:schemeClr val="dk1"/>
            </a:effectRef>
            <a:fontRef idx="minor">
              <a:schemeClr val="dk1"/>
            </a:fontRef>
          </p:style>
          <p:txBody>
            <a:bodyPr wrap="square" rtlCol="0">
              <a:spAutoFit/>
            </a:bodyPr>
            <a:lstStyle/>
            <a:p>
              <a:r>
                <a:rPr kumimoji="1" lang="ja-JP" altLang="en-US" sz="2000" b="1">
                  <a:latin typeface="Hiragino Kaku Gothic Std W8" panose="020B0800000000000000" pitchFamily="34" charset="-128"/>
                  <a:ea typeface="Hiragino Kaku Gothic Std W8" panose="020B0800000000000000" pitchFamily="34" charset="-128"/>
                </a:rPr>
                <a:t>・・・</a:t>
              </a:r>
              <a:endParaRPr kumimoji="1" lang="ja-JP" altLang="en-US" sz="1600" b="1">
                <a:latin typeface="Hiragino Kaku Gothic Std W8" panose="020B0800000000000000" pitchFamily="34" charset="-128"/>
                <a:ea typeface="Hiragino Kaku Gothic Std W8" panose="020B0800000000000000" pitchFamily="34" charset="-128"/>
              </a:endParaRPr>
            </a:p>
          </p:txBody>
        </p:sp>
        <p:grpSp>
          <p:nvGrpSpPr>
            <p:cNvPr id="7" name="グループ化 6">
              <a:extLst>
                <a:ext uri="{FF2B5EF4-FFF2-40B4-BE49-F238E27FC236}">
                  <a16:creationId xmlns:a16="http://schemas.microsoft.com/office/drawing/2014/main" id="{CCF7F85E-7CC8-FA60-54E2-AFB9D19E9636}"/>
                </a:ext>
              </a:extLst>
            </p:cNvPr>
            <p:cNvGrpSpPr/>
            <p:nvPr/>
          </p:nvGrpSpPr>
          <p:grpSpPr>
            <a:xfrm>
              <a:off x="9334551" y="1226596"/>
              <a:ext cx="1703323" cy="4399905"/>
              <a:chOff x="8437117" y="1661194"/>
              <a:chExt cx="1582608" cy="3777356"/>
            </a:xfrm>
          </p:grpSpPr>
          <p:cxnSp>
            <p:nvCxnSpPr>
              <p:cNvPr id="37" name="直線矢印コネクタ 36">
                <a:extLst>
                  <a:ext uri="{FF2B5EF4-FFF2-40B4-BE49-F238E27FC236}">
                    <a16:creationId xmlns:a16="http://schemas.microsoft.com/office/drawing/2014/main" id="{CCC84224-74A4-1B82-CA81-85AF9351ADA8}"/>
                  </a:ext>
                </a:extLst>
              </p:cNvPr>
              <p:cNvCxnSpPr>
                <a:cxnSpLocks/>
                <a:stCxn id="9" idx="0"/>
                <a:endCxn id="11" idx="2"/>
              </p:cNvCxnSpPr>
              <p:nvPr/>
            </p:nvCxnSpPr>
            <p:spPr>
              <a:xfrm flipH="1" flipV="1">
                <a:off x="9229150" y="4305719"/>
                <a:ext cx="5736" cy="1132831"/>
              </a:xfrm>
              <a:prstGeom prst="straightConnector1">
                <a:avLst/>
              </a:prstGeom>
              <a:ln w="38100">
                <a:tailEnd type="triangle"/>
              </a:ln>
            </p:spPr>
            <p:style>
              <a:lnRef idx="2">
                <a:schemeClr val="dk1"/>
              </a:lnRef>
              <a:fillRef idx="1">
                <a:schemeClr val="lt1"/>
              </a:fillRef>
              <a:effectRef idx="0">
                <a:schemeClr val="dk1"/>
              </a:effectRef>
              <a:fontRef idx="minor">
                <a:schemeClr val="dk1"/>
              </a:fontRef>
            </p:style>
          </p:cxnSp>
          <p:cxnSp>
            <p:nvCxnSpPr>
              <p:cNvPr id="38" name="直線矢印コネクタ 37">
                <a:extLst>
                  <a:ext uri="{FF2B5EF4-FFF2-40B4-BE49-F238E27FC236}">
                    <a16:creationId xmlns:a16="http://schemas.microsoft.com/office/drawing/2014/main" id="{A7578DE6-C596-2722-6354-879EE4AE4139}"/>
                  </a:ext>
                </a:extLst>
              </p:cNvPr>
              <p:cNvCxnSpPr>
                <a:cxnSpLocks/>
                <a:stCxn id="11" idx="0"/>
                <a:endCxn id="39" idx="2"/>
              </p:cNvCxnSpPr>
              <p:nvPr/>
            </p:nvCxnSpPr>
            <p:spPr>
              <a:xfrm flipH="1" flipV="1">
                <a:off x="9228421" y="2654054"/>
                <a:ext cx="728" cy="1036494"/>
              </a:xfrm>
              <a:prstGeom prst="straightConnector1">
                <a:avLst/>
              </a:prstGeom>
              <a:ln w="38100">
                <a:tailEnd type="triangle"/>
              </a:ln>
            </p:spPr>
            <p:style>
              <a:lnRef idx="2">
                <a:schemeClr val="dk1"/>
              </a:lnRef>
              <a:fillRef idx="1">
                <a:schemeClr val="lt1"/>
              </a:fillRef>
              <a:effectRef idx="0">
                <a:schemeClr val="dk1"/>
              </a:effectRef>
              <a:fontRef idx="minor">
                <a:schemeClr val="dk1"/>
              </a:fontRef>
            </p:style>
          </p:cxnSp>
          <p:sp>
            <p:nvSpPr>
              <p:cNvPr id="39" name="角丸四角形 38">
                <a:extLst>
                  <a:ext uri="{FF2B5EF4-FFF2-40B4-BE49-F238E27FC236}">
                    <a16:creationId xmlns:a16="http://schemas.microsoft.com/office/drawing/2014/main" id="{3C06DE62-049A-0441-C4A4-3F05C8F0CF1D}"/>
                  </a:ext>
                </a:extLst>
              </p:cNvPr>
              <p:cNvSpPr/>
              <p:nvPr/>
            </p:nvSpPr>
            <p:spPr>
              <a:xfrm>
                <a:off x="8437117" y="2125429"/>
                <a:ext cx="1582608" cy="528625"/>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2400" b="1" dirty="0"/>
                  <a:t>Dense</a:t>
                </a:r>
                <a:endParaRPr kumimoji="1" lang="ja-JP" altLang="en-US" sz="2400" b="1"/>
              </a:p>
            </p:txBody>
          </p:sp>
          <p:cxnSp>
            <p:nvCxnSpPr>
              <p:cNvPr id="40" name="直線矢印コネクタ 39">
                <a:extLst>
                  <a:ext uri="{FF2B5EF4-FFF2-40B4-BE49-F238E27FC236}">
                    <a16:creationId xmlns:a16="http://schemas.microsoft.com/office/drawing/2014/main" id="{74A45449-9AC2-E33C-F9D9-C137A543430B}"/>
                  </a:ext>
                </a:extLst>
              </p:cNvPr>
              <p:cNvCxnSpPr>
                <a:cxnSpLocks/>
                <a:stCxn id="39" idx="0"/>
                <a:endCxn id="8" idx="2"/>
              </p:cNvCxnSpPr>
              <p:nvPr/>
            </p:nvCxnSpPr>
            <p:spPr>
              <a:xfrm flipV="1">
                <a:off x="9228421" y="1661194"/>
                <a:ext cx="728" cy="464235"/>
              </a:xfrm>
              <a:prstGeom prst="straightConnector1">
                <a:avLst/>
              </a:prstGeom>
              <a:ln w="38100">
                <a:tailEnd type="triangle"/>
              </a:ln>
            </p:spPr>
            <p:style>
              <a:lnRef idx="2">
                <a:schemeClr val="dk1"/>
              </a:lnRef>
              <a:fillRef idx="1">
                <a:schemeClr val="lt1"/>
              </a:fillRef>
              <a:effectRef idx="0">
                <a:schemeClr val="dk1"/>
              </a:effectRef>
              <a:fontRef idx="minor">
                <a:schemeClr val="dk1"/>
              </a:fontRef>
            </p:style>
          </p:cxnSp>
        </p:grpSp>
        <mc:AlternateContent xmlns:mc="http://schemas.openxmlformats.org/markup-compatibility/2006" xmlns:a14="http://schemas.microsoft.com/office/drawing/2010/main">
          <mc:Choice Requires="a14">
            <p:sp>
              <p:nvSpPr>
                <p:cNvPr id="8" name="角丸四角形 7">
                  <a:extLst>
                    <a:ext uri="{FF2B5EF4-FFF2-40B4-BE49-F238E27FC236}">
                      <a16:creationId xmlns:a16="http://schemas.microsoft.com/office/drawing/2014/main" id="{6DF371B0-C2C5-2F18-97CE-C9E1F0ACE221}"/>
                    </a:ext>
                  </a:extLst>
                </p:cNvPr>
                <p:cNvSpPr/>
                <p:nvPr/>
              </p:nvSpPr>
              <p:spPr>
                <a:xfrm>
                  <a:off x="9070133" y="384891"/>
                  <a:ext cx="2233728" cy="841705"/>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ja-JP" sz="3200" i="1" smtClean="0">
                                <a:latin typeface="Cambria Math" panose="02040503050406030204" pitchFamily="18" charset="0"/>
                              </a:rPr>
                            </m:ctrlPr>
                          </m:sSubPr>
                          <m:e>
                            <m:acc>
                              <m:accPr>
                                <m:chr m:val="́"/>
                                <m:ctrlPr>
                                  <a:rPr lang="en-US" altLang="ja-JP" sz="3200" i="1" smtClean="0">
                                    <a:latin typeface="Cambria Math" panose="02040503050406030204" pitchFamily="18" charset="0"/>
                                  </a:rPr>
                                </m:ctrlPr>
                              </m:accPr>
                              <m:e>
                                <m:r>
                                  <a:rPr lang="en-US" altLang="ja-JP" sz="3200" i="1">
                                    <a:latin typeface="Cambria Math" panose="02040503050406030204" pitchFamily="18" charset="0"/>
                                  </a:rPr>
                                  <m:t>𝐺</m:t>
                                </m:r>
                              </m:e>
                            </m:acc>
                          </m:e>
                          <m:sub>
                            <m:r>
                              <a:rPr lang="en-US" altLang="ja-JP" sz="3200" i="1">
                                <a:latin typeface="Cambria Math" panose="02040503050406030204" pitchFamily="18" charset="0"/>
                                <a:cs typeface="Times New Roman" panose="02020603050405020304" pitchFamily="18" charset="0"/>
                              </a:rPr>
                              <m:t>𝐹</m:t>
                            </m:r>
                            <m:r>
                              <a:rPr lang="en-US" altLang="ja-JP" sz="3200" b="0" i="1">
                                <a:latin typeface="Cambria Math" panose="02040503050406030204" pitchFamily="18" charset="0"/>
                              </a:rPr>
                              <m:t>, </m:t>
                            </m:r>
                            <m:r>
                              <a:rPr lang="en-US" altLang="ja-JP" sz="3200" b="0" i="1">
                                <a:latin typeface="Cambria Math" panose="02040503050406030204" pitchFamily="18" charset="0"/>
                              </a:rPr>
                              <m:t>𝑛</m:t>
                            </m:r>
                            <m:r>
                              <a:rPr lang="en-US" altLang="ja-JP" sz="3200" b="0" i="1">
                                <a:latin typeface="Cambria Math" panose="02040503050406030204" pitchFamily="18" charset="0"/>
                              </a:rPr>
                              <m:t>+</m:t>
                            </m:r>
                            <m:r>
                              <a:rPr lang="en-US" altLang="ja-JP" sz="3200" b="0" i="1" smtClean="0">
                                <a:latin typeface="Cambria Math" panose="02040503050406030204" pitchFamily="18" charset="0"/>
                              </a:rPr>
                              <m:t>𝑘</m:t>
                            </m:r>
                          </m:sub>
                        </m:sSub>
                      </m:oMath>
                    </m:oMathPara>
                  </a14:m>
                  <a:endParaRPr kumimoji="1" lang="ja-JP" altLang="en-US" sz="3600"/>
                </a:p>
              </p:txBody>
            </p:sp>
          </mc:Choice>
          <mc:Fallback xmlns="">
            <p:sp>
              <p:nvSpPr>
                <p:cNvPr id="8" name="角丸四角形 7">
                  <a:extLst>
                    <a:ext uri="{FF2B5EF4-FFF2-40B4-BE49-F238E27FC236}">
                      <a16:creationId xmlns:a16="http://schemas.microsoft.com/office/drawing/2014/main" id="{6DF371B0-C2C5-2F18-97CE-C9E1F0ACE221}"/>
                    </a:ext>
                  </a:extLst>
                </p:cNvPr>
                <p:cNvSpPr>
                  <a:spLocks noRot="1" noChangeAspect="1" noMove="1" noResize="1" noEditPoints="1" noAdjustHandles="1" noChangeArrowheads="1" noChangeShapeType="1" noTextEdit="1"/>
                </p:cNvSpPr>
                <p:nvPr/>
              </p:nvSpPr>
              <p:spPr>
                <a:xfrm>
                  <a:off x="9070133" y="384891"/>
                  <a:ext cx="2233728" cy="841705"/>
                </a:xfrm>
                <a:prstGeom prst="round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角丸四角形 8">
                  <a:extLst>
                    <a:ext uri="{FF2B5EF4-FFF2-40B4-BE49-F238E27FC236}">
                      <a16:creationId xmlns:a16="http://schemas.microsoft.com/office/drawing/2014/main" id="{BD3DB07B-AED7-E949-06D6-A5DC52546B3C}"/>
                    </a:ext>
                  </a:extLst>
                </p:cNvPr>
                <p:cNvSpPr/>
                <p:nvPr/>
              </p:nvSpPr>
              <p:spPr>
                <a:xfrm>
                  <a:off x="8214217" y="5626501"/>
                  <a:ext cx="3957905" cy="841706"/>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ja-JP" sz="2400" dirty="0"/>
                    <a:t>[</a:t>
                  </a:r>
                  <a14:m>
                    <m:oMath xmlns:m="http://schemas.openxmlformats.org/officeDocument/2006/math">
                      <m:sSub>
                        <m:sSubPr>
                          <m:ctrlPr>
                            <a:rPr lang="en-US" altLang="ja-JP" sz="2400" i="1">
                              <a:latin typeface="Cambria Math" panose="02040503050406030204" pitchFamily="18" charset="0"/>
                            </a:rPr>
                          </m:ctrlPr>
                        </m:sSubPr>
                        <m:e>
                          <m:r>
                            <a:rPr lang="en-US" altLang="ja-JP" sz="2400" b="0" i="1">
                              <a:latin typeface="Cambria Math" panose="02040503050406030204" pitchFamily="18" charset="0"/>
                            </a:rPr>
                            <m:t>𝑃</m:t>
                          </m:r>
                        </m:e>
                        <m:sub>
                          <m:r>
                            <a:rPr lang="en-US" altLang="ja-JP" sz="2400" i="1">
                              <a:latin typeface="Cambria Math" panose="02040503050406030204" pitchFamily="18" charset="0"/>
                              <a:cs typeface="Times New Roman" panose="02020603050405020304" pitchFamily="18" charset="0"/>
                            </a:rPr>
                            <m:t>𝐹</m:t>
                          </m:r>
                          <m:r>
                            <a:rPr lang="en-US" altLang="ja-JP" sz="2400" b="0" i="1">
                              <a:latin typeface="Cambria Math" panose="02040503050406030204" pitchFamily="18" charset="0"/>
                            </a:rPr>
                            <m:t>,</m:t>
                          </m:r>
                          <m:r>
                            <a:rPr lang="en-US" altLang="ja-JP" sz="2400" b="0" i="1">
                              <a:latin typeface="Cambria Math" panose="02040503050406030204" pitchFamily="18" charset="0"/>
                            </a:rPr>
                            <m:t>𝑛</m:t>
                          </m:r>
                          <m:r>
                            <a:rPr lang="en-US" altLang="ja-JP" sz="2400" b="0" i="1">
                              <a:latin typeface="Cambria Math" panose="02040503050406030204" pitchFamily="18" charset="0"/>
                            </a:rPr>
                            <m:t>+</m:t>
                          </m:r>
                          <m:r>
                            <a:rPr lang="en-US" altLang="ja-JP" sz="2400" b="0" i="1" smtClean="0">
                              <a:latin typeface="Cambria Math" panose="02040503050406030204" pitchFamily="18" charset="0"/>
                            </a:rPr>
                            <m:t>𝑘</m:t>
                          </m:r>
                        </m:sub>
                      </m:sSub>
                      <m:r>
                        <a:rPr lang="en-US" altLang="ja-JP" sz="2400" b="0" i="1">
                          <a:latin typeface="Cambria Math" panose="02040503050406030204" pitchFamily="18" charset="0"/>
                        </a:rPr>
                        <m:t>,</m:t>
                      </m:r>
                      <m:sSub>
                        <m:sSubPr>
                          <m:ctrlPr>
                            <a:rPr lang="en-US" altLang="ja-JP" sz="2400" i="1">
                              <a:latin typeface="Cambria Math" panose="02040503050406030204" pitchFamily="18" charset="0"/>
                            </a:rPr>
                          </m:ctrlPr>
                        </m:sSubPr>
                        <m:e>
                          <m:r>
                            <a:rPr lang="en-US" altLang="ja-JP" sz="2400" b="0" i="1" smtClean="0">
                              <a:latin typeface="Cambria Math" panose="02040503050406030204" pitchFamily="18" charset="0"/>
                            </a:rPr>
                            <m:t>𝐶</m:t>
                          </m:r>
                        </m:e>
                        <m:sub>
                          <m:r>
                            <a:rPr lang="en-US" altLang="ja-JP" sz="2400" i="1">
                              <a:latin typeface="Cambria Math" panose="02040503050406030204" pitchFamily="18" charset="0"/>
                              <a:cs typeface="Times New Roman" panose="02020603050405020304" pitchFamily="18" charset="0"/>
                            </a:rPr>
                            <m:t>𝐹</m:t>
                          </m:r>
                          <m:r>
                            <a:rPr lang="en-US" altLang="ja-JP" sz="2400" b="0" i="1">
                              <a:latin typeface="Cambria Math" panose="02040503050406030204" pitchFamily="18" charset="0"/>
                            </a:rPr>
                            <m:t>,</m:t>
                          </m:r>
                          <m:r>
                            <a:rPr lang="en-US" altLang="ja-JP" sz="2400" b="0" i="1">
                              <a:latin typeface="Cambria Math" panose="02040503050406030204" pitchFamily="18" charset="0"/>
                            </a:rPr>
                            <m:t>𝑛</m:t>
                          </m:r>
                          <m:r>
                            <a:rPr lang="en-US" altLang="ja-JP" sz="2400" b="0" i="1">
                              <a:latin typeface="Cambria Math" panose="02040503050406030204" pitchFamily="18" charset="0"/>
                            </a:rPr>
                            <m:t>+</m:t>
                          </m:r>
                          <m:r>
                            <a:rPr lang="en-US" altLang="ja-JP" sz="2400" b="0" i="1" smtClean="0">
                              <a:latin typeface="Cambria Math" panose="02040503050406030204" pitchFamily="18" charset="0"/>
                            </a:rPr>
                            <m:t>𝑘</m:t>
                          </m:r>
                        </m:sub>
                      </m:sSub>
                    </m:oMath>
                  </a14:m>
                  <a:r>
                    <a:rPr lang="en-US" altLang="ja-JP" sz="2400" dirty="0"/>
                    <a:t>, </a:t>
                  </a:r>
                  <a14:m>
                    <m:oMath xmlns:m="http://schemas.openxmlformats.org/officeDocument/2006/math">
                      <m:sSub>
                        <m:sSubPr>
                          <m:ctrlPr>
                            <a:rPr lang="en-US" altLang="ja-JP" sz="2400" i="1">
                              <a:latin typeface="Cambria Math" panose="02040503050406030204" pitchFamily="18" charset="0"/>
                            </a:rPr>
                          </m:ctrlPr>
                        </m:sSubPr>
                        <m:e>
                          <m:r>
                            <a:rPr lang="en-US" altLang="ja-JP" sz="2400" b="0" i="1" smtClean="0">
                              <a:latin typeface="Cambria Math" panose="02040503050406030204" pitchFamily="18" charset="0"/>
                            </a:rPr>
                            <m:t>𝑆</m:t>
                          </m:r>
                        </m:e>
                        <m:sub>
                          <m:r>
                            <a:rPr lang="en-US" altLang="ja-JP" sz="2400" i="1">
                              <a:latin typeface="Cambria Math" panose="02040503050406030204" pitchFamily="18" charset="0"/>
                              <a:cs typeface="Times New Roman" panose="02020603050405020304" pitchFamily="18" charset="0"/>
                            </a:rPr>
                            <m:t>𝐹</m:t>
                          </m:r>
                          <m:r>
                            <a:rPr lang="en-US" altLang="ja-JP" sz="2400" b="0" i="1">
                              <a:latin typeface="Cambria Math" panose="02040503050406030204" pitchFamily="18" charset="0"/>
                            </a:rPr>
                            <m:t>,</m:t>
                          </m:r>
                          <m:r>
                            <a:rPr lang="en-US" altLang="ja-JP" sz="2400" b="0" i="1">
                              <a:latin typeface="Cambria Math" panose="02040503050406030204" pitchFamily="18" charset="0"/>
                            </a:rPr>
                            <m:t>𝑛</m:t>
                          </m:r>
                          <m:r>
                            <a:rPr lang="en-US" altLang="ja-JP" sz="2400" b="0" i="1">
                              <a:latin typeface="Cambria Math" panose="02040503050406030204" pitchFamily="18" charset="0"/>
                            </a:rPr>
                            <m:t>+</m:t>
                          </m:r>
                          <m:r>
                            <a:rPr lang="en-US" altLang="ja-JP" sz="2400" b="0" i="1" smtClean="0">
                              <a:latin typeface="Cambria Math" panose="02040503050406030204" pitchFamily="18" charset="0"/>
                            </a:rPr>
                            <m:t>𝑘</m:t>
                          </m:r>
                        </m:sub>
                      </m:sSub>
                    </m:oMath>
                  </a14:m>
                  <a:r>
                    <a:rPr lang="en-US" altLang="ja-JP" sz="2400" dirty="0"/>
                    <a:t>]</a:t>
                  </a:r>
                  <a:endParaRPr lang="ja-JP" altLang="en-US" sz="2400"/>
                </a:p>
              </p:txBody>
            </p:sp>
          </mc:Choice>
          <mc:Fallback xmlns="">
            <p:sp>
              <p:nvSpPr>
                <p:cNvPr id="9" name="角丸四角形 8">
                  <a:extLst>
                    <a:ext uri="{FF2B5EF4-FFF2-40B4-BE49-F238E27FC236}">
                      <a16:creationId xmlns:a16="http://schemas.microsoft.com/office/drawing/2014/main" id="{BD3DB07B-AED7-E949-06D6-A5DC52546B3C}"/>
                    </a:ext>
                  </a:extLst>
                </p:cNvPr>
                <p:cNvSpPr>
                  <a:spLocks noRot="1" noChangeAspect="1" noMove="1" noResize="1" noEditPoints="1" noAdjustHandles="1" noChangeArrowheads="1" noChangeShapeType="1" noTextEdit="1"/>
                </p:cNvSpPr>
                <p:nvPr/>
              </p:nvSpPr>
              <p:spPr>
                <a:xfrm>
                  <a:off x="8214217" y="5626501"/>
                  <a:ext cx="3957905" cy="841706"/>
                </a:xfrm>
                <a:prstGeom prst="roundRect">
                  <a:avLst/>
                </a:prstGeom>
                <a:blipFill>
                  <a:blip r:embed="rId4"/>
                  <a:stretch>
                    <a:fillRect/>
                  </a:stretch>
                </a:blipFill>
              </p:spPr>
              <p:txBody>
                <a:bodyPr/>
                <a:lstStyle/>
                <a:p>
                  <a:r>
                    <a:rPr lang="ja-JP" altLang="en-US">
                      <a:noFill/>
                    </a:rPr>
                    <a:t> </a:t>
                  </a:r>
                </a:p>
              </p:txBody>
            </p:sp>
          </mc:Fallback>
        </mc:AlternateContent>
        <p:cxnSp>
          <p:nvCxnSpPr>
            <p:cNvPr id="10" name="直線矢印コネクタ 9">
              <a:extLst>
                <a:ext uri="{FF2B5EF4-FFF2-40B4-BE49-F238E27FC236}">
                  <a16:creationId xmlns:a16="http://schemas.microsoft.com/office/drawing/2014/main" id="{C0F68D72-1795-9786-2C16-379E5673A938}"/>
                </a:ext>
              </a:extLst>
            </p:cNvPr>
            <p:cNvCxnSpPr>
              <a:cxnSpLocks/>
              <a:stCxn id="32" idx="3"/>
              <a:endCxn id="21" idx="1"/>
            </p:cNvCxnSpPr>
            <p:nvPr/>
          </p:nvCxnSpPr>
          <p:spPr>
            <a:xfrm>
              <a:off x="2988120" y="3948688"/>
              <a:ext cx="1642361" cy="1786"/>
            </a:xfrm>
            <a:prstGeom prst="straightConnector1">
              <a:avLst/>
            </a:prstGeom>
            <a:ln w="38100">
              <a:tailEnd type="triangle"/>
            </a:ln>
          </p:spPr>
          <p:style>
            <a:lnRef idx="2">
              <a:schemeClr val="dk1"/>
            </a:lnRef>
            <a:fillRef idx="1">
              <a:schemeClr val="lt1"/>
            </a:fillRef>
            <a:effectRef idx="0">
              <a:schemeClr val="dk1"/>
            </a:effectRef>
            <a:fontRef idx="minor">
              <a:schemeClr val="dk1"/>
            </a:fontRef>
          </p:style>
        </p:cxnSp>
        <p:sp>
          <p:nvSpPr>
            <p:cNvPr id="11" name="角丸四角形 10">
              <a:extLst>
                <a:ext uri="{FF2B5EF4-FFF2-40B4-BE49-F238E27FC236}">
                  <a16:creationId xmlns:a16="http://schemas.microsoft.com/office/drawing/2014/main" id="{8AC16F89-DB6D-3C58-9722-7B81D7FDC5EC}"/>
                </a:ext>
              </a:extLst>
            </p:cNvPr>
            <p:cNvSpPr/>
            <p:nvPr/>
          </p:nvSpPr>
          <p:spPr>
            <a:xfrm>
              <a:off x="8986758" y="3590409"/>
              <a:ext cx="2400478" cy="716558"/>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ja-JP" sz="2400" b="1" dirty="0"/>
                <a:t>RNN/LSTM</a:t>
              </a:r>
              <a:endParaRPr kumimoji="1" lang="en-US" altLang="ja-JP" sz="2400" b="1" dirty="0"/>
            </a:p>
          </p:txBody>
        </p:sp>
        <p:cxnSp>
          <p:nvCxnSpPr>
            <p:cNvPr id="12" name="直線矢印コネクタ 11">
              <a:extLst>
                <a:ext uri="{FF2B5EF4-FFF2-40B4-BE49-F238E27FC236}">
                  <a16:creationId xmlns:a16="http://schemas.microsoft.com/office/drawing/2014/main" id="{1955E8E0-CE68-51A1-DD55-24A8A763EC34}"/>
                </a:ext>
              </a:extLst>
            </p:cNvPr>
            <p:cNvCxnSpPr>
              <a:cxnSpLocks/>
              <a:endCxn id="11" idx="1"/>
            </p:cNvCxnSpPr>
            <p:nvPr/>
          </p:nvCxnSpPr>
          <p:spPr>
            <a:xfrm flipV="1">
              <a:off x="8482082" y="3948688"/>
              <a:ext cx="504676" cy="1786"/>
            </a:xfrm>
            <a:prstGeom prst="straightConnector1">
              <a:avLst/>
            </a:prstGeom>
            <a:ln w="38100">
              <a:tailEnd type="triangle"/>
            </a:ln>
          </p:spPr>
          <p:style>
            <a:lnRef idx="2">
              <a:schemeClr val="dk1"/>
            </a:lnRef>
            <a:fillRef idx="1">
              <a:schemeClr val="lt1"/>
            </a:fillRef>
            <a:effectRef idx="0">
              <a:schemeClr val="dk1"/>
            </a:effectRef>
            <a:fontRef idx="minor">
              <a:schemeClr val="dk1"/>
            </a:fontRef>
          </p:style>
        </p:cxnSp>
        <p:grpSp>
          <p:nvGrpSpPr>
            <p:cNvPr id="13" name="グループ化 12">
              <a:extLst>
                <a:ext uri="{FF2B5EF4-FFF2-40B4-BE49-F238E27FC236}">
                  <a16:creationId xmlns:a16="http://schemas.microsoft.com/office/drawing/2014/main" id="{2BE28108-3A95-8193-E6C8-81373941B862}"/>
                </a:ext>
              </a:extLst>
            </p:cNvPr>
            <p:cNvGrpSpPr/>
            <p:nvPr/>
          </p:nvGrpSpPr>
          <p:grpSpPr>
            <a:xfrm>
              <a:off x="79512" y="389795"/>
              <a:ext cx="3409915" cy="6083313"/>
              <a:chOff x="258414" y="389795"/>
              <a:chExt cx="3409915" cy="6083313"/>
            </a:xfrm>
          </p:grpSpPr>
          <p:grpSp>
            <p:nvGrpSpPr>
              <p:cNvPr id="27" name="グループ化 26">
                <a:extLst>
                  <a:ext uri="{FF2B5EF4-FFF2-40B4-BE49-F238E27FC236}">
                    <a16:creationId xmlns:a16="http://schemas.microsoft.com/office/drawing/2014/main" id="{8741F6C8-8C88-41AE-7944-B77A97E18CA9}"/>
                  </a:ext>
                </a:extLst>
              </p:cNvPr>
              <p:cNvGrpSpPr/>
              <p:nvPr/>
            </p:nvGrpSpPr>
            <p:grpSpPr>
              <a:xfrm>
                <a:off x="258414" y="389795"/>
                <a:ext cx="3409915" cy="6083313"/>
                <a:chOff x="278292" y="389795"/>
                <a:chExt cx="3409915" cy="6083313"/>
              </a:xfrm>
            </p:grpSpPr>
            <p:grpSp>
              <p:nvGrpSpPr>
                <p:cNvPr id="29" name="グループ化 28">
                  <a:extLst>
                    <a:ext uri="{FF2B5EF4-FFF2-40B4-BE49-F238E27FC236}">
                      <a16:creationId xmlns:a16="http://schemas.microsoft.com/office/drawing/2014/main" id="{C83D0D00-B0B4-CDB0-9543-B80F9EFD9A82}"/>
                    </a:ext>
                  </a:extLst>
                </p:cNvPr>
                <p:cNvGrpSpPr/>
                <p:nvPr/>
              </p:nvGrpSpPr>
              <p:grpSpPr>
                <a:xfrm>
                  <a:off x="1138798" y="1231499"/>
                  <a:ext cx="1703322" cy="4395002"/>
                  <a:chOff x="8977820" y="1665403"/>
                  <a:chExt cx="1582608" cy="3773147"/>
                </a:xfrm>
              </p:grpSpPr>
              <p:cxnSp>
                <p:nvCxnSpPr>
                  <p:cNvPr id="33" name="直線矢印コネクタ 32">
                    <a:extLst>
                      <a:ext uri="{FF2B5EF4-FFF2-40B4-BE49-F238E27FC236}">
                        <a16:creationId xmlns:a16="http://schemas.microsoft.com/office/drawing/2014/main" id="{3088D65D-61E3-8AEE-F887-17124DE3A172}"/>
                      </a:ext>
                    </a:extLst>
                  </p:cNvPr>
                  <p:cNvCxnSpPr>
                    <a:cxnSpLocks/>
                    <a:stCxn id="31" idx="0"/>
                    <a:endCxn id="32" idx="2"/>
                  </p:cNvCxnSpPr>
                  <p:nvPr/>
                </p:nvCxnSpPr>
                <p:spPr>
                  <a:xfrm flipV="1">
                    <a:off x="9762424" y="4305719"/>
                    <a:ext cx="3169" cy="1132831"/>
                  </a:xfrm>
                  <a:prstGeom prst="straightConnector1">
                    <a:avLst/>
                  </a:prstGeom>
                  <a:ln w="38100">
                    <a:tailEnd type="triangle"/>
                  </a:ln>
                </p:spPr>
                <p:style>
                  <a:lnRef idx="2">
                    <a:schemeClr val="dk1"/>
                  </a:lnRef>
                  <a:fillRef idx="1">
                    <a:schemeClr val="lt1"/>
                  </a:fillRef>
                  <a:effectRef idx="0">
                    <a:schemeClr val="dk1"/>
                  </a:effectRef>
                  <a:fontRef idx="minor">
                    <a:schemeClr val="dk1"/>
                  </a:fontRef>
                </p:style>
              </p:cxnSp>
              <p:cxnSp>
                <p:nvCxnSpPr>
                  <p:cNvPr id="34" name="直線矢印コネクタ 33">
                    <a:extLst>
                      <a:ext uri="{FF2B5EF4-FFF2-40B4-BE49-F238E27FC236}">
                        <a16:creationId xmlns:a16="http://schemas.microsoft.com/office/drawing/2014/main" id="{6FE44171-4B14-2708-D361-23745FD7F591}"/>
                      </a:ext>
                    </a:extLst>
                  </p:cNvPr>
                  <p:cNvCxnSpPr>
                    <a:cxnSpLocks/>
                    <a:stCxn id="32" idx="0"/>
                    <a:endCxn id="35" idx="2"/>
                  </p:cNvCxnSpPr>
                  <p:nvPr/>
                </p:nvCxnSpPr>
                <p:spPr>
                  <a:xfrm flipV="1">
                    <a:off x="9765595" y="2659409"/>
                    <a:ext cx="3529" cy="1031138"/>
                  </a:xfrm>
                  <a:prstGeom prst="straightConnector1">
                    <a:avLst/>
                  </a:prstGeom>
                  <a:ln w="38100">
                    <a:tailEnd type="triangle"/>
                  </a:ln>
                </p:spPr>
                <p:style>
                  <a:lnRef idx="2">
                    <a:schemeClr val="dk1"/>
                  </a:lnRef>
                  <a:fillRef idx="1">
                    <a:schemeClr val="lt1"/>
                  </a:fillRef>
                  <a:effectRef idx="0">
                    <a:schemeClr val="dk1"/>
                  </a:effectRef>
                  <a:fontRef idx="minor">
                    <a:schemeClr val="dk1"/>
                  </a:fontRef>
                </p:style>
              </p:cxnSp>
              <p:sp>
                <p:nvSpPr>
                  <p:cNvPr id="35" name="角丸四角形 34">
                    <a:extLst>
                      <a:ext uri="{FF2B5EF4-FFF2-40B4-BE49-F238E27FC236}">
                        <a16:creationId xmlns:a16="http://schemas.microsoft.com/office/drawing/2014/main" id="{9914C450-2496-8FC3-2B6E-98B3252BB071}"/>
                      </a:ext>
                    </a:extLst>
                  </p:cNvPr>
                  <p:cNvSpPr/>
                  <p:nvPr/>
                </p:nvSpPr>
                <p:spPr>
                  <a:xfrm>
                    <a:off x="8977820" y="2130784"/>
                    <a:ext cx="1582608" cy="528625"/>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2400" b="1" dirty="0"/>
                      <a:t>Dense</a:t>
                    </a:r>
                    <a:endParaRPr kumimoji="1" lang="ja-JP" altLang="en-US" sz="2400" b="1"/>
                  </a:p>
                </p:txBody>
              </p:sp>
              <p:cxnSp>
                <p:nvCxnSpPr>
                  <p:cNvPr id="36" name="直線矢印コネクタ 35">
                    <a:extLst>
                      <a:ext uri="{FF2B5EF4-FFF2-40B4-BE49-F238E27FC236}">
                        <a16:creationId xmlns:a16="http://schemas.microsoft.com/office/drawing/2014/main" id="{F024049D-6B54-5970-88FA-DCD737EC2427}"/>
                      </a:ext>
                    </a:extLst>
                  </p:cNvPr>
                  <p:cNvCxnSpPr>
                    <a:cxnSpLocks/>
                    <a:stCxn id="35" idx="0"/>
                    <a:endCxn id="30" idx="2"/>
                  </p:cNvCxnSpPr>
                  <p:nvPr/>
                </p:nvCxnSpPr>
                <p:spPr>
                  <a:xfrm flipV="1">
                    <a:off x="9769124" y="1665403"/>
                    <a:ext cx="735" cy="465381"/>
                  </a:xfrm>
                  <a:prstGeom prst="straightConnector1">
                    <a:avLst/>
                  </a:prstGeom>
                  <a:ln w="38100">
                    <a:tailEnd type="triangle"/>
                  </a:ln>
                </p:spPr>
                <p:style>
                  <a:lnRef idx="2">
                    <a:schemeClr val="dk1"/>
                  </a:lnRef>
                  <a:fillRef idx="1">
                    <a:schemeClr val="lt1"/>
                  </a:fillRef>
                  <a:effectRef idx="0">
                    <a:schemeClr val="dk1"/>
                  </a:effectRef>
                  <a:fontRef idx="minor">
                    <a:schemeClr val="dk1"/>
                  </a:fontRef>
                </p:style>
              </p:cxnSp>
            </p:grpSp>
            <mc:AlternateContent xmlns:mc="http://schemas.openxmlformats.org/markup-compatibility/2006" xmlns:a14="http://schemas.microsoft.com/office/drawing/2010/main">
              <mc:Choice Requires="a14">
                <p:sp>
                  <p:nvSpPr>
                    <p:cNvPr id="30" name="角丸四角形 29">
                      <a:extLst>
                        <a:ext uri="{FF2B5EF4-FFF2-40B4-BE49-F238E27FC236}">
                          <a16:creationId xmlns:a16="http://schemas.microsoft.com/office/drawing/2014/main" id="{4B241AB2-1403-FCDB-BCA4-2DA034B20C21}"/>
                        </a:ext>
                      </a:extLst>
                    </p:cNvPr>
                    <p:cNvSpPr/>
                    <p:nvPr/>
                  </p:nvSpPr>
                  <p:spPr>
                    <a:xfrm>
                      <a:off x="974501" y="389795"/>
                      <a:ext cx="2033498" cy="841704"/>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kumimoji="1" lang="en-US" altLang="ja-JP" sz="3200" i="1" smtClean="0">
                                    <a:latin typeface="Cambria Math" panose="02040503050406030204" pitchFamily="18" charset="0"/>
                                  </a:rPr>
                                </m:ctrlPr>
                              </m:sSubPr>
                              <m:e>
                                <m:acc>
                                  <m:accPr>
                                    <m:chr m:val="́"/>
                                    <m:ctrlPr>
                                      <a:rPr kumimoji="1" lang="en-US" altLang="ja-JP" sz="3200" i="1" smtClean="0">
                                        <a:latin typeface="Cambria Math" panose="02040503050406030204" pitchFamily="18" charset="0"/>
                                      </a:rPr>
                                    </m:ctrlPr>
                                  </m:accPr>
                                  <m:e>
                                    <m:r>
                                      <a:rPr kumimoji="1" lang="en-US" altLang="ja-JP" sz="3200" i="1">
                                        <a:latin typeface="Cambria Math" panose="02040503050406030204" pitchFamily="18" charset="0"/>
                                      </a:rPr>
                                      <m:t>𝐺</m:t>
                                    </m:r>
                                  </m:e>
                                </m:acc>
                              </m:e>
                              <m:sub>
                                <m:r>
                                  <a:rPr lang="en-US" altLang="ja-JP" sz="3200" i="1">
                                    <a:latin typeface="Cambria Math" panose="02040503050406030204" pitchFamily="18" charset="0"/>
                                    <a:cs typeface="Times New Roman" panose="02020603050405020304" pitchFamily="18" charset="0"/>
                                  </a:rPr>
                                  <m:t>𝐹</m:t>
                                </m:r>
                                <m:r>
                                  <a:rPr kumimoji="1" lang="en-US" altLang="ja-JP" sz="3200" b="0" i="1" smtClean="0">
                                    <a:latin typeface="Cambria Math" panose="02040503050406030204" pitchFamily="18" charset="0"/>
                                  </a:rPr>
                                  <m:t>, </m:t>
                                </m:r>
                                <m:r>
                                  <a:rPr kumimoji="1" lang="en-US" altLang="ja-JP" sz="3200" b="0" i="1" smtClean="0">
                                    <a:latin typeface="Cambria Math" panose="02040503050406030204" pitchFamily="18" charset="0"/>
                                  </a:rPr>
                                  <m:t>𝑛</m:t>
                                </m:r>
                                <m:r>
                                  <a:rPr kumimoji="1" lang="en-US" altLang="ja-JP" sz="3200" b="0" i="1" smtClean="0">
                                    <a:latin typeface="Cambria Math" panose="02040503050406030204" pitchFamily="18" charset="0"/>
                                  </a:rPr>
                                  <m:t>+1</m:t>
                                </m:r>
                              </m:sub>
                            </m:sSub>
                          </m:oMath>
                        </m:oMathPara>
                      </a14:m>
                      <a:endParaRPr kumimoji="1" lang="ja-JP" altLang="en-US" sz="2400" dirty="0"/>
                    </a:p>
                  </p:txBody>
                </p:sp>
              </mc:Choice>
              <mc:Fallback xmlns="">
                <p:sp>
                  <p:nvSpPr>
                    <p:cNvPr id="30" name="角丸四角形 29">
                      <a:extLst>
                        <a:ext uri="{FF2B5EF4-FFF2-40B4-BE49-F238E27FC236}">
                          <a16:creationId xmlns:a16="http://schemas.microsoft.com/office/drawing/2014/main" id="{4B241AB2-1403-FCDB-BCA4-2DA034B20C21}"/>
                        </a:ext>
                      </a:extLst>
                    </p:cNvPr>
                    <p:cNvSpPr>
                      <a:spLocks noRot="1" noChangeAspect="1" noMove="1" noResize="1" noEditPoints="1" noAdjustHandles="1" noChangeArrowheads="1" noChangeShapeType="1" noTextEdit="1"/>
                    </p:cNvSpPr>
                    <p:nvPr/>
                  </p:nvSpPr>
                  <p:spPr>
                    <a:xfrm>
                      <a:off x="974501" y="389795"/>
                      <a:ext cx="2033498" cy="841704"/>
                    </a:xfrm>
                    <a:prstGeom prst="roundRect">
                      <a:avLst/>
                    </a:prstGeom>
                    <a:blipFill>
                      <a:blip r:embed="rId5"/>
                      <a:stretch>
                        <a:fillRect t="-178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1" name="角丸四角形 30">
                      <a:extLst>
                        <a:ext uri="{FF2B5EF4-FFF2-40B4-BE49-F238E27FC236}">
                          <a16:creationId xmlns:a16="http://schemas.microsoft.com/office/drawing/2014/main" id="{D5168697-DD0F-EEB9-9DAC-A78510C35DC7}"/>
                        </a:ext>
                      </a:extLst>
                    </p:cNvPr>
                    <p:cNvSpPr/>
                    <p:nvPr/>
                  </p:nvSpPr>
                  <p:spPr>
                    <a:xfrm>
                      <a:off x="278292" y="5626501"/>
                      <a:ext cx="3409915" cy="846607"/>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2400" dirty="0"/>
                        <a:t>[</a:t>
                      </a:r>
                      <a14:m>
                        <m:oMath xmlns:m="http://schemas.openxmlformats.org/officeDocument/2006/math">
                          <m:sSub>
                            <m:sSubPr>
                              <m:ctrlPr>
                                <a:rPr kumimoji="1" lang="en-US" altLang="ja-JP" sz="2400" i="1" smtClean="0">
                                  <a:latin typeface="Cambria Math" panose="02040503050406030204" pitchFamily="18" charset="0"/>
                                </a:rPr>
                              </m:ctrlPr>
                            </m:sSubPr>
                            <m:e>
                              <m:r>
                                <a:rPr kumimoji="1" lang="en-US" altLang="ja-JP" sz="2400" b="0" i="1" smtClean="0">
                                  <a:latin typeface="Cambria Math" panose="02040503050406030204" pitchFamily="18" charset="0"/>
                                </a:rPr>
                                <m:t>𝑃</m:t>
                              </m:r>
                            </m:e>
                            <m:sub>
                              <m:r>
                                <a:rPr lang="en-US" altLang="ja-JP" sz="2400" i="1">
                                  <a:latin typeface="Cambria Math" panose="02040503050406030204" pitchFamily="18" charset="0"/>
                                  <a:cs typeface="Times New Roman" panose="02020603050405020304" pitchFamily="18" charset="0"/>
                                </a:rPr>
                                <m:t>𝐹</m:t>
                              </m:r>
                              <m:r>
                                <a:rPr kumimoji="1" lang="en-US" altLang="ja-JP" sz="2400" b="0" i="1" smtClean="0">
                                  <a:latin typeface="Cambria Math" panose="02040503050406030204" pitchFamily="18" charset="0"/>
                                </a:rPr>
                                <m:t>,</m:t>
                              </m:r>
                              <m:r>
                                <a:rPr kumimoji="1" lang="en-US" altLang="ja-JP" sz="2400" b="0" i="1" smtClean="0">
                                  <a:latin typeface="Cambria Math" panose="02040503050406030204" pitchFamily="18" charset="0"/>
                                </a:rPr>
                                <m:t>𝑛</m:t>
                              </m:r>
                              <m:r>
                                <a:rPr kumimoji="1" lang="en-US" altLang="ja-JP" sz="2400" b="0" i="1" smtClean="0">
                                  <a:latin typeface="Cambria Math" panose="02040503050406030204" pitchFamily="18" charset="0"/>
                                </a:rPr>
                                <m:t>+1</m:t>
                              </m:r>
                            </m:sub>
                          </m:sSub>
                          <m:r>
                            <a:rPr kumimoji="1" lang="en-US" altLang="ja-JP" sz="2400" b="0" i="1" smtClean="0">
                              <a:latin typeface="Cambria Math" panose="02040503050406030204" pitchFamily="18" charset="0"/>
                            </a:rPr>
                            <m:t>,</m:t>
                          </m:r>
                          <m:sSub>
                            <m:sSubPr>
                              <m:ctrlPr>
                                <a:rPr lang="en-US" altLang="ja-JP" sz="2400" i="1" smtClean="0">
                                  <a:latin typeface="Cambria Math" panose="02040503050406030204" pitchFamily="18" charset="0"/>
                                </a:rPr>
                              </m:ctrlPr>
                            </m:sSubPr>
                            <m:e>
                              <m:r>
                                <a:rPr lang="en-US" altLang="ja-JP" sz="2400" b="0" i="1" smtClean="0">
                                  <a:latin typeface="Cambria Math" panose="02040503050406030204" pitchFamily="18" charset="0"/>
                                </a:rPr>
                                <m:t>𝐶</m:t>
                              </m:r>
                            </m:e>
                            <m:sub>
                              <m:r>
                                <a:rPr lang="en-US" altLang="ja-JP" sz="2400" i="1">
                                  <a:latin typeface="Cambria Math" panose="02040503050406030204" pitchFamily="18" charset="0"/>
                                  <a:cs typeface="Times New Roman" panose="02020603050405020304" pitchFamily="18" charset="0"/>
                                </a:rPr>
                                <m:t>𝐹</m:t>
                              </m:r>
                              <m:r>
                                <a:rPr lang="en-US" altLang="ja-JP" sz="2400" b="0" i="1" smtClean="0">
                                  <a:latin typeface="Cambria Math" panose="02040503050406030204" pitchFamily="18" charset="0"/>
                                </a:rPr>
                                <m:t>,</m:t>
                              </m:r>
                              <m:r>
                                <a:rPr lang="en-US" altLang="ja-JP" sz="2400" b="0" i="1">
                                  <a:latin typeface="Cambria Math" panose="02040503050406030204" pitchFamily="18" charset="0"/>
                                </a:rPr>
                                <m:t>𝑛</m:t>
                              </m:r>
                              <m:r>
                                <a:rPr lang="en-US" altLang="ja-JP" sz="2400" b="0" i="1" smtClean="0">
                                  <a:latin typeface="Cambria Math" panose="02040503050406030204" pitchFamily="18" charset="0"/>
                                </a:rPr>
                                <m:t>+1</m:t>
                              </m:r>
                            </m:sub>
                          </m:sSub>
                        </m:oMath>
                      </a14:m>
                      <a:r>
                        <a:rPr kumimoji="1" lang="en-US" altLang="ja-JP" sz="2400" dirty="0"/>
                        <a:t>, </a:t>
                      </a:r>
                      <a14:m>
                        <m:oMath xmlns:m="http://schemas.openxmlformats.org/officeDocument/2006/math">
                          <m:sSub>
                            <m:sSubPr>
                              <m:ctrlPr>
                                <a:rPr lang="en-US" altLang="ja-JP" sz="2400" i="1">
                                  <a:latin typeface="Cambria Math" panose="02040503050406030204" pitchFamily="18" charset="0"/>
                                </a:rPr>
                              </m:ctrlPr>
                            </m:sSubPr>
                            <m:e>
                              <m:r>
                                <a:rPr lang="en-US" altLang="ja-JP" sz="2400" b="0" i="1" smtClean="0">
                                  <a:latin typeface="Cambria Math" panose="02040503050406030204" pitchFamily="18" charset="0"/>
                                </a:rPr>
                                <m:t>𝑆</m:t>
                              </m:r>
                            </m:e>
                            <m:sub>
                              <m:r>
                                <a:rPr lang="en-US" altLang="ja-JP" sz="2400" i="1">
                                  <a:latin typeface="Cambria Math" panose="02040503050406030204" pitchFamily="18" charset="0"/>
                                  <a:cs typeface="Times New Roman" panose="02020603050405020304" pitchFamily="18" charset="0"/>
                                </a:rPr>
                                <m:t>𝐹</m:t>
                              </m:r>
                              <m:r>
                                <a:rPr lang="en-US" altLang="ja-JP" sz="2400" b="0" i="1">
                                  <a:latin typeface="Cambria Math" panose="02040503050406030204" pitchFamily="18" charset="0"/>
                                </a:rPr>
                                <m:t>,</m:t>
                              </m:r>
                              <m:r>
                                <a:rPr lang="en-US" altLang="ja-JP" sz="2400" b="0" i="1">
                                  <a:latin typeface="Cambria Math" panose="02040503050406030204" pitchFamily="18" charset="0"/>
                                </a:rPr>
                                <m:t>𝑛</m:t>
                              </m:r>
                              <m:r>
                                <a:rPr lang="en-US" altLang="ja-JP" sz="2400" b="0" i="1" smtClean="0">
                                  <a:latin typeface="Cambria Math" panose="02040503050406030204" pitchFamily="18" charset="0"/>
                                </a:rPr>
                                <m:t>+1</m:t>
                              </m:r>
                            </m:sub>
                          </m:sSub>
                        </m:oMath>
                      </a14:m>
                      <a:r>
                        <a:rPr kumimoji="1" lang="en-US" altLang="ja-JP" sz="2400" dirty="0"/>
                        <a:t>]</a:t>
                      </a:r>
                      <a:endParaRPr kumimoji="1" lang="ja-JP" altLang="en-US" sz="2400"/>
                    </a:p>
                  </p:txBody>
                </p:sp>
              </mc:Choice>
              <mc:Fallback xmlns="">
                <p:sp>
                  <p:nvSpPr>
                    <p:cNvPr id="31" name="角丸四角形 30">
                      <a:extLst>
                        <a:ext uri="{FF2B5EF4-FFF2-40B4-BE49-F238E27FC236}">
                          <a16:creationId xmlns:a16="http://schemas.microsoft.com/office/drawing/2014/main" id="{D5168697-DD0F-EEB9-9DAC-A78510C35DC7}"/>
                        </a:ext>
                      </a:extLst>
                    </p:cNvPr>
                    <p:cNvSpPr>
                      <a:spLocks noRot="1" noChangeAspect="1" noMove="1" noResize="1" noEditPoints="1" noAdjustHandles="1" noChangeArrowheads="1" noChangeShapeType="1" noTextEdit="1"/>
                    </p:cNvSpPr>
                    <p:nvPr/>
                  </p:nvSpPr>
                  <p:spPr>
                    <a:xfrm>
                      <a:off x="278292" y="5626501"/>
                      <a:ext cx="3409915" cy="846607"/>
                    </a:xfrm>
                    <a:prstGeom prst="roundRect">
                      <a:avLst/>
                    </a:prstGeom>
                    <a:blipFill>
                      <a:blip r:embed="rId6"/>
                      <a:stretch>
                        <a:fillRect l="-1200" r="-800"/>
                      </a:stretch>
                    </a:blipFill>
                  </p:spPr>
                  <p:txBody>
                    <a:bodyPr/>
                    <a:lstStyle/>
                    <a:p>
                      <a:r>
                        <a:rPr lang="ja-JP" altLang="en-US">
                          <a:noFill/>
                        </a:rPr>
                        <a:t> </a:t>
                      </a:r>
                    </a:p>
                  </p:txBody>
                </p:sp>
              </mc:Fallback>
            </mc:AlternateContent>
            <p:sp>
              <p:nvSpPr>
                <p:cNvPr id="32" name="角丸四角形 31">
                  <a:extLst>
                    <a:ext uri="{FF2B5EF4-FFF2-40B4-BE49-F238E27FC236}">
                      <a16:creationId xmlns:a16="http://schemas.microsoft.com/office/drawing/2014/main" id="{706D9CD3-775B-647D-490D-F7DAF41090C8}"/>
                    </a:ext>
                  </a:extLst>
                </p:cNvPr>
                <p:cNvSpPr/>
                <p:nvPr/>
              </p:nvSpPr>
              <p:spPr>
                <a:xfrm>
                  <a:off x="786421" y="3590409"/>
                  <a:ext cx="2400479" cy="716558"/>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ja-JP" sz="2400" b="1" dirty="0"/>
                    <a:t>RNN/LSTM</a:t>
                  </a:r>
                  <a:endParaRPr kumimoji="1" lang="en-US" altLang="ja-JP" sz="2400" b="1" dirty="0"/>
                </a:p>
              </p:txBody>
            </p:sp>
          </p:grpSp>
          <mc:AlternateContent xmlns:mc="http://schemas.openxmlformats.org/markup-compatibility/2006" xmlns:a14="http://schemas.microsoft.com/office/drawing/2010/main">
            <mc:Choice Requires="a14">
              <p:sp>
                <p:nvSpPr>
                  <p:cNvPr id="28" name="テキスト ボックス 27">
                    <a:extLst>
                      <a:ext uri="{FF2B5EF4-FFF2-40B4-BE49-F238E27FC236}">
                        <a16:creationId xmlns:a16="http://schemas.microsoft.com/office/drawing/2014/main" id="{71F1153E-C5CA-8AB3-8092-7FAC32CF6F83}"/>
                      </a:ext>
                    </a:extLst>
                  </p:cNvPr>
                  <p:cNvSpPr txBox="1"/>
                  <p:nvPr/>
                </p:nvSpPr>
                <p:spPr>
                  <a:xfrm>
                    <a:off x="613893" y="3133408"/>
                    <a:ext cx="694225" cy="55584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2400" i="1" smtClean="0">
                              <a:latin typeface="Cambria Math" panose="02040503050406030204" pitchFamily="18" charset="0"/>
                              <a:ea typeface="Cambria Math" panose="02040503050406030204" pitchFamily="18" charset="0"/>
                            </a:rPr>
                            <m:t>×</m:t>
                          </m:r>
                          <m:r>
                            <a:rPr kumimoji="1" lang="en-US" altLang="ja-JP" sz="2400" b="0" i="1" smtClean="0">
                              <a:latin typeface="Cambria Math" panose="02040503050406030204" pitchFamily="18" charset="0"/>
                              <a:ea typeface="Cambria Math" panose="02040503050406030204" pitchFamily="18" charset="0"/>
                            </a:rPr>
                            <m:t>𝑟</m:t>
                          </m:r>
                        </m:oMath>
                      </m:oMathPara>
                    </a14:m>
                    <a:endParaRPr kumimoji="1" lang="ja-JP" altLang="en-US" sz="2000"/>
                  </a:p>
                </p:txBody>
              </p:sp>
            </mc:Choice>
            <mc:Fallback xmlns="">
              <p:sp>
                <p:nvSpPr>
                  <p:cNvPr id="28" name="テキスト ボックス 27">
                    <a:extLst>
                      <a:ext uri="{FF2B5EF4-FFF2-40B4-BE49-F238E27FC236}">
                        <a16:creationId xmlns:a16="http://schemas.microsoft.com/office/drawing/2014/main" id="{71F1153E-C5CA-8AB3-8092-7FAC32CF6F83}"/>
                      </a:ext>
                    </a:extLst>
                  </p:cNvPr>
                  <p:cNvSpPr txBox="1">
                    <a:spLocks noRot="1" noChangeAspect="1" noMove="1" noResize="1" noEditPoints="1" noAdjustHandles="1" noChangeArrowheads="1" noChangeShapeType="1" noTextEdit="1"/>
                  </p:cNvSpPr>
                  <p:nvPr/>
                </p:nvSpPr>
                <p:spPr>
                  <a:xfrm>
                    <a:off x="613893" y="3133408"/>
                    <a:ext cx="694225" cy="555842"/>
                  </a:xfrm>
                  <a:prstGeom prst="rect">
                    <a:avLst/>
                  </a:prstGeom>
                  <a:blipFill>
                    <a:blip r:embed="rId7"/>
                    <a:stretch>
                      <a:fillRect/>
                    </a:stretch>
                  </a:blipFill>
                </p:spPr>
                <p:txBody>
                  <a:bodyPr/>
                  <a:lstStyle/>
                  <a:p>
                    <a:r>
                      <a:rPr lang="ja-JP" altLang="en-US">
                        <a:noFill/>
                      </a:rPr>
                      <a:t> </a:t>
                    </a:r>
                  </a:p>
                </p:txBody>
              </p:sp>
            </mc:Fallback>
          </mc:AlternateContent>
        </p:grpSp>
        <p:grpSp>
          <p:nvGrpSpPr>
            <p:cNvPr id="14" name="グループ化 13">
              <a:extLst>
                <a:ext uri="{FF2B5EF4-FFF2-40B4-BE49-F238E27FC236}">
                  <a16:creationId xmlns:a16="http://schemas.microsoft.com/office/drawing/2014/main" id="{F1DA6D13-3686-B8F1-8E62-71527CA5ED42}"/>
                </a:ext>
              </a:extLst>
            </p:cNvPr>
            <p:cNvGrpSpPr/>
            <p:nvPr/>
          </p:nvGrpSpPr>
          <p:grpSpPr>
            <a:xfrm>
              <a:off x="3847429" y="389794"/>
              <a:ext cx="3957906" cy="6083313"/>
              <a:chOff x="4026331" y="389794"/>
              <a:chExt cx="3957906" cy="6083313"/>
            </a:xfrm>
          </p:grpSpPr>
          <p:grpSp>
            <p:nvGrpSpPr>
              <p:cNvPr id="16" name="グループ化 15">
                <a:extLst>
                  <a:ext uri="{FF2B5EF4-FFF2-40B4-BE49-F238E27FC236}">
                    <a16:creationId xmlns:a16="http://schemas.microsoft.com/office/drawing/2014/main" id="{DC8E3C82-981A-740D-DA5C-CE3C3BCB0365}"/>
                  </a:ext>
                </a:extLst>
              </p:cNvPr>
              <p:cNvGrpSpPr/>
              <p:nvPr/>
            </p:nvGrpSpPr>
            <p:grpSpPr>
              <a:xfrm>
                <a:off x="4026331" y="389794"/>
                <a:ext cx="3957906" cy="6083313"/>
                <a:chOff x="3390230" y="389794"/>
                <a:chExt cx="3957906" cy="6083313"/>
              </a:xfrm>
            </p:grpSpPr>
            <p:grpSp>
              <p:nvGrpSpPr>
                <p:cNvPr id="18" name="グループ化 17">
                  <a:extLst>
                    <a:ext uri="{FF2B5EF4-FFF2-40B4-BE49-F238E27FC236}">
                      <a16:creationId xmlns:a16="http://schemas.microsoft.com/office/drawing/2014/main" id="{5F4E39AA-8237-5FBA-D0C6-C77CF5590CB5}"/>
                    </a:ext>
                  </a:extLst>
                </p:cNvPr>
                <p:cNvGrpSpPr/>
                <p:nvPr/>
              </p:nvGrpSpPr>
              <p:grpSpPr>
                <a:xfrm>
                  <a:off x="4521859" y="1231498"/>
                  <a:ext cx="1703323" cy="4395002"/>
                  <a:chOff x="9578722" y="1665402"/>
                  <a:chExt cx="1582608" cy="3773147"/>
                </a:xfrm>
              </p:grpSpPr>
              <p:cxnSp>
                <p:nvCxnSpPr>
                  <p:cNvPr id="23" name="直線矢印コネクタ 22">
                    <a:extLst>
                      <a:ext uri="{FF2B5EF4-FFF2-40B4-BE49-F238E27FC236}">
                        <a16:creationId xmlns:a16="http://schemas.microsoft.com/office/drawing/2014/main" id="{474C5DB5-EF4E-5C61-8677-D9A5A03481FE}"/>
                      </a:ext>
                    </a:extLst>
                  </p:cNvPr>
                  <p:cNvCxnSpPr>
                    <a:cxnSpLocks/>
                    <a:stCxn id="20" idx="0"/>
                    <a:endCxn id="21" idx="2"/>
                  </p:cNvCxnSpPr>
                  <p:nvPr/>
                </p:nvCxnSpPr>
                <p:spPr>
                  <a:xfrm flipV="1">
                    <a:off x="10365996" y="4307252"/>
                    <a:ext cx="4031" cy="1131297"/>
                  </a:xfrm>
                  <a:prstGeom prst="straightConnector1">
                    <a:avLst/>
                  </a:prstGeom>
                  <a:ln w="38100">
                    <a:tailEnd type="triangle"/>
                  </a:ln>
                </p:spPr>
                <p:style>
                  <a:lnRef idx="2">
                    <a:schemeClr val="dk1"/>
                  </a:lnRef>
                  <a:fillRef idx="1">
                    <a:schemeClr val="lt1"/>
                  </a:fillRef>
                  <a:effectRef idx="0">
                    <a:schemeClr val="dk1"/>
                  </a:effectRef>
                  <a:fontRef idx="minor">
                    <a:schemeClr val="dk1"/>
                  </a:fontRef>
                </p:style>
              </p:cxnSp>
              <p:cxnSp>
                <p:nvCxnSpPr>
                  <p:cNvPr id="24" name="直線矢印コネクタ 23">
                    <a:extLst>
                      <a:ext uri="{FF2B5EF4-FFF2-40B4-BE49-F238E27FC236}">
                        <a16:creationId xmlns:a16="http://schemas.microsoft.com/office/drawing/2014/main" id="{BD6C04B2-0073-8138-9A4B-FE365CBF47D1}"/>
                      </a:ext>
                    </a:extLst>
                  </p:cNvPr>
                  <p:cNvCxnSpPr>
                    <a:cxnSpLocks/>
                    <a:stCxn id="21" idx="0"/>
                    <a:endCxn id="25" idx="2"/>
                  </p:cNvCxnSpPr>
                  <p:nvPr/>
                </p:nvCxnSpPr>
                <p:spPr>
                  <a:xfrm flipH="1" flipV="1">
                    <a:off x="10370026" y="2654054"/>
                    <a:ext cx="1" cy="1038027"/>
                  </a:xfrm>
                  <a:prstGeom prst="straightConnector1">
                    <a:avLst/>
                  </a:prstGeom>
                  <a:ln w="38100">
                    <a:tailEnd type="triangle"/>
                  </a:ln>
                </p:spPr>
                <p:style>
                  <a:lnRef idx="2">
                    <a:schemeClr val="dk1"/>
                  </a:lnRef>
                  <a:fillRef idx="1">
                    <a:schemeClr val="lt1"/>
                  </a:fillRef>
                  <a:effectRef idx="0">
                    <a:schemeClr val="dk1"/>
                  </a:effectRef>
                  <a:fontRef idx="minor">
                    <a:schemeClr val="dk1"/>
                  </a:fontRef>
                </p:style>
              </p:cxnSp>
              <p:sp>
                <p:nvSpPr>
                  <p:cNvPr id="25" name="角丸四角形 24">
                    <a:extLst>
                      <a:ext uri="{FF2B5EF4-FFF2-40B4-BE49-F238E27FC236}">
                        <a16:creationId xmlns:a16="http://schemas.microsoft.com/office/drawing/2014/main" id="{2ADD4199-DDFA-B780-A968-2FFC3C479EC5}"/>
                      </a:ext>
                    </a:extLst>
                  </p:cNvPr>
                  <p:cNvSpPr/>
                  <p:nvPr/>
                </p:nvSpPr>
                <p:spPr>
                  <a:xfrm>
                    <a:off x="9578722" y="2125429"/>
                    <a:ext cx="1582608" cy="528625"/>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2400" b="1" dirty="0"/>
                      <a:t>Dense</a:t>
                    </a:r>
                    <a:endParaRPr kumimoji="1" lang="ja-JP" altLang="en-US" sz="2400" b="1"/>
                  </a:p>
                </p:txBody>
              </p:sp>
              <p:cxnSp>
                <p:nvCxnSpPr>
                  <p:cNvPr id="26" name="直線矢印コネクタ 25">
                    <a:extLst>
                      <a:ext uri="{FF2B5EF4-FFF2-40B4-BE49-F238E27FC236}">
                        <a16:creationId xmlns:a16="http://schemas.microsoft.com/office/drawing/2014/main" id="{E3B26664-FB38-E294-F578-FA3CE82A3713}"/>
                      </a:ext>
                    </a:extLst>
                  </p:cNvPr>
                  <p:cNvCxnSpPr>
                    <a:cxnSpLocks/>
                    <a:stCxn id="25" idx="0"/>
                    <a:endCxn id="19" idx="2"/>
                  </p:cNvCxnSpPr>
                  <p:nvPr/>
                </p:nvCxnSpPr>
                <p:spPr>
                  <a:xfrm flipH="1" flipV="1">
                    <a:off x="10370025" y="1665402"/>
                    <a:ext cx="2" cy="460027"/>
                  </a:xfrm>
                  <a:prstGeom prst="straightConnector1">
                    <a:avLst/>
                  </a:prstGeom>
                  <a:ln w="38100">
                    <a:tailEnd type="triangle"/>
                  </a:ln>
                </p:spPr>
                <p:style>
                  <a:lnRef idx="2">
                    <a:schemeClr val="dk1"/>
                  </a:lnRef>
                  <a:fillRef idx="1">
                    <a:schemeClr val="lt1"/>
                  </a:fillRef>
                  <a:effectRef idx="0">
                    <a:schemeClr val="dk1"/>
                  </a:effectRef>
                  <a:fontRef idx="minor">
                    <a:schemeClr val="dk1"/>
                  </a:fontRef>
                </p:style>
              </p:cxnSp>
            </p:grpSp>
            <mc:AlternateContent xmlns:mc="http://schemas.openxmlformats.org/markup-compatibility/2006" xmlns:a14="http://schemas.microsoft.com/office/drawing/2010/main">
              <mc:Choice Requires="a14">
                <p:sp>
                  <p:nvSpPr>
                    <p:cNvPr id="19" name="角丸四角形 18">
                      <a:extLst>
                        <a:ext uri="{FF2B5EF4-FFF2-40B4-BE49-F238E27FC236}">
                          <a16:creationId xmlns:a16="http://schemas.microsoft.com/office/drawing/2014/main" id="{028A236C-7640-3F20-C22E-D01D0A6979E2}"/>
                        </a:ext>
                      </a:extLst>
                    </p:cNvPr>
                    <p:cNvSpPr/>
                    <p:nvPr/>
                  </p:nvSpPr>
                  <p:spPr>
                    <a:xfrm>
                      <a:off x="4356770" y="389794"/>
                      <a:ext cx="2033498" cy="841704"/>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ja-JP" sz="3200" i="1" smtClean="0">
                                    <a:latin typeface="Cambria Math" panose="02040503050406030204" pitchFamily="18" charset="0"/>
                                  </a:rPr>
                                </m:ctrlPr>
                              </m:sSubPr>
                              <m:e>
                                <m:acc>
                                  <m:accPr>
                                    <m:chr m:val="́"/>
                                    <m:ctrlPr>
                                      <a:rPr lang="en-US" altLang="ja-JP" sz="3200" i="1" smtClean="0">
                                        <a:latin typeface="Cambria Math" panose="02040503050406030204" pitchFamily="18" charset="0"/>
                                      </a:rPr>
                                    </m:ctrlPr>
                                  </m:accPr>
                                  <m:e>
                                    <m:r>
                                      <a:rPr lang="en-US" altLang="ja-JP" sz="3200" i="1">
                                        <a:latin typeface="Cambria Math" panose="02040503050406030204" pitchFamily="18" charset="0"/>
                                      </a:rPr>
                                      <m:t>𝐺</m:t>
                                    </m:r>
                                  </m:e>
                                </m:acc>
                              </m:e>
                              <m:sub>
                                <m:r>
                                  <a:rPr lang="en-US" altLang="ja-JP" sz="3200" i="1">
                                    <a:latin typeface="Cambria Math" panose="02040503050406030204" pitchFamily="18" charset="0"/>
                                    <a:cs typeface="Times New Roman" panose="02020603050405020304" pitchFamily="18" charset="0"/>
                                  </a:rPr>
                                  <m:t>𝐹</m:t>
                                </m:r>
                                <m:r>
                                  <a:rPr lang="en-US" altLang="ja-JP" sz="3200" b="0" i="1">
                                    <a:latin typeface="Cambria Math" panose="02040503050406030204" pitchFamily="18" charset="0"/>
                                  </a:rPr>
                                  <m:t>, </m:t>
                                </m:r>
                                <m:r>
                                  <a:rPr lang="en-US" altLang="ja-JP" sz="3200" b="0" i="1">
                                    <a:latin typeface="Cambria Math" panose="02040503050406030204" pitchFamily="18" charset="0"/>
                                  </a:rPr>
                                  <m:t>𝑛</m:t>
                                </m:r>
                                <m:r>
                                  <a:rPr lang="en-US" altLang="ja-JP" sz="3200" b="0" i="1" smtClean="0">
                                    <a:latin typeface="Cambria Math" panose="02040503050406030204" pitchFamily="18" charset="0"/>
                                  </a:rPr>
                                  <m:t>+2</m:t>
                                </m:r>
                              </m:sub>
                            </m:sSub>
                          </m:oMath>
                        </m:oMathPara>
                      </a14:m>
                      <a:endParaRPr kumimoji="1" lang="ja-JP" altLang="en-US" sz="2400"/>
                    </a:p>
                  </p:txBody>
                </p:sp>
              </mc:Choice>
              <mc:Fallback xmlns="">
                <p:sp>
                  <p:nvSpPr>
                    <p:cNvPr id="19" name="角丸四角形 18">
                      <a:extLst>
                        <a:ext uri="{FF2B5EF4-FFF2-40B4-BE49-F238E27FC236}">
                          <a16:creationId xmlns:a16="http://schemas.microsoft.com/office/drawing/2014/main" id="{028A236C-7640-3F20-C22E-D01D0A6979E2}"/>
                        </a:ext>
                      </a:extLst>
                    </p:cNvPr>
                    <p:cNvSpPr>
                      <a:spLocks noRot="1" noChangeAspect="1" noMove="1" noResize="1" noEditPoints="1" noAdjustHandles="1" noChangeArrowheads="1" noChangeShapeType="1" noTextEdit="1"/>
                    </p:cNvSpPr>
                    <p:nvPr/>
                  </p:nvSpPr>
                  <p:spPr>
                    <a:xfrm>
                      <a:off x="4356770" y="389794"/>
                      <a:ext cx="2033498" cy="841704"/>
                    </a:xfrm>
                    <a:prstGeom prst="roundRect">
                      <a:avLst/>
                    </a:prstGeom>
                    <a:blipFill>
                      <a:blip r:embed="rId8"/>
                      <a:stretch>
                        <a:fillRect t="-178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0" name="角丸四角形 19">
                      <a:extLst>
                        <a:ext uri="{FF2B5EF4-FFF2-40B4-BE49-F238E27FC236}">
                          <a16:creationId xmlns:a16="http://schemas.microsoft.com/office/drawing/2014/main" id="{308AE8EF-C35B-9136-8ED1-202205505BFA}"/>
                        </a:ext>
                      </a:extLst>
                    </p:cNvPr>
                    <p:cNvSpPr/>
                    <p:nvPr/>
                  </p:nvSpPr>
                  <p:spPr>
                    <a:xfrm>
                      <a:off x="3390230" y="5626500"/>
                      <a:ext cx="3957906" cy="846607"/>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2400" dirty="0"/>
                        <a:t>[</a:t>
                      </a:r>
                      <a14:m>
                        <m:oMath xmlns:m="http://schemas.openxmlformats.org/officeDocument/2006/math">
                          <m:sSub>
                            <m:sSubPr>
                              <m:ctrlPr>
                                <a:rPr kumimoji="1" lang="en-US" altLang="ja-JP" sz="2400" i="1" smtClean="0">
                                  <a:latin typeface="Cambria Math" panose="02040503050406030204" pitchFamily="18" charset="0"/>
                                </a:rPr>
                              </m:ctrlPr>
                            </m:sSubPr>
                            <m:e>
                              <m:r>
                                <a:rPr kumimoji="1" lang="en-US" altLang="ja-JP" sz="2400" b="0" i="1" smtClean="0">
                                  <a:latin typeface="Cambria Math" panose="02040503050406030204" pitchFamily="18" charset="0"/>
                                </a:rPr>
                                <m:t>𝑃</m:t>
                              </m:r>
                            </m:e>
                            <m:sub>
                              <m:r>
                                <a:rPr lang="en-US" altLang="ja-JP" sz="2400" i="1">
                                  <a:latin typeface="Cambria Math" panose="02040503050406030204" pitchFamily="18" charset="0"/>
                                  <a:cs typeface="Times New Roman" panose="02020603050405020304" pitchFamily="18" charset="0"/>
                                </a:rPr>
                                <m:t>𝐹</m:t>
                              </m:r>
                              <m:r>
                                <a:rPr kumimoji="1" lang="en-US" altLang="ja-JP" sz="2400" b="0" i="1" smtClean="0">
                                  <a:latin typeface="Cambria Math" panose="02040503050406030204" pitchFamily="18" charset="0"/>
                                </a:rPr>
                                <m:t>,</m:t>
                              </m:r>
                              <m:r>
                                <a:rPr kumimoji="1" lang="en-US" altLang="ja-JP" sz="2400" b="0" i="1" smtClean="0">
                                  <a:latin typeface="Cambria Math" panose="02040503050406030204" pitchFamily="18" charset="0"/>
                                </a:rPr>
                                <m:t>𝑛</m:t>
                              </m:r>
                              <m:r>
                                <a:rPr kumimoji="1" lang="en-US" altLang="ja-JP" sz="2400" b="0" i="1" smtClean="0">
                                  <a:latin typeface="Cambria Math" panose="02040503050406030204" pitchFamily="18" charset="0"/>
                                </a:rPr>
                                <m:t>+2</m:t>
                              </m:r>
                            </m:sub>
                          </m:sSub>
                          <m:r>
                            <a:rPr kumimoji="1" lang="en-US" altLang="ja-JP" sz="2400" b="0" i="1" smtClean="0">
                              <a:latin typeface="Cambria Math" panose="02040503050406030204" pitchFamily="18" charset="0"/>
                            </a:rPr>
                            <m:t>,</m:t>
                          </m:r>
                          <m:sSub>
                            <m:sSubPr>
                              <m:ctrlPr>
                                <a:rPr lang="en-US" altLang="ja-JP" sz="2400" i="1">
                                  <a:latin typeface="Cambria Math" panose="02040503050406030204" pitchFamily="18" charset="0"/>
                                </a:rPr>
                              </m:ctrlPr>
                            </m:sSubPr>
                            <m:e>
                              <m:r>
                                <a:rPr lang="en-US" altLang="ja-JP" sz="2400" b="0" i="1" smtClean="0">
                                  <a:latin typeface="Cambria Math" panose="02040503050406030204" pitchFamily="18" charset="0"/>
                                </a:rPr>
                                <m:t>𝐶</m:t>
                              </m:r>
                            </m:e>
                            <m:sub>
                              <m:r>
                                <a:rPr lang="en-US" altLang="ja-JP" sz="2400" i="1">
                                  <a:latin typeface="Cambria Math" panose="02040503050406030204" pitchFamily="18" charset="0"/>
                                  <a:cs typeface="Times New Roman" panose="02020603050405020304" pitchFamily="18" charset="0"/>
                                </a:rPr>
                                <m:t>𝐹</m:t>
                              </m:r>
                              <m:r>
                                <a:rPr lang="en-US" altLang="ja-JP" sz="2400" b="0" i="1">
                                  <a:latin typeface="Cambria Math" panose="02040503050406030204" pitchFamily="18" charset="0"/>
                                </a:rPr>
                                <m:t>,</m:t>
                              </m:r>
                              <m:r>
                                <a:rPr lang="en-US" altLang="ja-JP" sz="2400" b="0" i="1">
                                  <a:latin typeface="Cambria Math" panose="02040503050406030204" pitchFamily="18" charset="0"/>
                                </a:rPr>
                                <m:t>𝑛</m:t>
                              </m:r>
                              <m:r>
                                <a:rPr lang="en-US" altLang="ja-JP" sz="2400" b="0" i="1" smtClean="0">
                                  <a:latin typeface="Cambria Math" panose="02040503050406030204" pitchFamily="18" charset="0"/>
                                </a:rPr>
                                <m:t>+2</m:t>
                              </m:r>
                            </m:sub>
                          </m:sSub>
                        </m:oMath>
                      </a14:m>
                      <a:r>
                        <a:rPr kumimoji="1" lang="en-US" altLang="ja-JP" sz="2400" dirty="0"/>
                        <a:t>, </a:t>
                      </a:r>
                      <a14:m>
                        <m:oMath xmlns:m="http://schemas.openxmlformats.org/officeDocument/2006/math">
                          <m:sSub>
                            <m:sSubPr>
                              <m:ctrlPr>
                                <a:rPr lang="en-US" altLang="ja-JP" sz="2400" i="1">
                                  <a:latin typeface="Cambria Math" panose="02040503050406030204" pitchFamily="18" charset="0"/>
                                </a:rPr>
                              </m:ctrlPr>
                            </m:sSubPr>
                            <m:e>
                              <m:r>
                                <a:rPr lang="en-US" altLang="ja-JP" sz="2400" b="0" i="1" smtClean="0">
                                  <a:latin typeface="Cambria Math" panose="02040503050406030204" pitchFamily="18" charset="0"/>
                                </a:rPr>
                                <m:t>𝑆</m:t>
                              </m:r>
                            </m:e>
                            <m:sub>
                              <m:r>
                                <a:rPr lang="en-US" altLang="ja-JP" sz="2400" i="1">
                                  <a:latin typeface="Cambria Math" panose="02040503050406030204" pitchFamily="18" charset="0"/>
                                  <a:cs typeface="Times New Roman" panose="02020603050405020304" pitchFamily="18" charset="0"/>
                                </a:rPr>
                                <m:t>𝐹</m:t>
                              </m:r>
                              <m:r>
                                <a:rPr lang="en-US" altLang="ja-JP" sz="2400" b="0" i="1">
                                  <a:latin typeface="Cambria Math" panose="02040503050406030204" pitchFamily="18" charset="0"/>
                                </a:rPr>
                                <m:t>,</m:t>
                              </m:r>
                              <m:r>
                                <a:rPr lang="en-US" altLang="ja-JP" sz="2400" b="0" i="1">
                                  <a:latin typeface="Cambria Math" panose="02040503050406030204" pitchFamily="18" charset="0"/>
                                </a:rPr>
                                <m:t>𝑛</m:t>
                              </m:r>
                              <m:r>
                                <a:rPr lang="en-US" altLang="ja-JP" sz="2400" b="0" i="1" smtClean="0">
                                  <a:latin typeface="Cambria Math" panose="02040503050406030204" pitchFamily="18" charset="0"/>
                                </a:rPr>
                                <m:t>+2</m:t>
                              </m:r>
                            </m:sub>
                          </m:sSub>
                        </m:oMath>
                      </a14:m>
                      <a:r>
                        <a:rPr kumimoji="1" lang="en-US" altLang="ja-JP" sz="2400" dirty="0"/>
                        <a:t>]</a:t>
                      </a:r>
                      <a:endParaRPr kumimoji="1" lang="ja-JP" altLang="en-US" sz="2400"/>
                    </a:p>
                  </p:txBody>
                </p:sp>
              </mc:Choice>
              <mc:Fallback xmlns="">
                <p:sp>
                  <p:nvSpPr>
                    <p:cNvPr id="20" name="角丸四角形 19">
                      <a:extLst>
                        <a:ext uri="{FF2B5EF4-FFF2-40B4-BE49-F238E27FC236}">
                          <a16:creationId xmlns:a16="http://schemas.microsoft.com/office/drawing/2014/main" id="{308AE8EF-C35B-9136-8ED1-202205505BFA}"/>
                        </a:ext>
                      </a:extLst>
                    </p:cNvPr>
                    <p:cNvSpPr>
                      <a:spLocks noRot="1" noChangeAspect="1" noMove="1" noResize="1" noEditPoints="1" noAdjustHandles="1" noChangeArrowheads="1" noChangeShapeType="1" noTextEdit="1"/>
                    </p:cNvSpPr>
                    <p:nvPr/>
                  </p:nvSpPr>
                  <p:spPr>
                    <a:xfrm>
                      <a:off x="3390230" y="5626500"/>
                      <a:ext cx="3957906" cy="846607"/>
                    </a:xfrm>
                    <a:prstGeom prst="roundRect">
                      <a:avLst/>
                    </a:prstGeom>
                    <a:blipFill>
                      <a:blip r:embed="rId9"/>
                      <a:stretch>
                        <a:fillRect/>
                      </a:stretch>
                    </a:blipFill>
                  </p:spPr>
                  <p:txBody>
                    <a:bodyPr/>
                    <a:lstStyle/>
                    <a:p>
                      <a:r>
                        <a:rPr lang="ja-JP" altLang="en-US">
                          <a:noFill/>
                        </a:rPr>
                        <a:t> </a:t>
                      </a:r>
                    </a:p>
                  </p:txBody>
                </p:sp>
              </mc:Fallback>
            </mc:AlternateContent>
            <p:sp>
              <p:nvSpPr>
                <p:cNvPr id="21" name="角丸四角形 20">
                  <a:extLst>
                    <a:ext uri="{FF2B5EF4-FFF2-40B4-BE49-F238E27FC236}">
                      <a16:creationId xmlns:a16="http://schemas.microsoft.com/office/drawing/2014/main" id="{8CC54C52-8674-1FE4-FB9C-7BC413955D2F}"/>
                    </a:ext>
                  </a:extLst>
                </p:cNvPr>
                <p:cNvSpPr/>
                <p:nvPr/>
              </p:nvSpPr>
              <p:spPr>
                <a:xfrm>
                  <a:off x="4173282" y="3592195"/>
                  <a:ext cx="2400479" cy="716558"/>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ja-JP" sz="2400" b="1" dirty="0"/>
                    <a:t>RNN/LSTM</a:t>
                  </a:r>
                  <a:endParaRPr kumimoji="1" lang="en-US" altLang="ja-JP" sz="2400" b="1" dirty="0"/>
                </a:p>
              </p:txBody>
            </p:sp>
            <p:cxnSp>
              <p:nvCxnSpPr>
                <p:cNvPr id="22" name="直線矢印コネクタ 21">
                  <a:extLst>
                    <a:ext uri="{FF2B5EF4-FFF2-40B4-BE49-F238E27FC236}">
                      <a16:creationId xmlns:a16="http://schemas.microsoft.com/office/drawing/2014/main" id="{9EC302D7-7371-466E-B5DF-7E530CDAF3E6}"/>
                    </a:ext>
                  </a:extLst>
                </p:cNvPr>
                <p:cNvCxnSpPr>
                  <a:cxnSpLocks/>
                  <a:stCxn id="21" idx="3"/>
                </p:cNvCxnSpPr>
                <p:nvPr/>
              </p:nvCxnSpPr>
              <p:spPr>
                <a:xfrm>
                  <a:off x="6573761" y="3950474"/>
                  <a:ext cx="504676" cy="5484"/>
                </a:xfrm>
                <a:prstGeom prst="straightConnector1">
                  <a:avLst/>
                </a:prstGeom>
                <a:ln w="38100">
                  <a:tailEnd type="triangle"/>
                </a:ln>
              </p:spPr>
              <p:style>
                <a:lnRef idx="2">
                  <a:schemeClr val="dk1"/>
                </a:lnRef>
                <a:fillRef idx="1">
                  <a:schemeClr val="lt1"/>
                </a:fillRef>
                <a:effectRef idx="0">
                  <a:schemeClr val="dk1"/>
                </a:effectRef>
                <a:fontRef idx="minor">
                  <a:schemeClr val="dk1"/>
                </a:fontRef>
              </p:style>
            </p:cxnSp>
          </p:grpSp>
          <mc:AlternateContent xmlns:mc="http://schemas.openxmlformats.org/markup-compatibility/2006" xmlns:a14="http://schemas.microsoft.com/office/drawing/2010/main">
            <mc:Choice Requires="a14">
              <p:sp>
                <p:nvSpPr>
                  <p:cNvPr id="17" name="テキスト ボックス 16">
                    <a:extLst>
                      <a:ext uri="{FF2B5EF4-FFF2-40B4-BE49-F238E27FC236}">
                        <a16:creationId xmlns:a16="http://schemas.microsoft.com/office/drawing/2014/main" id="{2835A9D7-958F-560F-3E5C-AF07B2BC9A33}"/>
                      </a:ext>
                    </a:extLst>
                  </p:cNvPr>
                  <p:cNvSpPr txBox="1"/>
                  <p:nvPr/>
                </p:nvSpPr>
                <p:spPr>
                  <a:xfrm>
                    <a:off x="4652933" y="3133407"/>
                    <a:ext cx="694225" cy="55584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2400" i="1" smtClean="0">
                              <a:latin typeface="Cambria Math" panose="02040503050406030204" pitchFamily="18" charset="0"/>
                              <a:ea typeface="Cambria Math" panose="02040503050406030204" pitchFamily="18" charset="0"/>
                            </a:rPr>
                            <m:t>×</m:t>
                          </m:r>
                          <m:r>
                            <a:rPr kumimoji="1" lang="en-US" altLang="ja-JP" sz="2400" b="0" i="1" smtClean="0">
                              <a:latin typeface="Cambria Math" panose="02040503050406030204" pitchFamily="18" charset="0"/>
                              <a:ea typeface="Cambria Math" panose="02040503050406030204" pitchFamily="18" charset="0"/>
                            </a:rPr>
                            <m:t>𝑟</m:t>
                          </m:r>
                        </m:oMath>
                      </m:oMathPara>
                    </a14:m>
                    <a:endParaRPr kumimoji="1" lang="ja-JP" altLang="en-US" sz="2000"/>
                  </a:p>
                </p:txBody>
              </p:sp>
            </mc:Choice>
            <mc:Fallback xmlns="">
              <p:sp>
                <p:nvSpPr>
                  <p:cNvPr id="17" name="テキスト ボックス 16">
                    <a:extLst>
                      <a:ext uri="{FF2B5EF4-FFF2-40B4-BE49-F238E27FC236}">
                        <a16:creationId xmlns:a16="http://schemas.microsoft.com/office/drawing/2014/main" id="{2835A9D7-958F-560F-3E5C-AF07B2BC9A33}"/>
                      </a:ext>
                    </a:extLst>
                  </p:cNvPr>
                  <p:cNvSpPr txBox="1">
                    <a:spLocks noRot="1" noChangeAspect="1" noMove="1" noResize="1" noEditPoints="1" noAdjustHandles="1" noChangeArrowheads="1" noChangeShapeType="1" noTextEdit="1"/>
                  </p:cNvSpPr>
                  <p:nvPr/>
                </p:nvSpPr>
                <p:spPr>
                  <a:xfrm>
                    <a:off x="4652933" y="3133407"/>
                    <a:ext cx="694225" cy="555842"/>
                  </a:xfrm>
                  <a:prstGeom prst="rect">
                    <a:avLst/>
                  </a:prstGeom>
                  <a:blipFill>
                    <a:blip r:embed="rId10"/>
                    <a:stretch>
                      <a:fillRect/>
                    </a:stretch>
                  </a:blipFill>
                </p:spPr>
                <p:txBody>
                  <a:bodyPr/>
                  <a:lstStyle/>
                  <a:p>
                    <a:r>
                      <a:rPr lang="ja-JP" altLang="en-US">
                        <a:noFill/>
                      </a:rPr>
                      <a:t> </a:t>
                    </a:r>
                  </a:p>
                </p:txBody>
              </p:sp>
            </mc:Fallback>
          </mc:AlternateContent>
        </p:grpSp>
        <mc:AlternateContent xmlns:mc="http://schemas.openxmlformats.org/markup-compatibility/2006" xmlns:a14="http://schemas.microsoft.com/office/drawing/2010/main">
          <mc:Choice Requires="a14">
            <p:sp>
              <p:nvSpPr>
                <p:cNvPr id="15" name="テキスト ボックス 14">
                  <a:extLst>
                    <a:ext uri="{FF2B5EF4-FFF2-40B4-BE49-F238E27FC236}">
                      <a16:creationId xmlns:a16="http://schemas.microsoft.com/office/drawing/2014/main" id="{659FE794-D984-FC61-FB40-40110690DB77}"/>
                    </a:ext>
                  </a:extLst>
                </p:cNvPr>
                <p:cNvSpPr txBox="1"/>
                <p:nvPr/>
              </p:nvSpPr>
              <p:spPr>
                <a:xfrm>
                  <a:off x="8829523" y="3133406"/>
                  <a:ext cx="694225" cy="55584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2400" i="1" smtClean="0">
                            <a:latin typeface="Cambria Math" panose="02040503050406030204" pitchFamily="18" charset="0"/>
                            <a:ea typeface="Cambria Math" panose="02040503050406030204" pitchFamily="18" charset="0"/>
                          </a:rPr>
                          <m:t>×</m:t>
                        </m:r>
                        <m:r>
                          <a:rPr kumimoji="1" lang="en-US" altLang="ja-JP" sz="2400" b="0" i="1" smtClean="0">
                            <a:latin typeface="Cambria Math" panose="02040503050406030204" pitchFamily="18" charset="0"/>
                            <a:ea typeface="Cambria Math" panose="02040503050406030204" pitchFamily="18" charset="0"/>
                          </a:rPr>
                          <m:t>𝑟</m:t>
                        </m:r>
                      </m:oMath>
                    </m:oMathPara>
                  </a14:m>
                  <a:endParaRPr kumimoji="1" lang="ja-JP" altLang="en-US"/>
                </a:p>
              </p:txBody>
            </p:sp>
          </mc:Choice>
          <mc:Fallback xmlns="">
            <p:sp>
              <p:nvSpPr>
                <p:cNvPr id="15" name="テキスト ボックス 14">
                  <a:extLst>
                    <a:ext uri="{FF2B5EF4-FFF2-40B4-BE49-F238E27FC236}">
                      <a16:creationId xmlns:a16="http://schemas.microsoft.com/office/drawing/2014/main" id="{659FE794-D984-FC61-FB40-40110690DB77}"/>
                    </a:ext>
                  </a:extLst>
                </p:cNvPr>
                <p:cNvSpPr txBox="1">
                  <a:spLocks noRot="1" noChangeAspect="1" noMove="1" noResize="1" noEditPoints="1" noAdjustHandles="1" noChangeArrowheads="1" noChangeShapeType="1" noTextEdit="1"/>
                </p:cNvSpPr>
                <p:nvPr/>
              </p:nvSpPr>
              <p:spPr>
                <a:xfrm>
                  <a:off x="8829523" y="3133406"/>
                  <a:ext cx="694225" cy="555842"/>
                </a:xfrm>
                <a:prstGeom prst="rect">
                  <a:avLst/>
                </a:prstGeom>
                <a:blipFill>
                  <a:blip r:embed="rId10"/>
                  <a:stretch>
                    <a:fillRect/>
                  </a:stretch>
                </a:blipFill>
              </p:spPr>
              <p:txBody>
                <a:bodyPr/>
                <a:lstStyle/>
                <a:p>
                  <a:r>
                    <a:rPr lang="ja-JP" altLang="en-US">
                      <a:noFill/>
                    </a:rPr>
                    <a:t> </a:t>
                  </a:r>
                </a:p>
              </p:txBody>
            </p:sp>
          </mc:Fallback>
        </mc:AlternateContent>
      </p:grpSp>
      <p:sp>
        <p:nvSpPr>
          <p:cNvPr id="3" name="テキスト ボックス 2">
            <a:extLst>
              <a:ext uri="{FF2B5EF4-FFF2-40B4-BE49-F238E27FC236}">
                <a16:creationId xmlns:a16="http://schemas.microsoft.com/office/drawing/2014/main" id="{75189F81-9531-E22A-2EA2-38F45131F4F4}"/>
              </a:ext>
            </a:extLst>
          </p:cNvPr>
          <p:cNvSpPr txBox="1"/>
          <p:nvPr/>
        </p:nvSpPr>
        <p:spPr>
          <a:xfrm>
            <a:off x="7576352" y="1372530"/>
            <a:ext cx="997988" cy="328689"/>
          </a:xfrm>
          <a:prstGeom prst="rect">
            <a:avLst/>
          </a:prstGeom>
          <a:ln>
            <a:noFill/>
          </a:ln>
        </p:spPr>
        <p:style>
          <a:lnRef idx="2">
            <a:schemeClr val="dk1"/>
          </a:lnRef>
          <a:fillRef idx="1">
            <a:schemeClr val="lt1"/>
          </a:fillRef>
          <a:effectRef idx="0">
            <a:schemeClr val="dk1"/>
          </a:effectRef>
          <a:fontRef idx="minor">
            <a:schemeClr val="dk1"/>
          </a:fontRef>
        </p:style>
        <p:txBody>
          <a:bodyPr wrap="square" rtlCol="0">
            <a:spAutoFit/>
          </a:bodyPr>
          <a:lstStyle/>
          <a:p>
            <a:r>
              <a:rPr kumimoji="1" lang="ja-JP" altLang="en-US" sz="2000" b="1">
                <a:latin typeface="Hiragino Kaku Gothic Std W8" panose="020B0800000000000000" pitchFamily="34" charset="-128"/>
                <a:ea typeface="Hiragino Kaku Gothic Std W8" panose="020B0800000000000000" pitchFamily="34" charset="-128"/>
              </a:rPr>
              <a:t>・・・</a:t>
            </a:r>
            <a:endParaRPr kumimoji="1" lang="ja-JP" altLang="en-US" sz="1600" b="1">
              <a:latin typeface="Hiragino Kaku Gothic Std W8" panose="020B0800000000000000" pitchFamily="34" charset="-128"/>
              <a:ea typeface="Hiragino Kaku Gothic Std W8" panose="020B0800000000000000" pitchFamily="34" charset="-128"/>
            </a:endParaRPr>
          </a:p>
        </p:txBody>
      </p:sp>
      <p:sp>
        <p:nvSpPr>
          <p:cNvPr id="41" name="テキスト ボックス 40">
            <a:extLst>
              <a:ext uri="{FF2B5EF4-FFF2-40B4-BE49-F238E27FC236}">
                <a16:creationId xmlns:a16="http://schemas.microsoft.com/office/drawing/2014/main" id="{93FC5E8F-44E0-0DC2-5D2B-DE96C60B857A}"/>
              </a:ext>
            </a:extLst>
          </p:cNvPr>
          <p:cNvSpPr txBox="1"/>
          <p:nvPr/>
        </p:nvSpPr>
        <p:spPr>
          <a:xfrm>
            <a:off x="7576352" y="2397248"/>
            <a:ext cx="997988" cy="328689"/>
          </a:xfrm>
          <a:prstGeom prst="rect">
            <a:avLst/>
          </a:prstGeom>
          <a:ln>
            <a:noFill/>
          </a:ln>
        </p:spPr>
        <p:style>
          <a:lnRef idx="2">
            <a:schemeClr val="dk1"/>
          </a:lnRef>
          <a:fillRef idx="1">
            <a:schemeClr val="lt1"/>
          </a:fillRef>
          <a:effectRef idx="0">
            <a:schemeClr val="dk1"/>
          </a:effectRef>
          <a:fontRef idx="minor">
            <a:schemeClr val="dk1"/>
          </a:fontRef>
        </p:style>
        <p:txBody>
          <a:bodyPr wrap="square" rtlCol="0">
            <a:spAutoFit/>
          </a:bodyPr>
          <a:lstStyle/>
          <a:p>
            <a:r>
              <a:rPr kumimoji="1" lang="ja-JP" altLang="en-US" sz="2000" b="1">
                <a:latin typeface="Hiragino Kaku Gothic Std W8" panose="020B0800000000000000" pitchFamily="34" charset="-128"/>
                <a:ea typeface="Hiragino Kaku Gothic Std W8" panose="020B0800000000000000" pitchFamily="34" charset="-128"/>
              </a:rPr>
              <a:t>・・・</a:t>
            </a:r>
            <a:endParaRPr kumimoji="1" lang="ja-JP" altLang="en-US" sz="1600" b="1">
              <a:latin typeface="Hiragino Kaku Gothic Std W8" panose="020B0800000000000000" pitchFamily="34" charset="-128"/>
              <a:ea typeface="Hiragino Kaku Gothic Std W8" panose="020B0800000000000000" pitchFamily="34" charset="-128"/>
            </a:endParaRPr>
          </a:p>
        </p:txBody>
      </p:sp>
      <p:sp>
        <p:nvSpPr>
          <p:cNvPr id="44" name="角丸四角形 43">
            <a:extLst>
              <a:ext uri="{FF2B5EF4-FFF2-40B4-BE49-F238E27FC236}">
                <a16:creationId xmlns:a16="http://schemas.microsoft.com/office/drawing/2014/main" id="{8094E235-59DB-8DB9-C402-5D3561AB859B}"/>
              </a:ext>
            </a:extLst>
          </p:cNvPr>
          <p:cNvSpPr/>
          <p:nvPr/>
        </p:nvSpPr>
        <p:spPr>
          <a:xfrm>
            <a:off x="2794267" y="5683326"/>
            <a:ext cx="948283" cy="539889"/>
          </a:xfrm>
          <a:prstGeom prst="round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2800" dirty="0">
              <a:solidFill>
                <a:schemeClr val="tx1"/>
              </a:solidFill>
            </a:endParaRPr>
          </a:p>
        </p:txBody>
      </p:sp>
      <p:sp>
        <p:nvSpPr>
          <p:cNvPr id="45" name="角丸四角形吹き出し 44">
            <a:extLst>
              <a:ext uri="{FF2B5EF4-FFF2-40B4-BE49-F238E27FC236}">
                <a16:creationId xmlns:a16="http://schemas.microsoft.com/office/drawing/2014/main" id="{F6D5ECD4-522C-CD7D-1193-37733789358C}"/>
              </a:ext>
            </a:extLst>
          </p:cNvPr>
          <p:cNvSpPr/>
          <p:nvPr/>
        </p:nvSpPr>
        <p:spPr>
          <a:xfrm>
            <a:off x="2174984" y="4308054"/>
            <a:ext cx="3148361" cy="943370"/>
          </a:xfrm>
          <a:prstGeom prst="wedgeRoundRectCallout">
            <a:avLst>
              <a:gd name="adj1" fmla="val -20833"/>
              <a:gd name="adj2" fmla="val 95357"/>
              <a:gd name="adj3" fmla="val 16667"/>
            </a:avLst>
          </a:prstGeom>
          <a:solidFill>
            <a:schemeClr val="bg1"/>
          </a:solid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2800" dirty="0">
                <a:solidFill>
                  <a:schemeClr val="tx1"/>
                </a:solidFill>
              </a:rPr>
              <a:t>Steam</a:t>
            </a:r>
            <a:r>
              <a:rPr kumimoji="1" lang="ja-JP" altLang="en-US" sz="2800">
                <a:solidFill>
                  <a:schemeClr val="tx1"/>
                </a:solidFill>
              </a:rPr>
              <a:t>の</a:t>
            </a:r>
            <a:endParaRPr kumimoji="1" lang="en-US" altLang="ja-JP" sz="2800" dirty="0">
              <a:solidFill>
                <a:schemeClr val="tx1"/>
              </a:solidFill>
            </a:endParaRPr>
          </a:p>
          <a:p>
            <a:pPr algn="ctr"/>
            <a:r>
              <a:rPr kumimoji="1" lang="ja-JP" altLang="en-US" sz="2800">
                <a:solidFill>
                  <a:schemeClr val="tx1"/>
                </a:solidFill>
              </a:rPr>
              <a:t>累積プレイヤー数</a:t>
            </a:r>
            <a:endParaRPr kumimoji="1" lang="ja-JP" altLang="en-US" sz="2800" dirty="0">
              <a:solidFill>
                <a:schemeClr val="tx1"/>
              </a:solidFill>
            </a:endParaRPr>
          </a:p>
        </p:txBody>
      </p:sp>
    </p:spTree>
    <p:extLst>
      <p:ext uri="{BB962C8B-B14F-4D97-AF65-F5344CB8AC3E}">
        <p14:creationId xmlns:p14="http://schemas.microsoft.com/office/powerpoint/2010/main" val="12293556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110B6FD-4EC4-AF3E-A72E-64E8558CC5B0}"/>
              </a:ext>
            </a:extLst>
          </p:cNvPr>
          <p:cNvSpPr>
            <a:spLocks noGrp="1"/>
          </p:cNvSpPr>
          <p:nvPr>
            <p:ph type="title"/>
          </p:nvPr>
        </p:nvSpPr>
        <p:spPr>
          <a:xfrm>
            <a:off x="262076" y="30899"/>
            <a:ext cx="11662756" cy="857502"/>
          </a:xfrm>
        </p:spPr>
        <p:txBody>
          <a:bodyPr/>
          <a:lstStyle/>
          <a:p>
            <a:r>
              <a:rPr kumimoji="1" lang="ja-JP" altLang="en-US"/>
              <a:t>提案手法</a:t>
            </a:r>
          </a:p>
        </p:txBody>
      </p:sp>
      <p:sp>
        <p:nvSpPr>
          <p:cNvPr id="4" name="スライド番号プレースホルダー 3">
            <a:extLst>
              <a:ext uri="{FF2B5EF4-FFF2-40B4-BE49-F238E27FC236}">
                <a16:creationId xmlns:a16="http://schemas.microsoft.com/office/drawing/2014/main" id="{C3D20C91-50E3-75A2-E874-2A27C429A949}"/>
              </a:ext>
            </a:extLst>
          </p:cNvPr>
          <p:cNvSpPr>
            <a:spLocks noGrp="1"/>
          </p:cNvSpPr>
          <p:nvPr>
            <p:ph type="sldNum" sz="quarter" idx="12"/>
          </p:nvPr>
        </p:nvSpPr>
        <p:spPr/>
        <p:txBody>
          <a:bodyPr/>
          <a:lstStyle/>
          <a:p>
            <a:fld id="{3C83C733-A267-4C27-B924-90460700986B}" type="slidenum">
              <a:rPr lang="ja-JP" altLang="en-US" smtClean="0"/>
              <a:pPr/>
              <a:t>14</a:t>
            </a:fld>
            <a:endParaRPr lang="ja-JP" altLang="en-US"/>
          </a:p>
        </p:txBody>
      </p:sp>
      <p:grpSp>
        <p:nvGrpSpPr>
          <p:cNvPr id="5" name="グループ化 4">
            <a:extLst>
              <a:ext uri="{FF2B5EF4-FFF2-40B4-BE49-F238E27FC236}">
                <a16:creationId xmlns:a16="http://schemas.microsoft.com/office/drawing/2014/main" id="{45F5EC13-4FA8-2420-072C-2EBB6FEE564D}"/>
              </a:ext>
            </a:extLst>
          </p:cNvPr>
          <p:cNvGrpSpPr/>
          <p:nvPr/>
        </p:nvGrpSpPr>
        <p:grpSpPr>
          <a:xfrm>
            <a:off x="744673" y="1170601"/>
            <a:ext cx="11180159" cy="5056684"/>
            <a:chOff x="79512" y="384891"/>
            <a:chExt cx="12092610" cy="6088217"/>
          </a:xfrm>
        </p:grpSpPr>
        <p:sp>
          <p:nvSpPr>
            <p:cNvPr id="6" name="テキスト ボックス 5">
              <a:extLst>
                <a:ext uri="{FF2B5EF4-FFF2-40B4-BE49-F238E27FC236}">
                  <a16:creationId xmlns:a16="http://schemas.microsoft.com/office/drawing/2014/main" id="{2E7B8B84-0C19-DB1B-3657-EC7E1B5C3729}"/>
                </a:ext>
              </a:extLst>
            </p:cNvPr>
            <p:cNvSpPr txBox="1"/>
            <p:nvPr/>
          </p:nvSpPr>
          <p:spPr>
            <a:xfrm>
              <a:off x="7475474" y="3750817"/>
              <a:ext cx="1079437" cy="395740"/>
            </a:xfrm>
            <a:prstGeom prst="rect">
              <a:avLst/>
            </a:prstGeom>
            <a:ln>
              <a:noFill/>
            </a:ln>
          </p:spPr>
          <p:style>
            <a:lnRef idx="2">
              <a:schemeClr val="dk1"/>
            </a:lnRef>
            <a:fillRef idx="1">
              <a:schemeClr val="lt1"/>
            </a:fillRef>
            <a:effectRef idx="0">
              <a:schemeClr val="dk1"/>
            </a:effectRef>
            <a:fontRef idx="minor">
              <a:schemeClr val="dk1"/>
            </a:fontRef>
          </p:style>
          <p:txBody>
            <a:bodyPr wrap="square" rtlCol="0">
              <a:spAutoFit/>
            </a:bodyPr>
            <a:lstStyle/>
            <a:p>
              <a:r>
                <a:rPr kumimoji="1" lang="ja-JP" altLang="en-US" sz="2000" b="1">
                  <a:latin typeface="Hiragino Kaku Gothic Std W8" panose="020B0800000000000000" pitchFamily="34" charset="-128"/>
                  <a:ea typeface="Hiragino Kaku Gothic Std W8" panose="020B0800000000000000" pitchFamily="34" charset="-128"/>
                </a:rPr>
                <a:t>・・・</a:t>
              </a:r>
              <a:endParaRPr kumimoji="1" lang="ja-JP" altLang="en-US" sz="1600" b="1">
                <a:latin typeface="Hiragino Kaku Gothic Std W8" panose="020B0800000000000000" pitchFamily="34" charset="-128"/>
                <a:ea typeface="Hiragino Kaku Gothic Std W8" panose="020B0800000000000000" pitchFamily="34" charset="-128"/>
              </a:endParaRPr>
            </a:p>
          </p:txBody>
        </p:sp>
        <p:grpSp>
          <p:nvGrpSpPr>
            <p:cNvPr id="7" name="グループ化 6">
              <a:extLst>
                <a:ext uri="{FF2B5EF4-FFF2-40B4-BE49-F238E27FC236}">
                  <a16:creationId xmlns:a16="http://schemas.microsoft.com/office/drawing/2014/main" id="{CCF7F85E-7CC8-FA60-54E2-AFB9D19E9636}"/>
                </a:ext>
              </a:extLst>
            </p:cNvPr>
            <p:cNvGrpSpPr/>
            <p:nvPr/>
          </p:nvGrpSpPr>
          <p:grpSpPr>
            <a:xfrm>
              <a:off x="9334551" y="1226596"/>
              <a:ext cx="1703323" cy="4399905"/>
              <a:chOff x="8437117" y="1661194"/>
              <a:chExt cx="1582608" cy="3777356"/>
            </a:xfrm>
          </p:grpSpPr>
          <p:cxnSp>
            <p:nvCxnSpPr>
              <p:cNvPr id="37" name="直線矢印コネクタ 36">
                <a:extLst>
                  <a:ext uri="{FF2B5EF4-FFF2-40B4-BE49-F238E27FC236}">
                    <a16:creationId xmlns:a16="http://schemas.microsoft.com/office/drawing/2014/main" id="{CCC84224-74A4-1B82-CA81-85AF9351ADA8}"/>
                  </a:ext>
                </a:extLst>
              </p:cNvPr>
              <p:cNvCxnSpPr>
                <a:cxnSpLocks/>
                <a:stCxn id="9" idx="0"/>
                <a:endCxn id="11" idx="2"/>
              </p:cNvCxnSpPr>
              <p:nvPr/>
            </p:nvCxnSpPr>
            <p:spPr>
              <a:xfrm flipH="1" flipV="1">
                <a:off x="9229150" y="4305719"/>
                <a:ext cx="5736" cy="1132831"/>
              </a:xfrm>
              <a:prstGeom prst="straightConnector1">
                <a:avLst/>
              </a:prstGeom>
              <a:ln w="38100">
                <a:tailEnd type="triangle"/>
              </a:ln>
            </p:spPr>
            <p:style>
              <a:lnRef idx="2">
                <a:schemeClr val="dk1"/>
              </a:lnRef>
              <a:fillRef idx="1">
                <a:schemeClr val="lt1"/>
              </a:fillRef>
              <a:effectRef idx="0">
                <a:schemeClr val="dk1"/>
              </a:effectRef>
              <a:fontRef idx="minor">
                <a:schemeClr val="dk1"/>
              </a:fontRef>
            </p:style>
          </p:cxnSp>
          <p:cxnSp>
            <p:nvCxnSpPr>
              <p:cNvPr id="38" name="直線矢印コネクタ 37">
                <a:extLst>
                  <a:ext uri="{FF2B5EF4-FFF2-40B4-BE49-F238E27FC236}">
                    <a16:creationId xmlns:a16="http://schemas.microsoft.com/office/drawing/2014/main" id="{A7578DE6-C596-2722-6354-879EE4AE4139}"/>
                  </a:ext>
                </a:extLst>
              </p:cNvPr>
              <p:cNvCxnSpPr>
                <a:cxnSpLocks/>
                <a:stCxn id="11" idx="0"/>
                <a:endCxn id="39" idx="2"/>
              </p:cNvCxnSpPr>
              <p:nvPr/>
            </p:nvCxnSpPr>
            <p:spPr>
              <a:xfrm flipH="1" flipV="1">
                <a:off x="9228421" y="2654054"/>
                <a:ext cx="728" cy="1036494"/>
              </a:xfrm>
              <a:prstGeom prst="straightConnector1">
                <a:avLst/>
              </a:prstGeom>
              <a:ln w="38100">
                <a:tailEnd type="triangle"/>
              </a:ln>
            </p:spPr>
            <p:style>
              <a:lnRef idx="2">
                <a:schemeClr val="dk1"/>
              </a:lnRef>
              <a:fillRef idx="1">
                <a:schemeClr val="lt1"/>
              </a:fillRef>
              <a:effectRef idx="0">
                <a:schemeClr val="dk1"/>
              </a:effectRef>
              <a:fontRef idx="minor">
                <a:schemeClr val="dk1"/>
              </a:fontRef>
            </p:style>
          </p:cxnSp>
          <p:sp>
            <p:nvSpPr>
              <p:cNvPr id="39" name="角丸四角形 38">
                <a:extLst>
                  <a:ext uri="{FF2B5EF4-FFF2-40B4-BE49-F238E27FC236}">
                    <a16:creationId xmlns:a16="http://schemas.microsoft.com/office/drawing/2014/main" id="{3C06DE62-049A-0441-C4A4-3F05C8F0CF1D}"/>
                  </a:ext>
                </a:extLst>
              </p:cNvPr>
              <p:cNvSpPr/>
              <p:nvPr/>
            </p:nvSpPr>
            <p:spPr>
              <a:xfrm>
                <a:off x="8437117" y="2125429"/>
                <a:ext cx="1582608" cy="528625"/>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2400" b="1" dirty="0"/>
                  <a:t>Dense</a:t>
                </a:r>
                <a:endParaRPr kumimoji="1" lang="ja-JP" altLang="en-US" sz="2400" b="1"/>
              </a:p>
            </p:txBody>
          </p:sp>
          <p:cxnSp>
            <p:nvCxnSpPr>
              <p:cNvPr id="40" name="直線矢印コネクタ 39">
                <a:extLst>
                  <a:ext uri="{FF2B5EF4-FFF2-40B4-BE49-F238E27FC236}">
                    <a16:creationId xmlns:a16="http://schemas.microsoft.com/office/drawing/2014/main" id="{74A45449-9AC2-E33C-F9D9-C137A543430B}"/>
                  </a:ext>
                </a:extLst>
              </p:cNvPr>
              <p:cNvCxnSpPr>
                <a:cxnSpLocks/>
                <a:stCxn id="39" idx="0"/>
                <a:endCxn id="8" idx="2"/>
              </p:cNvCxnSpPr>
              <p:nvPr/>
            </p:nvCxnSpPr>
            <p:spPr>
              <a:xfrm flipV="1">
                <a:off x="9228421" y="1661194"/>
                <a:ext cx="728" cy="464235"/>
              </a:xfrm>
              <a:prstGeom prst="straightConnector1">
                <a:avLst/>
              </a:prstGeom>
              <a:ln w="38100">
                <a:tailEnd type="triangle"/>
              </a:ln>
            </p:spPr>
            <p:style>
              <a:lnRef idx="2">
                <a:schemeClr val="dk1"/>
              </a:lnRef>
              <a:fillRef idx="1">
                <a:schemeClr val="lt1"/>
              </a:fillRef>
              <a:effectRef idx="0">
                <a:schemeClr val="dk1"/>
              </a:effectRef>
              <a:fontRef idx="minor">
                <a:schemeClr val="dk1"/>
              </a:fontRef>
            </p:style>
          </p:cxnSp>
        </p:grpSp>
        <mc:AlternateContent xmlns:mc="http://schemas.openxmlformats.org/markup-compatibility/2006" xmlns:a14="http://schemas.microsoft.com/office/drawing/2010/main">
          <mc:Choice Requires="a14">
            <p:sp>
              <p:nvSpPr>
                <p:cNvPr id="8" name="角丸四角形 7">
                  <a:extLst>
                    <a:ext uri="{FF2B5EF4-FFF2-40B4-BE49-F238E27FC236}">
                      <a16:creationId xmlns:a16="http://schemas.microsoft.com/office/drawing/2014/main" id="{6DF371B0-C2C5-2F18-97CE-C9E1F0ACE221}"/>
                    </a:ext>
                  </a:extLst>
                </p:cNvPr>
                <p:cNvSpPr/>
                <p:nvPr/>
              </p:nvSpPr>
              <p:spPr>
                <a:xfrm>
                  <a:off x="9070133" y="384891"/>
                  <a:ext cx="2233728" cy="841705"/>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ja-JP" sz="3200" i="1" smtClean="0">
                                <a:latin typeface="Cambria Math" panose="02040503050406030204" pitchFamily="18" charset="0"/>
                              </a:rPr>
                            </m:ctrlPr>
                          </m:sSubPr>
                          <m:e>
                            <m:acc>
                              <m:accPr>
                                <m:chr m:val="́"/>
                                <m:ctrlPr>
                                  <a:rPr lang="en-US" altLang="ja-JP" sz="3200" i="1" smtClean="0">
                                    <a:latin typeface="Cambria Math" panose="02040503050406030204" pitchFamily="18" charset="0"/>
                                  </a:rPr>
                                </m:ctrlPr>
                              </m:accPr>
                              <m:e>
                                <m:r>
                                  <a:rPr lang="en-US" altLang="ja-JP" sz="3200" i="1">
                                    <a:latin typeface="Cambria Math" panose="02040503050406030204" pitchFamily="18" charset="0"/>
                                  </a:rPr>
                                  <m:t>𝐺</m:t>
                                </m:r>
                              </m:e>
                            </m:acc>
                          </m:e>
                          <m:sub>
                            <m:r>
                              <a:rPr lang="en-US" altLang="ja-JP" sz="3200" i="1">
                                <a:latin typeface="Cambria Math" panose="02040503050406030204" pitchFamily="18" charset="0"/>
                                <a:cs typeface="Times New Roman" panose="02020603050405020304" pitchFamily="18" charset="0"/>
                              </a:rPr>
                              <m:t>𝐹</m:t>
                            </m:r>
                            <m:r>
                              <a:rPr lang="en-US" altLang="ja-JP" sz="3200" b="0" i="1">
                                <a:latin typeface="Cambria Math" panose="02040503050406030204" pitchFamily="18" charset="0"/>
                              </a:rPr>
                              <m:t>, </m:t>
                            </m:r>
                            <m:r>
                              <a:rPr lang="en-US" altLang="ja-JP" sz="3200" b="0" i="1">
                                <a:latin typeface="Cambria Math" panose="02040503050406030204" pitchFamily="18" charset="0"/>
                              </a:rPr>
                              <m:t>𝑛</m:t>
                            </m:r>
                            <m:r>
                              <a:rPr lang="en-US" altLang="ja-JP" sz="3200" b="0" i="1">
                                <a:latin typeface="Cambria Math" panose="02040503050406030204" pitchFamily="18" charset="0"/>
                              </a:rPr>
                              <m:t>+</m:t>
                            </m:r>
                            <m:r>
                              <a:rPr lang="en-US" altLang="ja-JP" sz="3200" b="0" i="1" smtClean="0">
                                <a:latin typeface="Cambria Math" panose="02040503050406030204" pitchFamily="18" charset="0"/>
                              </a:rPr>
                              <m:t>𝑘</m:t>
                            </m:r>
                          </m:sub>
                        </m:sSub>
                      </m:oMath>
                    </m:oMathPara>
                  </a14:m>
                  <a:endParaRPr kumimoji="1" lang="ja-JP" altLang="en-US" sz="3600"/>
                </a:p>
              </p:txBody>
            </p:sp>
          </mc:Choice>
          <mc:Fallback xmlns="">
            <p:sp>
              <p:nvSpPr>
                <p:cNvPr id="8" name="角丸四角形 7">
                  <a:extLst>
                    <a:ext uri="{FF2B5EF4-FFF2-40B4-BE49-F238E27FC236}">
                      <a16:creationId xmlns:a16="http://schemas.microsoft.com/office/drawing/2014/main" id="{6DF371B0-C2C5-2F18-97CE-C9E1F0ACE221}"/>
                    </a:ext>
                  </a:extLst>
                </p:cNvPr>
                <p:cNvSpPr>
                  <a:spLocks noRot="1" noChangeAspect="1" noMove="1" noResize="1" noEditPoints="1" noAdjustHandles="1" noChangeArrowheads="1" noChangeShapeType="1" noTextEdit="1"/>
                </p:cNvSpPr>
                <p:nvPr/>
              </p:nvSpPr>
              <p:spPr>
                <a:xfrm>
                  <a:off x="9070133" y="384891"/>
                  <a:ext cx="2233728" cy="841705"/>
                </a:xfrm>
                <a:prstGeom prst="round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角丸四角形 8">
                  <a:extLst>
                    <a:ext uri="{FF2B5EF4-FFF2-40B4-BE49-F238E27FC236}">
                      <a16:creationId xmlns:a16="http://schemas.microsoft.com/office/drawing/2014/main" id="{BD3DB07B-AED7-E949-06D6-A5DC52546B3C}"/>
                    </a:ext>
                  </a:extLst>
                </p:cNvPr>
                <p:cNvSpPr/>
                <p:nvPr/>
              </p:nvSpPr>
              <p:spPr>
                <a:xfrm>
                  <a:off x="8214217" y="5626501"/>
                  <a:ext cx="3957905" cy="841706"/>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ja-JP" sz="2400" dirty="0"/>
                    <a:t>[</a:t>
                  </a:r>
                  <a14:m>
                    <m:oMath xmlns:m="http://schemas.openxmlformats.org/officeDocument/2006/math">
                      <m:sSub>
                        <m:sSubPr>
                          <m:ctrlPr>
                            <a:rPr lang="en-US" altLang="ja-JP" sz="2400" i="1">
                              <a:latin typeface="Cambria Math" panose="02040503050406030204" pitchFamily="18" charset="0"/>
                            </a:rPr>
                          </m:ctrlPr>
                        </m:sSubPr>
                        <m:e>
                          <m:r>
                            <a:rPr lang="en-US" altLang="ja-JP" sz="2400" b="0" i="1">
                              <a:latin typeface="Cambria Math" panose="02040503050406030204" pitchFamily="18" charset="0"/>
                            </a:rPr>
                            <m:t>𝑃</m:t>
                          </m:r>
                        </m:e>
                        <m:sub>
                          <m:r>
                            <a:rPr lang="en-US" altLang="ja-JP" sz="2400" i="1">
                              <a:latin typeface="Cambria Math" panose="02040503050406030204" pitchFamily="18" charset="0"/>
                              <a:cs typeface="Times New Roman" panose="02020603050405020304" pitchFamily="18" charset="0"/>
                            </a:rPr>
                            <m:t>𝐹</m:t>
                          </m:r>
                          <m:r>
                            <a:rPr lang="en-US" altLang="ja-JP" sz="2400" b="0" i="1">
                              <a:latin typeface="Cambria Math" panose="02040503050406030204" pitchFamily="18" charset="0"/>
                            </a:rPr>
                            <m:t>,</m:t>
                          </m:r>
                          <m:r>
                            <a:rPr lang="en-US" altLang="ja-JP" sz="2400" b="0" i="1">
                              <a:latin typeface="Cambria Math" panose="02040503050406030204" pitchFamily="18" charset="0"/>
                            </a:rPr>
                            <m:t>𝑛</m:t>
                          </m:r>
                          <m:r>
                            <a:rPr lang="en-US" altLang="ja-JP" sz="2400" b="0" i="1">
                              <a:latin typeface="Cambria Math" panose="02040503050406030204" pitchFamily="18" charset="0"/>
                            </a:rPr>
                            <m:t>+</m:t>
                          </m:r>
                          <m:r>
                            <a:rPr lang="en-US" altLang="ja-JP" sz="2400" b="0" i="1" smtClean="0">
                              <a:latin typeface="Cambria Math" panose="02040503050406030204" pitchFamily="18" charset="0"/>
                            </a:rPr>
                            <m:t>𝑘</m:t>
                          </m:r>
                        </m:sub>
                      </m:sSub>
                      <m:r>
                        <a:rPr lang="en-US" altLang="ja-JP" sz="2400" b="0" i="1">
                          <a:latin typeface="Cambria Math" panose="02040503050406030204" pitchFamily="18" charset="0"/>
                        </a:rPr>
                        <m:t>,</m:t>
                      </m:r>
                      <m:sSub>
                        <m:sSubPr>
                          <m:ctrlPr>
                            <a:rPr lang="en-US" altLang="ja-JP" sz="2400" i="1">
                              <a:latin typeface="Cambria Math" panose="02040503050406030204" pitchFamily="18" charset="0"/>
                            </a:rPr>
                          </m:ctrlPr>
                        </m:sSubPr>
                        <m:e>
                          <m:r>
                            <a:rPr lang="en-US" altLang="ja-JP" sz="2400" b="0" i="1" smtClean="0">
                              <a:latin typeface="Cambria Math" panose="02040503050406030204" pitchFamily="18" charset="0"/>
                            </a:rPr>
                            <m:t>𝐶</m:t>
                          </m:r>
                        </m:e>
                        <m:sub>
                          <m:r>
                            <a:rPr lang="en-US" altLang="ja-JP" sz="2400" i="1">
                              <a:latin typeface="Cambria Math" panose="02040503050406030204" pitchFamily="18" charset="0"/>
                              <a:cs typeface="Times New Roman" panose="02020603050405020304" pitchFamily="18" charset="0"/>
                            </a:rPr>
                            <m:t>𝐹</m:t>
                          </m:r>
                          <m:r>
                            <a:rPr lang="en-US" altLang="ja-JP" sz="2400" b="0" i="1">
                              <a:latin typeface="Cambria Math" panose="02040503050406030204" pitchFamily="18" charset="0"/>
                            </a:rPr>
                            <m:t>,</m:t>
                          </m:r>
                          <m:r>
                            <a:rPr lang="en-US" altLang="ja-JP" sz="2400" b="0" i="1">
                              <a:latin typeface="Cambria Math" panose="02040503050406030204" pitchFamily="18" charset="0"/>
                            </a:rPr>
                            <m:t>𝑛</m:t>
                          </m:r>
                          <m:r>
                            <a:rPr lang="en-US" altLang="ja-JP" sz="2400" b="0" i="1">
                              <a:latin typeface="Cambria Math" panose="02040503050406030204" pitchFamily="18" charset="0"/>
                            </a:rPr>
                            <m:t>+</m:t>
                          </m:r>
                          <m:r>
                            <a:rPr lang="en-US" altLang="ja-JP" sz="2400" b="0" i="1" smtClean="0">
                              <a:latin typeface="Cambria Math" panose="02040503050406030204" pitchFamily="18" charset="0"/>
                            </a:rPr>
                            <m:t>𝑘</m:t>
                          </m:r>
                        </m:sub>
                      </m:sSub>
                    </m:oMath>
                  </a14:m>
                  <a:r>
                    <a:rPr lang="en-US" altLang="ja-JP" sz="2400" dirty="0"/>
                    <a:t>, </a:t>
                  </a:r>
                  <a14:m>
                    <m:oMath xmlns:m="http://schemas.openxmlformats.org/officeDocument/2006/math">
                      <m:sSub>
                        <m:sSubPr>
                          <m:ctrlPr>
                            <a:rPr lang="en-US" altLang="ja-JP" sz="2400" i="1">
                              <a:latin typeface="Cambria Math" panose="02040503050406030204" pitchFamily="18" charset="0"/>
                            </a:rPr>
                          </m:ctrlPr>
                        </m:sSubPr>
                        <m:e>
                          <m:r>
                            <a:rPr lang="en-US" altLang="ja-JP" sz="2400" b="0" i="1" smtClean="0">
                              <a:latin typeface="Cambria Math" panose="02040503050406030204" pitchFamily="18" charset="0"/>
                            </a:rPr>
                            <m:t>𝑆</m:t>
                          </m:r>
                        </m:e>
                        <m:sub>
                          <m:r>
                            <a:rPr lang="en-US" altLang="ja-JP" sz="2400" i="1">
                              <a:latin typeface="Cambria Math" panose="02040503050406030204" pitchFamily="18" charset="0"/>
                              <a:cs typeface="Times New Roman" panose="02020603050405020304" pitchFamily="18" charset="0"/>
                            </a:rPr>
                            <m:t>𝐹</m:t>
                          </m:r>
                          <m:r>
                            <a:rPr lang="en-US" altLang="ja-JP" sz="2400" b="0" i="1">
                              <a:latin typeface="Cambria Math" panose="02040503050406030204" pitchFamily="18" charset="0"/>
                            </a:rPr>
                            <m:t>,</m:t>
                          </m:r>
                          <m:r>
                            <a:rPr lang="en-US" altLang="ja-JP" sz="2400" b="0" i="1">
                              <a:latin typeface="Cambria Math" panose="02040503050406030204" pitchFamily="18" charset="0"/>
                            </a:rPr>
                            <m:t>𝑛</m:t>
                          </m:r>
                          <m:r>
                            <a:rPr lang="en-US" altLang="ja-JP" sz="2400" b="0" i="1">
                              <a:latin typeface="Cambria Math" panose="02040503050406030204" pitchFamily="18" charset="0"/>
                            </a:rPr>
                            <m:t>+</m:t>
                          </m:r>
                          <m:r>
                            <a:rPr lang="en-US" altLang="ja-JP" sz="2400" b="0" i="1" smtClean="0">
                              <a:latin typeface="Cambria Math" panose="02040503050406030204" pitchFamily="18" charset="0"/>
                            </a:rPr>
                            <m:t>𝑘</m:t>
                          </m:r>
                        </m:sub>
                      </m:sSub>
                    </m:oMath>
                  </a14:m>
                  <a:r>
                    <a:rPr lang="en-US" altLang="ja-JP" sz="2400" dirty="0"/>
                    <a:t>]</a:t>
                  </a:r>
                  <a:endParaRPr lang="ja-JP" altLang="en-US" sz="2400"/>
                </a:p>
              </p:txBody>
            </p:sp>
          </mc:Choice>
          <mc:Fallback xmlns="">
            <p:sp>
              <p:nvSpPr>
                <p:cNvPr id="9" name="角丸四角形 8">
                  <a:extLst>
                    <a:ext uri="{FF2B5EF4-FFF2-40B4-BE49-F238E27FC236}">
                      <a16:creationId xmlns:a16="http://schemas.microsoft.com/office/drawing/2014/main" id="{BD3DB07B-AED7-E949-06D6-A5DC52546B3C}"/>
                    </a:ext>
                  </a:extLst>
                </p:cNvPr>
                <p:cNvSpPr>
                  <a:spLocks noRot="1" noChangeAspect="1" noMove="1" noResize="1" noEditPoints="1" noAdjustHandles="1" noChangeArrowheads="1" noChangeShapeType="1" noTextEdit="1"/>
                </p:cNvSpPr>
                <p:nvPr/>
              </p:nvSpPr>
              <p:spPr>
                <a:xfrm>
                  <a:off x="8214217" y="5626501"/>
                  <a:ext cx="3957905" cy="841706"/>
                </a:xfrm>
                <a:prstGeom prst="roundRect">
                  <a:avLst/>
                </a:prstGeom>
                <a:blipFill>
                  <a:blip r:embed="rId4"/>
                  <a:stretch>
                    <a:fillRect/>
                  </a:stretch>
                </a:blipFill>
              </p:spPr>
              <p:txBody>
                <a:bodyPr/>
                <a:lstStyle/>
                <a:p>
                  <a:r>
                    <a:rPr lang="ja-JP" altLang="en-US">
                      <a:noFill/>
                    </a:rPr>
                    <a:t> </a:t>
                  </a:r>
                </a:p>
              </p:txBody>
            </p:sp>
          </mc:Fallback>
        </mc:AlternateContent>
        <p:cxnSp>
          <p:nvCxnSpPr>
            <p:cNvPr id="10" name="直線矢印コネクタ 9">
              <a:extLst>
                <a:ext uri="{FF2B5EF4-FFF2-40B4-BE49-F238E27FC236}">
                  <a16:creationId xmlns:a16="http://schemas.microsoft.com/office/drawing/2014/main" id="{C0F68D72-1795-9786-2C16-379E5673A938}"/>
                </a:ext>
              </a:extLst>
            </p:cNvPr>
            <p:cNvCxnSpPr>
              <a:cxnSpLocks/>
              <a:stCxn id="32" idx="3"/>
              <a:endCxn id="21" idx="1"/>
            </p:cNvCxnSpPr>
            <p:nvPr/>
          </p:nvCxnSpPr>
          <p:spPr>
            <a:xfrm>
              <a:off x="2988120" y="3948688"/>
              <a:ext cx="1642361" cy="1786"/>
            </a:xfrm>
            <a:prstGeom prst="straightConnector1">
              <a:avLst/>
            </a:prstGeom>
            <a:ln w="38100">
              <a:tailEnd type="triangle"/>
            </a:ln>
          </p:spPr>
          <p:style>
            <a:lnRef idx="2">
              <a:schemeClr val="dk1"/>
            </a:lnRef>
            <a:fillRef idx="1">
              <a:schemeClr val="lt1"/>
            </a:fillRef>
            <a:effectRef idx="0">
              <a:schemeClr val="dk1"/>
            </a:effectRef>
            <a:fontRef idx="minor">
              <a:schemeClr val="dk1"/>
            </a:fontRef>
          </p:style>
        </p:cxnSp>
        <p:sp>
          <p:nvSpPr>
            <p:cNvPr id="11" name="角丸四角形 10">
              <a:extLst>
                <a:ext uri="{FF2B5EF4-FFF2-40B4-BE49-F238E27FC236}">
                  <a16:creationId xmlns:a16="http://schemas.microsoft.com/office/drawing/2014/main" id="{8AC16F89-DB6D-3C58-9722-7B81D7FDC5EC}"/>
                </a:ext>
              </a:extLst>
            </p:cNvPr>
            <p:cNvSpPr/>
            <p:nvPr/>
          </p:nvSpPr>
          <p:spPr>
            <a:xfrm>
              <a:off x="8986758" y="3590409"/>
              <a:ext cx="2400478" cy="716558"/>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ja-JP" sz="2400" b="1" dirty="0"/>
                <a:t>RNN/LSTM</a:t>
              </a:r>
              <a:endParaRPr kumimoji="1" lang="en-US" altLang="ja-JP" sz="2400" b="1" dirty="0"/>
            </a:p>
          </p:txBody>
        </p:sp>
        <p:cxnSp>
          <p:nvCxnSpPr>
            <p:cNvPr id="12" name="直線矢印コネクタ 11">
              <a:extLst>
                <a:ext uri="{FF2B5EF4-FFF2-40B4-BE49-F238E27FC236}">
                  <a16:creationId xmlns:a16="http://schemas.microsoft.com/office/drawing/2014/main" id="{1955E8E0-CE68-51A1-DD55-24A8A763EC34}"/>
                </a:ext>
              </a:extLst>
            </p:cNvPr>
            <p:cNvCxnSpPr>
              <a:cxnSpLocks/>
              <a:endCxn id="11" idx="1"/>
            </p:cNvCxnSpPr>
            <p:nvPr/>
          </p:nvCxnSpPr>
          <p:spPr>
            <a:xfrm flipV="1">
              <a:off x="8482082" y="3948688"/>
              <a:ext cx="504676" cy="1786"/>
            </a:xfrm>
            <a:prstGeom prst="straightConnector1">
              <a:avLst/>
            </a:prstGeom>
            <a:ln w="38100">
              <a:tailEnd type="triangle"/>
            </a:ln>
          </p:spPr>
          <p:style>
            <a:lnRef idx="2">
              <a:schemeClr val="dk1"/>
            </a:lnRef>
            <a:fillRef idx="1">
              <a:schemeClr val="lt1"/>
            </a:fillRef>
            <a:effectRef idx="0">
              <a:schemeClr val="dk1"/>
            </a:effectRef>
            <a:fontRef idx="minor">
              <a:schemeClr val="dk1"/>
            </a:fontRef>
          </p:style>
        </p:cxnSp>
        <p:grpSp>
          <p:nvGrpSpPr>
            <p:cNvPr id="13" name="グループ化 12">
              <a:extLst>
                <a:ext uri="{FF2B5EF4-FFF2-40B4-BE49-F238E27FC236}">
                  <a16:creationId xmlns:a16="http://schemas.microsoft.com/office/drawing/2014/main" id="{2BE28108-3A95-8193-E6C8-81373941B862}"/>
                </a:ext>
              </a:extLst>
            </p:cNvPr>
            <p:cNvGrpSpPr/>
            <p:nvPr/>
          </p:nvGrpSpPr>
          <p:grpSpPr>
            <a:xfrm>
              <a:off x="79512" y="389795"/>
              <a:ext cx="3409915" cy="6083313"/>
              <a:chOff x="258414" y="389795"/>
              <a:chExt cx="3409915" cy="6083313"/>
            </a:xfrm>
          </p:grpSpPr>
          <p:grpSp>
            <p:nvGrpSpPr>
              <p:cNvPr id="27" name="グループ化 26">
                <a:extLst>
                  <a:ext uri="{FF2B5EF4-FFF2-40B4-BE49-F238E27FC236}">
                    <a16:creationId xmlns:a16="http://schemas.microsoft.com/office/drawing/2014/main" id="{8741F6C8-8C88-41AE-7944-B77A97E18CA9}"/>
                  </a:ext>
                </a:extLst>
              </p:cNvPr>
              <p:cNvGrpSpPr/>
              <p:nvPr/>
            </p:nvGrpSpPr>
            <p:grpSpPr>
              <a:xfrm>
                <a:off x="258414" y="389795"/>
                <a:ext cx="3409915" cy="6083313"/>
                <a:chOff x="278292" y="389795"/>
                <a:chExt cx="3409915" cy="6083313"/>
              </a:xfrm>
            </p:grpSpPr>
            <p:grpSp>
              <p:nvGrpSpPr>
                <p:cNvPr id="29" name="グループ化 28">
                  <a:extLst>
                    <a:ext uri="{FF2B5EF4-FFF2-40B4-BE49-F238E27FC236}">
                      <a16:creationId xmlns:a16="http://schemas.microsoft.com/office/drawing/2014/main" id="{C83D0D00-B0B4-CDB0-9543-B80F9EFD9A82}"/>
                    </a:ext>
                  </a:extLst>
                </p:cNvPr>
                <p:cNvGrpSpPr/>
                <p:nvPr/>
              </p:nvGrpSpPr>
              <p:grpSpPr>
                <a:xfrm>
                  <a:off x="1138798" y="1231499"/>
                  <a:ext cx="1703322" cy="4395002"/>
                  <a:chOff x="8977820" y="1665403"/>
                  <a:chExt cx="1582608" cy="3773147"/>
                </a:xfrm>
              </p:grpSpPr>
              <p:cxnSp>
                <p:nvCxnSpPr>
                  <p:cNvPr id="33" name="直線矢印コネクタ 32">
                    <a:extLst>
                      <a:ext uri="{FF2B5EF4-FFF2-40B4-BE49-F238E27FC236}">
                        <a16:creationId xmlns:a16="http://schemas.microsoft.com/office/drawing/2014/main" id="{3088D65D-61E3-8AEE-F887-17124DE3A172}"/>
                      </a:ext>
                    </a:extLst>
                  </p:cNvPr>
                  <p:cNvCxnSpPr>
                    <a:cxnSpLocks/>
                    <a:stCxn id="31" idx="0"/>
                    <a:endCxn id="32" idx="2"/>
                  </p:cNvCxnSpPr>
                  <p:nvPr/>
                </p:nvCxnSpPr>
                <p:spPr>
                  <a:xfrm flipV="1">
                    <a:off x="9762424" y="4305719"/>
                    <a:ext cx="3169" cy="1132831"/>
                  </a:xfrm>
                  <a:prstGeom prst="straightConnector1">
                    <a:avLst/>
                  </a:prstGeom>
                  <a:ln w="38100">
                    <a:tailEnd type="triangle"/>
                  </a:ln>
                </p:spPr>
                <p:style>
                  <a:lnRef idx="2">
                    <a:schemeClr val="dk1"/>
                  </a:lnRef>
                  <a:fillRef idx="1">
                    <a:schemeClr val="lt1"/>
                  </a:fillRef>
                  <a:effectRef idx="0">
                    <a:schemeClr val="dk1"/>
                  </a:effectRef>
                  <a:fontRef idx="minor">
                    <a:schemeClr val="dk1"/>
                  </a:fontRef>
                </p:style>
              </p:cxnSp>
              <p:cxnSp>
                <p:nvCxnSpPr>
                  <p:cNvPr id="34" name="直線矢印コネクタ 33">
                    <a:extLst>
                      <a:ext uri="{FF2B5EF4-FFF2-40B4-BE49-F238E27FC236}">
                        <a16:creationId xmlns:a16="http://schemas.microsoft.com/office/drawing/2014/main" id="{6FE44171-4B14-2708-D361-23745FD7F591}"/>
                      </a:ext>
                    </a:extLst>
                  </p:cNvPr>
                  <p:cNvCxnSpPr>
                    <a:cxnSpLocks/>
                    <a:stCxn id="32" idx="0"/>
                    <a:endCxn id="35" idx="2"/>
                  </p:cNvCxnSpPr>
                  <p:nvPr/>
                </p:nvCxnSpPr>
                <p:spPr>
                  <a:xfrm flipV="1">
                    <a:off x="9765595" y="2659409"/>
                    <a:ext cx="3529" cy="1031138"/>
                  </a:xfrm>
                  <a:prstGeom prst="straightConnector1">
                    <a:avLst/>
                  </a:prstGeom>
                  <a:ln w="38100">
                    <a:tailEnd type="triangle"/>
                  </a:ln>
                </p:spPr>
                <p:style>
                  <a:lnRef idx="2">
                    <a:schemeClr val="dk1"/>
                  </a:lnRef>
                  <a:fillRef idx="1">
                    <a:schemeClr val="lt1"/>
                  </a:fillRef>
                  <a:effectRef idx="0">
                    <a:schemeClr val="dk1"/>
                  </a:effectRef>
                  <a:fontRef idx="minor">
                    <a:schemeClr val="dk1"/>
                  </a:fontRef>
                </p:style>
              </p:cxnSp>
              <p:sp>
                <p:nvSpPr>
                  <p:cNvPr id="35" name="角丸四角形 34">
                    <a:extLst>
                      <a:ext uri="{FF2B5EF4-FFF2-40B4-BE49-F238E27FC236}">
                        <a16:creationId xmlns:a16="http://schemas.microsoft.com/office/drawing/2014/main" id="{9914C450-2496-8FC3-2B6E-98B3252BB071}"/>
                      </a:ext>
                    </a:extLst>
                  </p:cNvPr>
                  <p:cNvSpPr/>
                  <p:nvPr/>
                </p:nvSpPr>
                <p:spPr>
                  <a:xfrm>
                    <a:off x="8977820" y="2130784"/>
                    <a:ext cx="1582608" cy="528625"/>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2400" b="1" dirty="0"/>
                      <a:t>Dense</a:t>
                    </a:r>
                    <a:endParaRPr kumimoji="1" lang="ja-JP" altLang="en-US" sz="2400" b="1"/>
                  </a:p>
                </p:txBody>
              </p:sp>
              <p:cxnSp>
                <p:nvCxnSpPr>
                  <p:cNvPr id="36" name="直線矢印コネクタ 35">
                    <a:extLst>
                      <a:ext uri="{FF2B5EF4-FFF2-40B4-BE49-F238E27FC236}">
                        <a16:creationId xmlns:a16="http://schemas.microsoft.com/office/drawing/2014/main" id="{F024049D-6B54-5970-88FA-DCD737EC2427}"/>
                      </a:ext>
                    </a:extLst>
                  </p:cNvPr>
                  <p:cNvCxnSpPr>
                    <a:cxnSpLocks/>
                    <a:stCxn id="35" idx="0"/>
                    <a:endCxn id="30" idx="2"/>
                  </p:cNvCxnSpPr>
                  <p:nvPr/>
                </p:nvCxnSpPr>
                <p:spPr>
                  <a:xfrm flipV="1">
                    <a:off x="9769124" y="1665403"/>
                    <a:ext cx="735" cy="465381"/>
                  </a:xfrm>
                  <a:prstGeom prst="straightConnector1">
                    <a:avLst/>
                  </a:prstGeom>
                  <a:ln w="38100">
                    <a:tailEnd type="triangle"/>
                  </a:ln>
                </p:spPr>
                <p:style>
                  <a:lnRef idx="2">
                    <a:schemeClr val="dk1"/>
                  </a:lnRef>
                  <a:fillRef idx="1">
                    <a:schemeClr val="lt1"/>
                  </a:fillRef>
                  <a:effectRef idx="0">
                    <a:schemeClr val="dk1"/>
                  </a:effectRef>
                  <a:fontRef idx="minor">
                    <a:schemeClr val="dk1"/>
                  </a:fontRef>
                </p:style>
              </p:cxnSp>
            </p:grpSp>
            <mc:AlternateContent xmlns:mc="http://schemas.openxmlformats.org/markup-compatibility/2006" xmlns:a14="http://schemas.microsoft.com/office/drawing/2010/main">
              <mc:Choice Requires="a14">
                <p:sp>
                  <p:nvSpPr>
                    <p:cNvPr id="30" name="角丸四角形 29">
                      <a:extLst>
                        <a:ext uri="{FF2B5EF4-FFF2-40B4-BE49-F238E27FC236}">
                          <a16:creationId xmlns:a16="http://schemas.microsoft.com/office/drawing/2014/main" id="{4B241AB2-1403-FCDB-BCA4-2DA034B20C21}"/>
                        </a:ext>
                      </a:extLst>
                    </p:cNvPr>
                    <p:cNvSpPr/>
                    <p:nvPr/>
                  </p:nvSpPr>
                  <p:spPr>
                    <a:xfrm>
                      <a:off x="974501" y="389795"/>
                      <a:ext cx="2033498" cy="841704"/>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kumimoji="1" lang="en-US" altLang="ja-JP" sz="3200" i="1" smtClean="0">
                                    <a:latin typeface="Cambria Math" panose="02040503050406030204" pitchFamily="18" charset="0"/>
                                  </a:rPr>
                                </m:ctrlPr>
                              </m:sSubPr>
                              <m:e>
                                <m:acc>
                                  <m:accPr>
                                    <m:chr m:val="́"/>
                                    <m:ctrlPr>
                                      <a:rPr kumimoji="1" lang="en-US" altLang="ja-JP" sz="3200" i="1" smtClean="0">
                                        <a:latin typeface="Cambria Math" panose="02040503050406030204" pitchFamily="18" charset="0"/>
                                      </a:rPr>
                                    </m:ctrlPr>
                                  </m:accPr>
                                  <m:e>
                                    <m:r>
                                      <a:rPr kumimoji="1" lang="en-US" altLang="ja-JP" sz="3200" i="1">
                                        <a:latin typeface="Cambria Math" panose="02040503050406030204" pitchFamily="18" charset="0"/>
                                      </a:rPr>
                                      <m:t>𝐺</m:t>
                                    </m:r>
                                  </m:e>
                                </m:acc>
                              </m:e>
                              <m:sub>
                                <m:r>
                                  <a:rPr lang="en-US" altLang="ja-JP" sz="3200" i="1">
                                    <a:latin typeface="Cambria Math" panose="02040503050406030204" pitchFamily="18" charset="0"/>
                                    <a:cs typeface="Times New Roman" panose="02020603050405020304" pitchFamily="18" charset="0"/>
                                  </a:rPr>
                                  <m:t>𝐹</m:t>
                                </m:r>
                                <m:r>
                                  <a:rPr kumimoji="1" lang="en-US" altLang="ja-JP" sz="3200" b="0" i="1" smtClean="0">
                                    <a:latin typeface="Cambria Math" panose="02040503050406030204" pitchFamily="18" charset="0"/>
                                  </a:rPr>
                                  <m:t>, </m:t>
                                </m:r>
                                <m:r>
                                  <a:rPr kumimoji="1" lang="en-US" altLang="ja-JP" sz="3200" b="0" i="1" smtClean="0">
                                    <a:latin typeface="Cambria Math" panose="02040503050406030204" pitchFamily="18" charset="0"/>
                                  </a:rPr>
                                  <m:t>𝑛</m:t>
                                </m:r>
                                <m:r>
                                  <a:rPr kumimoji="1" lang="en-US" altLang="ja-JP" sz="3200" b="0" i="1" smtClean="0">
                                    <a:latin typeface="Cambria Math" panose="02040503050406030204" pitchFamily="18" charset="0"/>
                                  </a:rPr>
                                  <m:t>+1</m:t>
                                </m:r>
                              </m:sub>
                            </m:sSub>
                          </m:oMath>
                        </m:oMathPara>
                      </a14:m>
                      <a:endParaRPr kumimoji="1" lang="ja-JP" altLang="en-US" sz="2400" dirty="0"/>
                    </a:p>
                  </p:txBody>
                </p:sp>
              </mc:Choice>
              <mc:Fallback xmlns="">
                <p:sp>
                  <p:nvSpPr>
                    <p:cNvPr id="30" name="角丸四角形 29">
                      <a:extLst>
                        <a:ext uri="{FF2B5EF4-FFF2-40B4-BE49-F238E27FC236}">
                          <a16:creationId xmlns:a16="http://schemas.microsoft.com/office/drawing/2014/main" id="{4B241AB2-1403-FCDB-BCA4-2DA034B20C21}"/>
                        </a:ext>
                      </a:extLst>
                    </p:cNvPr>
                    <p:cNvSpPr>
                      <a:spLocks noRot="1" noChangeAspect="1" noMove="1" noResize="1" noEditPoints="1" noAdjustHandles="1" noChangeArrowheads="1" noChangeShapeType="1" noTextEdit="1"/>
                    </p:cNvSpPr>
                    <p:nvPr/>
                  </p:nvSpPr>
                  <p:spPr>
                    <a:xfrm>
                      <a:off x="974501" y="389795"/>
                      <a:ext cx="2033498" cy="841704"/>
                    </a:xfrm>
                    <a:prstGeom prst="roundRect">
                      <a:avLst/>
                    </a:prstGeom>
                    <a:blipFill>
                      <a:blip r:embed="rId5"/>
                      <a:stretch>
                        <a:fillRect t="-178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1" name="角丸四角形 30">
                      <a:extLst>
                        <a:ext uri="{FF2B5EF4-FFF2-40B4-BE49-F238E27FC236}">
                          <a16:creationId xmlns:a16="http://schemas.microsoft.com/office/drawing/2014/main" id="{D5168697-DD0F-EEB9-9DAC-A78510C35DC7}"/>
                        </a:ext>
                      </a:extLst>
                    </p:cNvPr>
                    <p:cNvSpPr/>
                    <p:nvPr/>
                  </p:nvSpPr>
                  <p:spPr>
                    <a:xfrm>
                      <a:off x="278292" y="5626501"/>
                      <a:ext cx="3409915" cy="846607"/>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2400" dirty="0"/>
                        <a:t>[</a:t>
                      </a:r>
                      <a14:m>
                        <m:oMath xmlns:m="http://schemas.openxmlformats.org/officeDocument/2006/math">
                          <m:sSub>
                            <m:sSubPr>
                              <m:ctrlPr>
                                <a:rPr kumimoji="1" lang="en-US" altLang="ja-JP" sz="2400" i="1" smtClean="0">
                                  <a:latin typeface="Cambria Math" panose="02040503050406030204" pitchFamily="18" charset="0"/>
                                </a:rPr>
                              </m:ctrlPr>
                            </m:sSubPr>
                            <m:e>
                              <m:r>
                                <a:rPr kumimoji="1" lang="en-US" altLang="ja-JP" sz="2400" b="0" i="1" smtClean="0">
                                  <a:latin typeface="Cambria Math" panose="02040503050406030204" pitchFamily="18" charset="0"/>
                                </a:rPr>
                                <m:t>𝑃</m:t>
                              </m:r>
                            </m:e>
                            <m:sub>
                              <m:r>
                                <a:rPr lang="en-US" altLang="ja-JP" sz="2400" i="1">
                                  <a:latin typeface="Cambria Math" panose="02040503050406030204" pitchFamily="18" charset="0"/>
                                  <a:cs typeface="Times New Roman" panose="02020603050405020304" pitchFamily="18" charset="0"/>
                                </a:rPr>
                                <m:t>𝐹</m:t>
                              </m:r>
                              <m:r>
                                <a:rPr kumimoji="1" lang="en-US" altLang="ja-JP" sz="2400" b="0" i="1" smtClean="0">
                                  <a:latin typeface="Cambria Math" panose="02040503050406030204" pitchFamily="18" charset="0"/>
                                </a:rPr>
                                <m:t>,</m:t>
                              </m:r>
                              <m:r>
                                <a:rPr kumimoji="1" lang="en-US" altLang="ja-JP" sz="2400" b="0" i="1" smtClean="0">
                                  <a:latin typeface="Cambria Math" panose="02040503050406030204" pitchFamily="18" charset="0"/>
                                </a:rPr>
                                <m:t>𝑛</m:t>
                              </m:r>
                              <m:r>
                                <a:rPr kumimoji="1" lang="en-US" altLang="ja-JP" sz="2400" b="0" i="1" smtClean="0">
                                  <a:latin typeface="Cambria Math" panose="02040503050406030204" pitchFamily="18" charset="0"/>
                                </a:rPr>
                                <m:t>+1</m:t>
                              </m:r>
                            </m:sub>
                          </m:sSub>
                          <m:r>
                            <a:rPr kumimoji="1" lang="en-US" altLang="ja-JP" sz="2400" b="0" i="1" smtClean="0">
                              <a:latin typeface="Cambria Math" panose="02040503050406030204" pitchFamily="18" charset="0"/>
                            </a:rPr>
                            <m:t>,</m:t>
                          </m:r>
                          <m:sSub>
                            <m:sSubPr>
                              <m:ctrlPr>
                                <a:rPr lang="en-US" altLang="ja-JP" sz="2400" i="1" smtClean="0">
                                  <a:latin typeface="Cambria Math" panose="02040503050406030204" pitchFamily="18" charset="0"/>
                                </a:rPr>
                              </m:ctrlPr>
                            </m:sSubPr>
                            <m:e>
                              <m:r>
                                <a:rPr lang="en-US" altLang="ja-JP" sz="2400" b="0" i="1" smtClean="0">
                                  <a:latin typeface="Cambria Math" panose="02040503050406030204" pitchFamily="18" charset="0"/>
                                </a:rPr>
                                <m:t>𝐶</m:t>
                              </m:r>
                            </m:e>
                            <m:sub>
                              <m:r>
                                <a:rPr lang="en-US" altLang="ja-JP" sz="2400" i="1">
                                  <a:latin typeface="Cambria Math" panose="02040503050406030204" pitchFamily="18" charset="0"/>
                                  <a:cs typeface="Times New Roman" panose="02020603050405020304" pitchFamily="18" charset="0"/>
                                </a:rPr>
                                <m:t>𝐹</m:t>
                              </m:r>
                              <m:r>
                                <a:rPr lang="en-US" altLang="ja-JP" sz="2400" b="0" i="1" smtClean="0">
                                  <a:latin typeface="Cambria Math" panose="02040503050406030204" pitchFamily="18" charset="0"/>
                                </a:rPr>
                                <m:t>,</m:t>
                              </m:r>
                              <m:r>
                                <a:rPr lang="en-US" altLang="ja-JP" sz="2400" b="0" i="1">
                                  <a:latin typeface="Cambria Math" panose="02040503050406030204" pitchFamily="18" charset="0"/>
                                </a:rPr>
                                <m:t>𝑛</m:t>
                              </m:r>
                              <m:r>
                                <a:rPr lang="en-US" altLang="ja-JP" sz="2400" b="0" i="1" smtClean="0">
                                  <a:latin typeface="Cambria Math" panose="02040503050406030204" pitchFamily="18" charset="0"/>
                                </a:rPr>
                                <m:t>+1</m:t>
                              </m:r>
                            </m:sub>
                          </m:sSub>
                        </m:oMath>
                      </a14:m>
                      <a:r>
                        <a:rPr kumimoji="1" lang="en-US" altLang="ja-JP" sz="2400" dirty="0"/>
                        <a:t>, </a:t>
                      </a:r>
                      <a14:m>
                        <m:oMath xmlns:m="http://schemas.openxmlformats.org/officeDocument/2006/math">
                          <m:sSub>
                            <m:sSubPr>
                              <m:ctrlPr>
                                <a:rPr lang="en-US" altLang="ja-JP" sz="2400" i="1">
                                  <a:latin typeface="Cambria Math" panose="02040503050406030204" pitchFamily="18" charset="0"/>
                                </a:rPr>
                              </m:ctrlPr>
                            </m:sSubPr>
                            <m:e>
                              <m:r>
                                <a:rPr lang="en-US" altLang="ja-JP" sz="2400" b="0" i="1" smtClean="0">
                                  <a:latin typeface="Cambria Math" panose="02040503050406030204" pitchFamily="18" charset="0"/>
                                </a:rPr>
                                <m:t>𝑆</m:t>
                              </m:r>
                            </m:e>
                            <m:sub>
                              <m:r>
                                <a:rPr lang="en-US" altLang="ja-JP" sz="2400" i="1">
                                  <a:latin typeface="Cambria Math" panose="02040503050406030204" pitchFamily="18" charset="0"/>
                                  <a:cs typeface="Times New Roman" panose="02020603050405020304" pitchFamily="18" charset="0"/>
                                </a:rPr>
                                <m:t>𝐹</m:t>
                              </m:r>
                              <m:r>
                                <a:rPr lang="en-US" altLang="ja-JP" sz="2400" b="0" i="1">
                                  <a:latin typeface="Cambria Math" panose="02040503050406030204" pitchFamily="18" charset="0"/>
                                </a:rPr>
                                <m:t>,</m:t>
                              </m:r>
                              <m:r>
                                <a:rPr lang="en-US" altLang="ja-JP" sz="2400" b="0" i="1">
                                  <a:latin typeface="Cambria Math" panose="02040503050406030204" pitchFamily="18" charset="0"/>
                                </a:rPr>
                                <m:t>𝑛</m:t>
                              </m:r>
                              <m:r>
                                <a:rPr lang="en-US" altLang="ja-JP" sz="2400" b="0" i="1" smtClean="0">
                                  <a:latin typeface="Cambria Math" panose="02040503050406030204" pitchFamily="18" charset="0"/>
                                </a:rPr>
                                <m:t>+1</m:t>
                              </m:r>
                            </m:sub>
                          </m:sSub>
                        </m:oMath>
                      </a14:m>
                      <a:r>
                        <a:rPr kumimoji="1" lang="en-US" altLang="ja-JP" sz="2400" dirty="0"/>
                        <a:t>]</a:t>
                      </a:r>
                      <a:endParaRPr kumimoji="1" lang="ja-JP" altLang="en-US" sz="2400"/>
                    </a:p>
                  </p:txBody>
                </p:sp>
              </mc:Choice>
              <mc:Fallback xmlns="">
                <p:sp>
                  <p:nvSpPr>
                    <p:cNvPr id="31" name="角丸四角形 30">
                      <a:extLst>
                        <a:ext uri="{FF2B5EF4-FFF2-40B4-BE49-F238E27FC236}">
                          <a16:creationId xmlns:a16="http://schemas.microsoft.com/office/drawing/2014/main" id="{D5168697-DD0F-EEB9-9DAC-A78510C35DC7}"/>
                        </a:ext>
                      </a:extLst>
                    </p:cNvPr>
                    <p:cNvSpPr>
                      <a:spLocks noRot="1" noChangeAspect="1" noMove="1" noResize="1" noEditPoints="1" noAdjustHandles="1" noChangeArrowheads="1" noChangeShapeType="1" noTextEdit="1"/>
                    </p:cNvSpPr>
                    <p:nvPr/>
                  </p:nvSpPr>
                  <p:spPr>
                    <a:xfrm>
                      <a:off x="278292" y="5626501"/>
                      <a:ext cx="3409915" cy="846607"/>
                    </a:xfrm>
                    <a:prstGeom prst="roundRect">
                      <a:avLst/>
                    </a:prstGeom>
                    <a:blipFill>
                      <a:blip r:embed="rId6"/>
                      <a:stretch>
                        <a:fillRect l="-1200" r="-800"/>
                      </a:stretch>
                    </a:blipFill>
                  </p:spPr>
                  <p:txBody>
                    <a:bodyPr/>
                    <a:lstStyle/>
                    <a:p>
                      <a:r>
                        <a:rPr lang="ja-JP" altLang="en-US">
                          <a:noFill/>
                        </a:rPr>
                        <a:t> </a:t>
                      </a:r>
                    </a:p>
                  </p:txBody>
                </p:sp>
              </mc:Fallback>
            </mc:AlternateContent>
            <p:sp>
              <p:nvSpPr>
                <p:cNvPr id="32" name="角丸四角形 31">
                  <a:extLst>
                    <a:ext uri="{FF2B5EF4-FFF2-40B4-BE49-F238E27FC236}">
                      <a16:creationId xmlns:a16="http://schemas.microsoft.com/office/drawing/2014/main" id="{706D9CD3-775B-647D-490D-F7DAF41090C8}"/>
                    </a:ext>
                  </a:extLst>
                </p:cNvPr>
                <p:cNvSpPr/>
                <p:nvPr/>
              </p:nvSpPr>
              <p:spPr>
                <a:xfrm>
                  <a:off x="786421" y="3590409"/>
                  <a:ext cx="2400479" cy="716558"/>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ja-JP" sz="2400" b="1" dirty="0"/>
                    <a:t>RNN/LSTM</a:t>
                  </a:r>
                  <a:endParaRPr kumimoji="1" lang="en-US" altLang="ja-JP" sz="2400" b="1" dirty="0"/>
                </a:p>
              </p:txBody>
            </p:sp>
          </p:grpSp>
          <mc:AlternateContent xmlns:mc="http://schemas.openxmlformats.org/markup-compatibility/2006" xmlns:a14="http://schemas.microsoft.com/office/drawing/2010/main">
            <mc:Choice Requires="a14">
              <p:sp>
                <p:nvSpPr>
                  <p:cNvPr id="28" name="テキスト ボックス 27">
                    <a:extLst>
                      <a:ext uri="{FF2B5EF4-FFF2-40B4-BE49-F238E27FC236}">
                        <a16:creationId xmlns:a16="http://schemas.microsoft.com/office/drawing/2014/main" id="{71F1153E-C5CA-8AB3-8092-7FAC32CF6F83}"/>
                      </a:ext>
                    </a:extLst>
                  </p:cNvPr>
                  <p:cNvSpPr txBox="1"/>
                  <p:nvPr/>
                </p:nvSpPr>
                <p:spPr>
                  <a:xfrm>
                    <a:off x="613893" y="3133408"/>
                    <a:ext cx="694225" cy="55584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2400" i="1" smtClean="0">
                              <a:latin typeface="Cambria Math" panose="02040503050406030204" pitchFamily="18" charset="0"/>
                              <a:ea typeface="Cambria Math" panose="02040503050406030204" pitchFamily="18" charset="0"/>
                            </a:rPr>
                            <m:t>×</m:t>
                          </m:r>
                          <m:r>
                            <a:rPr kumimoji="1" lang="en-US" altLang="ja-JP" sz="2400" b="0" i="1" smtClean="0">
                              <a:latin typeface="Cambria Math" panose="02040503050406030204" pitchFamily="18" charset="0"/>
                              <a:ea typeface="Cambria Math" panose="02040503050406030204" pitchFamily="18" charset="0"/>
                            </a:rPr>
                            <m:t>𝑟</m:t>
                          </m:r>
                        </m:oMath>
                      </m:oMathPara>
                    </a14:m>
                    <a:endParaRPr kumimoji="1" lang="ja-JP" altLang="en-US" sz="2000"/>
                  </a:p>
                </p:txBody>
              </p:sp>
            </mc:Choice>
            <mc:Fallback xmlns="">
              <p:sp>
                <p:nvSpPr>
                  <p:cNvPr id="28" name="テキスト ボックス 27">
                    <a:extLst>
                      <a:ext uri="{FF2B5EF4-FFF2-40B4-BE49-F238E27FC236}">
                        <a16:creationId xmlns:a16="http://schemas.microsoft.com/office/drawing/2014/main" id="{71F1153E-C5CA-8AB3-8092-7FAC32CF6F83}"/>
                      </a:ext>
                    </a:extLst>
                  </p:cNvPr>
                  <p:cNvSpPr txBox="1">
                    <a:spLocks noRot="1" noChangeAspect="1" noMove="1" noResize="1" noEditPoints="1" noAdjustHandles="1" noChangeArrowheads="1" noChangeShapeType="1" noTextEdit="1"/>
                  </p:cNvSpPr>
                  <p:nvPr/>
                </p:nvSpPr>
                <p:spPr>
                  <a:xfrm>
                    <a:off x="613893" y="3133408"/>
                    <a:ext cx="694225" cy="555842"/>
                  </a:xfrm>
                  <a:prstGeom prst="rect">
                    <a:avLst/>
                  </a:prstGeom>
                  <a:blipFill>
                    <a:blip r:embed="rId7"/>
                    <a:stretch>
                      <a:fillRect/>
                    </a:stretch>
                  </a:blipFill>
                </p:spPr>
                <p:txBody>
                  <a:bodyPr/>
                  <a:lstStyle/>
                  <a:p>
                    <a:r>
                      <a:rPr lang="ja-JP" altLang="en-US">
                        <a:noFill/>
                      </a:rPr>
                      <a:t> </a:t>
                    </a:r>
                  </a:p>
                </p:txBody>
              </p:sp>
            </mc:Fallback>
          </mc:AlternateContent>
        </p:grpSp>
        <p:grpSp>
          <p:nvGrpSpPr>
            <p:cNvPr id="14" name="グループ化 13">
              <a:extLst>
                <a:ext uri="{FF2B5EF4-FFF2-40B4-BE49-F238E27FC236}">
                  <a16:creationId xmlns:a16="http://schemas.microsoft.com/office/drawing/2014/main" id="{F1DA6D13-3686-B8F1-8E62-71527CA5ED42}"/>
                </a:ext>
              </a:extLst>
            </p:cNvPr>
            <p:cNvGrpSpPr/>
            <p:nvPr/>
          </p:nvGrpSpPr>
          <p:grpSpPr>
            <a:xfrm>
              <a:off x="3847429" y="389794"/>
              <a:ext cx="3957906" cy="6083313"/>
              <a:chOff x="4026331" y="389794"/>
              <a:chExt cx="3957906" cy="6083313"/>
            </a:xfrm>
          </p:grpSpPr>
          <p:grpSp>
            <p:nvGrpSpPr>
              <p:cNvPr id="16" name="グループ化 15">
                <a:extLst>
                  <a:ext uri="{FF2B5EF4-FFF2-40B4-BE49-F238E27FC236}">
                    <a16:creationId xmlns:a16="http://schemas.microsoft.com/office/drawing/2014/main" id="{DC8E3C82-981A-740D-DA5C-CE3C3BCB0365}"/>
                  </a:ext>
                </a:extLst>
              </p:cNvPr>
              <p:cNvGrpSpPr/>
              <p:nvPr/>
            </p:nvGrpSpPr>
            <p:grpSpPr>
              <a:xfrm>
                <a:off x="4026331" y="389794"/>
                <a:ext cx="3957906" cy="6083313"/>
                <a:chOff x="3390230" y="389794"/>
                <a:chExt cx="3957906" cy="6083313"/>
              </a:xfrm>
            </p:grpSpPr>
            <p:grpSp>
              <p:nvGrpSpPr>
                <p:cNvPr id="18" name="グループ化 17">
                  <a:extLst>
                    <a:ext uri="{FF2B5EF4-FFF2-40B4-BE49-F238E27FC236}">
                      <a16:creationId xmlns:a16="http://schemas.microsoft.com/office/drawing/2014/main" id="{5F4E39AA-8237-5FBA-D0C6-C77CF5590CB5}"/>
                    </a:ext>
                  </a:extLst>
                </p:cNvPr>
                <p:cNvGrpSpPr/>
                <p:nvPr/>
              </p:nvGrpSpPr>
              <p:grpSpPr>
                <a:xfrm>
                  <a:off x="4521859" y="1231498"/>
                  <a:ext cx="1703323" cy="4395002"/>
                  <a:chOff x="9578722" y="1665402"/>
                  <a:chExt cx="1582608" cy="3773147"/>
                </a:xfrm>
              </p:grpSpPr>
              <p:cxnSp>
                <p:nvCxnSpPr>
                  <p:cNvPr id="23" name="直線矢印コネクタ 22">
                    <a:extLst>
                      <a:ext uri="{FF2B5EF4-FFF2-40B4-BE49-F238E27FC236}">
                        <a16:creationId xmlns:a16="http://schemas.microsoft.com/office/drawing/2014/main" id="{474C5DB5-EF4E-5C61-8677-D9A5A03481FE}"/>
                      </a:ext>
                    </a:extLst>
                  </p:cNvPr>
                  <p:cNvCxnSpPr>
                    <a:cxnSpLocks/>
                    <a:stCxn id="20" idx="0"/>
                    <a:endCxn id="21" idx="2"/>
                  </p:cNvCxnSpPr>
                  <p:nvPr/>
                </p:nvCxnSpPr>
                <p:spPr>
                  <a:xfrm flipV="1">
                    <a:off x="10365996" y="4307252"/>
                    <a:ext cx="4031" cy="1131297"/>
                  </a:xfrm>
                  <a:prstGeom prst="straightConnector1">
                    <a:avLst/>
                  </a:prstGeom>
                  <a:ln w="38100">
                    <a:tailEnd type="triangle"/>
                  </a:ln>
                </p:spPr>
                <p:style>
                  <a:lnRef idx="2">
                    <a:schemeClr val="dk1"/>
                  </a:lnRef>
                  <a:fillRef idx="1">
                    <a:schemeClr val="lt1"/>
                  </a:fillRef>
                  <a:effectRef idx="0">
                    <a:schemeClr val="dk1"/>
                  </a:effectRef>
                  <a:fontRef idx="minor">
                    <a:schemeClr val="dk1"/>
                  </a:fontRef>
                </p:style>
              </p:cxnSp>
              <p:cxnSp>
                <p:nvCxnSpPr>
                  <p:cNvPr id="24" name="直線矢印コネクタ 23">
                    <a:extLst>
                      <a:ext uri="{FF2B5EF4-FFF2-40B4-BE49-F238E27FC236}">
                        <a16:creationId xmlns:a16="http://schemas.microsoft.com/office/drawing/2014/main" id="{BD6C04B2-0073-8138-9A4B-FE365CBF47D1}"/>
                      </a:ext>
                    </a:extLst>
                  </p:cNvPr>
                  <p:cNvCxnSpPr>
                    <a:cxnSpLocks/>
                    <a:stCxn id="21" idx="0"/>
                    <a:endCxn id="25" idx="2"/>
                  </p:cNvCxnSpPr>
                  <p:nvPr/>
                </p:nvCxnSpPr>
                <p:spPr>
                  <a:xfrm flipH="1" flipV="1">
                    <a:off x="10370026" y="2654054"/>
                    <a:ext cx="1" cy="1038027"/>
                  </a:xfrm>
                  <a:prstGeom prst="straightConnector1">
                    <a:avLst/>
                  </a:prstGeom>
                  <a:ln w="38100">
                    <a:tailEnd type="triangle"/>
                  </a:ln>
                </p:spPr>
                <p:style>
                  <a:lnRef idx="2">
                    <a:schemeClr val="dk1"/>
                  </a:lnRef>
                  <a:fillRef idx="1">
                    <a:schemeClr val="lt1"/>
                  </a:fillRef>
                  <a:effectRef idx="0">
                    <a:schemeClr val="dk1"/>
                  </a:effectRef>
                  <a:fontRef idx="minor">
                    <a:schemeClr val="dk1"/>
                  </a:fontRef>
                </p:style>
              </p:cxnSp>
              <p:sp>
                <p:nvSpPr>
                  <p:cNvPr id="25" name="角丸四角形 24">
                    <a:extLst>
                      <a:ext uri="{FF2B5EF4-FFF2-40B4-BE49-F238E27FC236}">
                        <a16:creationId xmlns:a16="http://schemas.microsoft.com/office/drawing/2014/main" id="{2ADD4199-DDFA-B780-A968-2FFC3C479EC5}"/>
                      </a:ext>
                    </a:extLst>
                  </p:cNvPr>
                  <p:cNvSpPr/>
                  <p:nvPr/>
                </p:nvSpPr>
                <p:spPr>
                  <a:xfrm>
                    <a:off x="9578722" y="2125429"/>
                    <a:ext cx="1582608" cy="528625"/>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2400" b="1" dirty="0"/>
                      <a:t>Dense</a:t>
                    </a:r>
                    <a:endParaRPr kumimoji="1" lang="ja-JP" altLang="en-US" sz="2400" b="1"/>
                  </a:p>
                </p:txBody>
              </p:sp>
              <p:cxnSp>
                <p:nvCxnSpPr>
                  <p:cNvPr id="26" name="直線矢印コネクタ 25">
                    <a:extLst>
                      <a:ext uri="{FF2B5EF4-FFF2-40B4-BE49-F238E27FC236}">
                        <a16:creationId xmlns:a16="http://schemas.microsoft.com/office/drawing/2014/main" id="{E3B26664-FB38-E294-F578-FA3CE82A3713}"/>
                      </a:ext>
                    </a:extLst>
                  </p:cNvPr>
                  <p:cNvCxnSpPr>
                    <a:cxnSpLocks/>
                    <a:stCxn id="25" idx="0"/>
                    <a:endCxn id="19" idx="2"/>
                  </p:cNvCxnSpPr>
                  <p:nvPr/>
                </p:nvCxnSpPr>
                <p:spPr>
                  <a:xfrm flipH="1" flipV="1">
                    <a:off x="10370025" y="1665402"/>
                    <a:ext cx="2" cy="460027"/>
                  </a:xfrm>
                  <a:prstGeom prst="straightConnector1">
                    <a:avLst/>
                  </a:prstGeom>
                  <a:ln w="38100">
                    <a:tailEnd type="triangle"/>
                  </a:ln>
                </p:spPr>
                <p:style>
                  <a:lnRef idx="2">
                    <a:schemeClr val="dk1"/>
                  </a:lnRef>
                  <a:fillRef idx="1">
                    <a:schemeClr val="lt1"/>
                  </a:fillRef>
                  <a:effectRef idx="0">
                    <a:schemeClr val="dk1"/>
                  </a:effectRef>
                  <a:fontRef idx="minor">
                    <a:schemeClr val="dk1"/>
                  </a:fontRef>
                </p:style>
              </p:cxnSp>
            </p:grpSp>
            <mc:AlternateContent xmlns:mc="http://schemas.openxmlformats.org/markup-compatibility/2006" xmlns:a14="http://schemas.microsoft.com/office/drawing/2010/main">
              <mc:Choice Requires="a14">
                <p:sp>
                  <p:nvSpPr>
                    <p:cNvPr id="19" name="角丸四角形 18">
                      <a:extLst>
                        <a:ext uri="{FF2B5EF4-FFF2-40B4-BE49-F238E27FC236}">
                          <a16:creationId xmlns:a16="http://schemas.microsoft.com/office/drawing/2014/main" id="{028A236C-7640-3F20-C22E-D01D0A6979E2}"/>
                        </a:ext>
                      </a:extLst>
                    </p:cNvPr>
                    <p:cNvSpPr/>
                    <p:nvPr/>
                  </p:nvSpPr>
                  <p:spPr>
                    <a:xfrm>
                      <a:off x="4356770" y="389794"/>
                      <a:ext cx="2033498" cy="841704"/>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ja-JP" sz="3200" i="1" smtClean="0">
                                    <a:latin typeface="Cambria Math" panose="02040503050406030204" pitchFamily="18" charset="0"/>
                                  </a:rPr>
                                </m:ctrlPr>
                              </m:sSubPr>
                              <m:e>
                                <m:acc>
                                  <m:accPr>
                                    <m:chr m:val="́"/>
                                    <m:ctrlPr>
                                      <a:rPr lang="en-US" altLang="ja-JP" sz="3200" i="1" smtClean="0">
                                        <a:latin typeface="Cambria Math" panose="02040503050406030204" pitchFamily="18" charset="0"/>
                                      </a:rPr>
                                    </m:ctrlPr>
                                  </m:accPr>
                                  <m:e>
                                    <m:r>
                                      <a:rPr lang="en-US" altLang="ja-JP" sz="3200" i="1">
                                        <a:latin typeface="Cambria Math" panose="02040503050406030204" pitchFamily="18" charset="0"/>
                                      </a:rPr>
                                      <m:t>𝐺</m:t>
                                    </m:r>
                                  </m:e>
                                </m:acc>
                              </m:e>
                              <m:sub>
                                <m:r>
                                  <a:rPr lang="en-US" altLang="ja-JP" sz="3200" i="1">
                                    <a:latin typeface="Cambria Math" panose="02040503050406030204" pitchFamily="18" charset="0"/>
                                    <a:cs typeface="Times New Roman" panose="02020603050405020304" pitchFamily="18" charset="0"/>
                                  </a:rPr>
                                  <m:t>𝐹</m:t>
                                </m:r>
                                <m:r>
                                  <a:rPr lang="en-US" altLang="ja-JP" sz="3200" b="0" i="1">
                                    <a:latin typeface="Cambria Math" panose="02040503050406030204" pitchFamily="18" charset="0"/>
                                  </a:rPr>
                                  <m:t>, </m:t>
                                </m:r>
                                <m:r>
                                  <a:rPr lang="en-US" altLang="ja-JP" sz="3200" b="0" i="1">
                                    <a:latin typeface="Cambria Math" panose="02040503050406030204" pitchFamily="18" charset="0"/>
                                  </a:rPr>
                                  <m:t>𝑛</m:t>
                                </m:r>
                                <m:r>
                                  <a:rPr lang="en-US" altLang="ja-JP" sz="3200" b="0" i="1" smtClean="0">
                                    <a:latin typeface="Cambria Math" panose="02040503050406030204" pitchFamily="18" charset="0"/>
                                  </a:rPr>
                                  <m:t>+2</m:t>
                                </m:r>
                              </m:sub>
                            </m:sSub>
                          </m:oMath>
                        </m:oMathPara>
                      </a14:m>
                      <a:endParaRPr kumimoji="1" lang="ja-JP" altLang="en-US" sz="2400"/>
                    </a:p>
                  </p:txBody>
                </p:sp>
              </mc:Choice>
              <mc:Fallback xmlns="">
                <p:sp>
                  <p:nvSpPr>
                    <p:cNvPr id="19" name="角丸四角形 18">
                      <a:extLst>
                        <a:ext uri="{FF2B5EF4-FFF2-40B4-BE49-F238E27FC236}">
                          <a16:creationId xmlns:a16="http://schemas.microsoft.com/office/drawing/2014/main" id="{028A236C-7640-3F20-C22E-D01D0A6979E2}"/>
                        </a:ext>
                      </a:extLst>
                    </p:cNvPr>
                    <p:cNvSpPr>
                      <a:spLocks noRot="1" noChangeAspect="1" noMove="1" noResize="1" noEditPoints="1" noAdjustHandles="1" noChangeArrowheads="1" noChangeShapeType="1" noTextEdit="1"/>
                    </p:cNvSpPr>
                    <p:nvPr/>
                  </p:nvSpPr>
                  <p:spPr>
                    <a:xfrm>
                      <a:off x="4356770" y="389794"/>
                      <a:ext cx="2033498" cy="841704"/>
                    </a:xfrm>
                    <a:prstGeom prst="roundRect">
                      <a:avLst/>
                    </a:prstGeom>
                    <a:blipFill>
                      <a:blip r:embed="rId8"/>
                      <a:stretch>
                        <a:fillRect t="-178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0" name="角丸四角形 19">
                      <a:extLst>
                        <a:ext uri="{FF2B5EF4-FFF2-40B4-BE49-F238E27FC236}">
                          <a16:creationId xmlns:a16="http://schemas.microsoft.com/office/drawing/2014/main" id="{308AE8EF-C35B-9136-8ED1-202205505BFA}"/>
                        </a:ext>
                      </a:extLst>
                    </p:cNvPr>
                    <p:cNvSpPr/>
                    <p:nvPr/>
                  </p:nvSpPr>
                  <p:spPr>
                    <a:xfrm>
                      <a:off x="3390230" y="5626500"/>
                      <a:ext cx="3957906" cy="846607"/>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2400" dirty="0"/>
                        <a:t>[</a:t>
                      </a:r>
                      <a14:m>
                        <m:oMath xmlns:m="http://schemas.openxmlformats.org/officeDocument/2006/math">
                          <m:sSub>
                            <m:sSubPr>
                              <m:ctrlPr>
                                <a:rPr kumimoji="1" lang="en-US" altLang="ja-JP" sz="2400" i="1" smtClean="0">
                                  <a:latin typeface="Cambria Math" panose="02040503050406030204" pitchFamily="18" charset="0"/>
                                </a:rPr>
                              </m:ctrlPr>
                            </m:sSubPr>
                            <m:e>
                              <m:r>
                                <a:rPr kumimoji="1" lang="en-US" altLang="ja-JP" sz="2400" b="0" i="1" smtClean="0">
                                  <a:latin typeface="Cambria Math" panose="02040503050406030204" pitchFamily="18" charset="0"/>
                                </a:rPr>
                                <m:t>𝑃</m:t>
                              </m:r>
                            </m:e>
                            <m:sub>
                              <m:r>
                                <a:rPr lang="en-US" altLang="ja-JP" sz="2400" i="1">
                                  <a:latin typeface="Cambria Math" panose="02040503050406030204" pitchFamily="18" charset="0"/>
                                  <a:cs typeface="Times New Roman" panose="02020603050405020304" pitchFamily="18" charset="0"/>
                                </a:rPr>
                                <m:t>𝐹</m:t>
                              </m:r>
                              <m:r>
                                <a:rPr kumimoji="1" lang="en-US" altLang="ja-JP" sz="2400" b="0" i="1" smtClean="0">
                                  <a:latin typeface="Cambria Math" panose="02040503050406030204" pitchFamily="18" charset="0"/>
                                </a:rPr>
                                <m:t>,</m:t>
                              </m:r>
                              <m:r>
                                <a:rPr kumimoji="1" lang="en-US" altLang="ja-JP" sz="2400" b="0" i="1" smtClean="0">
                                  <a:latin typeface="Cambria Math" panose="02040503050406030204" pitchFamily="18" charset="0"/>
                                </a:rPr>
                                <m:t>𝑛</m:t>
                              </m:r>
                              <m:r>
                                <a:rPr kumimoji="1" lang="en-US" altLang="ja-JP" sz="2400" b="0" i="1" smtClean="0">
                                  <a:latin typeface="Cambria Math" panose="02040503050406030204" pitchFamily="18" charset="0"/>
                                </a:rPr>
                                <m:t>+2</m:t>
                              </m:r>
                            </m:sub>
                          </m:sSub>
                          <m:r>
                            <a:rPr kumimoji="1" lang="en-US" altLang="ja-JP" sz="2400" b="0" i="1" smtClean="0">
                              <a:latin typeface="Cambria Math" panose="02040503050406030204" pitchFamily="18" charset="0"/>
                            </a:rPr>
                            <m:t>,</m:t>
                          </m:r>
                          <m:sSub>
                            <m:sSubPr>
                              <m:ctrlPr>
                                <a:rPr lang="en-US" altLang="ja-JP" sz="2400" i="1">
                                  <a:latin typeface="Cambria Math" panose="02040503050406030204" pitchFamily="18" charset="0"/>
                                </a:rPr>
                              </m:ctrlPr>
                            </m:sSubPr>
                            <m:e>
                              <m:r>
                                <a:rPr lang="en-US" altLang="ja-JP" sz="2400" b="0" i="1" smtClean="0">
                                  <a:latin typeface="Cambria Math" panose="02040503050406030204" pitchFamily="18" charset="0"/>
                                </a:rPr>
                                <m:t>𝐶</m:t>
                              </m:r>
                            </m:e>
                            <m:sub>
                              <m:r>
                                <a:rPr lang="en-US" altLang="ja-JP" sz="2400" i="1">
                                  <a:latin typeface="Cambria Math" panose="02040503050406030204" pitchFamily="18" charset="0"/>
                                  <a:cs typeface="Times New Roman" panose="02020603050405020304" pitchFamily="18" charset="0"/>
                                </a:rPr>
                                <m:t>𝐹</m:t>
                              </m:r>
                              <m:r>
                                <a:rPr lang="en-US" altLang="ja-JP" sz="2400" b="0" i="1">
                                  <a:latin typeface="Cambria Math" panose="02040503050406030204" pitchFamily="18" charset="0"/>
                                </a:rPr>
                                <m:t>,</m:t>
                              </m:r>
                              <m:r>
                                <a:rPr lang="en-US" altLang="ja-JP" sz="2400" b="0" i="1">
                                  <a:latin typeface="Cambria Math" panose="02040503050406030204" pitchFamily="18" charset="0"/>
                                </a:rPr>
                                <m:t>𝑛</m:t>
                              </m:r>
                              <m:r>
                                <a:rPr lang="en-US" altLang="ja-JP" sz="2400" b="0" i="1" smtClean="0">
                                  <a:latin typeface="Cambria Math" panose="02040503050406030204" pitchFamily="18" charset="0"/>
                                </a:rPr>
                                <m:t>+2</m:t>
                              </m:r>
                            </m:sub>
                          </m:sSub>
                        </m:oMath>
                      </a14:m>
                      <a:r>
                        <a:rPr kumimoji="1" lang="en-US" altLang="ja-JP" sz="2400" dirty="0"/>
                        <a:t>, </a:t>
                      </a:r>
                      <a14:m>
                        <m:oMath xmlns:m="http://schemas.openxmlformats.org/officeDocument/2006/math">
                          <m:sSub>
                            <m:sSubPr>
                              <m:ctrlPr>
                                <a:rPr lang="en-US" altLang="ja-JP" sz="2400" i="1">
                                  <a:latin typeface="Cambria Math" panose="02040503050406030204" pitchFamily="18" charset="0"/>
                                </a:rPr>
                              </m:ctrlPr>
                            </m:sSubPr>
                            <m:e>
                              <m:r>
                                <a:rPr lang="en-US" altLang="ja-JP" sz="2400" b="0" i="1" smtClean="0">
                                  <a:latin typeface="Cambria Math" panose="02040503050406030204" pitchFamily="18" charset="0"/>
                                </a:rPr>
                                <m:t>𝑆</m:t>
                              </m:r>
                            </m:e>
                            <m:sub>
                              <m:r>
                                <a:rPr lang="en-US" altLang="ja-JP" sz="2400" i="1">
                                  <a:latin typeface="Cambria Math" panose="02040503050406030204" pitchFamily="18" charset="0"/>
                                  <a:cs typeface="Times New Roman" panose="02020603050405020304" pitchFamily="18" charset="0"/>
                                </a:rPr>
                                <m:t>𝐹</m:t>
                              </m:r>
                              <m:r>
                                <a:rPr lang="en-US" altLang="ja-JP" sz="2400" b="0" i="1">
                                  <a:latin typeface="Cambria Math" panose="02040503050406030204" pitchFamily="18" charset="0"/>
                                </a:rPr>
                                <m:t>,</m:t>
                              </m:r>
                              <m:r>
                                <a:rPr lang="en-US" altLang="ja-JP" sz="2400" b="0" i="1">
                                  <a:latin typeface="Cambria Math" panose="02040503050406030204" pitchFamily="18" charset="0"/>
                                </a:rPr>
                                <m:t>𝑛</m:t>
                              </m:r>
                              <m:r>
                                <a:rPr lang="en-US" altLang="ja-JP" sz="2400" b="0" i="1" smtClean="0">
                                  <a:latin typeface="Cambria Math" panose="02040503050406030204" pitchFamily="18" charset="0"/>
                                </a:rPr>
                                <m:t>+2</m:t>
                              </m:r>
                            </m:sub>
                          </m:sSub>
                        </m:oMath>
                      </a14:m>
                      <a:r>
                        <a:rPr kumimoji="1" lang="en-US" altLang="ja-JP" sz="2400" dirty="0"/>
                        <a:t>]</a:t>
                      </a:r>
                      <a:endParaRPr kumimoji="1" lang="ja-JP" altLang="en-US" sz="2400"/>
                    </a:p>
                  </p:txBody>
                </p:sp>
              </mc:Choice>
              <mc:Fallback xmlns="">
                <p:sp>
                  <p:nvSpPr>
                    <p:cNvPr id="20" name="角丸四角形 19">
                      <a:extLst>
                        <a:ext uri="{FF2B5EF4-FFF2-40B4-BE49-F238E27FC236}">
                          <a16:creationId xmlns:a16="http://schemas.microsoft.com/office/drawing/2014/main" id="{308AE8EF-C35B-9136-8ED1-202205505BFA}"/>
                        </a:ext>
                      </a:extLst>
                    </p:cNvPr>
                    <p:cNvSpPr>
                      <a:spLocks noRot="1" noChangeAspect="1" noMove="1" noResize="1" noEditPoints="1" noAdjustHandles="1" noChangeArrowheads="1" noChangeShapeType="1" noTextEdit="1"/>
                    </p:cNvSpPr>
                    <p:nvPr/>
                  </p:nvSpPr>
                  <p:spPr>
                    <a:xfrm>
                      <a:off x="3390230" y="5626500"/>
                      <a:ext cx="3957906" cy="846607"/>
                    </a:xfrm>
                    <a:prstGeom prst="roundRect">
                      <a:avLst/>
                    </a:prstGeom>
                    <a:blipFill>
                      <a:blip r:embed="rId9"/>
                      <a:stretch>
                        <a:fillRect/>
                      </a:stretch>
                    </a:blipFill>
                  </p:spPr>
                  <p:txBody>
                    <a:bodyPr/>
                    <a:lstStyle/>
                    <a:p>
                      <a:r>
                        <a:rPr lang="ja-JP" altLang="en-US">
                          <a:noFill/>
                        </a:rPr>
                        <a:t> </a:t>
                      </a:r>
                    </a:p>
                  </p:txBody>
                </p:sp>
              </mc:Fallback>
            </mc:AlternateContent>
            <p:sp>
              <p:nvSpPr>
                <p:cNvPr id="21" name="角丸四角形 20">
                  <a:extLst>
                    <a:ext uri="{FF2B5EF4-FFF2-40B4-BE49-F238E27FC236}">
                      <a16:creationId xmlns:a16="http://schemas.microsoft.com/office/drawing/2014/main" id="{8CC54C52-8674-1FE4-FB9C-7BC413955D2F}"/>
                    </a:ext>
                  </a:extLst>
                </p:cNvPr>
                <p:cNvSpPr/>
                <p:nvPr/>
              </p:nvSpPr>
              <p:spPr>
                <a:xfrm>
                  <a:off x="4173282" y="3592195"/>
                  <a:ext cx="2400479" cy="716558"/>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ja-JP" sz="2400" b="1" dirty="0"/>
                    <a:t>RNN/LSTM</a:t>
                  </a:r>
                  <a:endParaRPr kumimoji="1" lang="en-US" altLang="ja-JP" sz="2400" b="1" dirty="0"/>
                </a:p>
              </p:txBody>
            </p:sp>
            <p:cxnSp>
              <p:nvCxnSpPr>
                <p:cNvPr id="22" name="直線矢印コネクタ 21">
                  <a:extLst>
                    <a:ext uri="{FF2B5EF4-FFF2-40B4-BE49-F238E27FC236}">
                      <a16:creationId xmlns:a16="http://schemas.microsoft.com/office/drawing/2014/main" id="{9EC302D7-7371-466E-B5DF-7E530CDAF3E6}"/>
                    </a:ext>
                  </a:extLst>
                </p:cNvPr>
                <p:cNvCxnSpPr>
                  <a:cxnSpLocks/>
                  <a:stCxn id="21" idx="3"/>
                </p:cNvCxnSpPr>
                <p:nvPr/>
              </p:nvCxnSpPr>
              <p:spPr>
                <a:xfrm>
                  <a:off x="6573761" y="3950474"/>
                  <a:ext cx="504676" cy="5484"/>
                </a:xfrm>
                <a:prstGeom prst="straightConnector1">
                  <a:avLst/>
                </a:prstGeom>
                <a:ln w="38100">
                  <a:tailEnd type="triangle"/>
                </a:ln>
              </p:spPr>
              <p:style>
                <a:lnRef idx="2">
                  <a:schemeClr val="dk1"/>
                </a:lnRef>
                <a:fillRef idx="1">
                  <a:schemeClr val="lt1"/>
                </a:fillRef>
                <a:effectRef idx="0">
                  <a:schemeClr val="dk1"/>
                </a:effectRef>
                <a:fontRef idx="minor">
                  <a:schemeClr val="dk1"/>
                </a:fontRef>
              </p:style>
            </p:cxnSp>
          </p:grpSp>
          <mc:AlternateContent xmlns:mc="http://schemas.openxmlformats.org/markup-compatibility/2006" xmlns:a14="http://schemas.microsoft.com/office/drawing/2010/main">
            <mc:Choice Requires="a14">
              <p:sp>
                <p:nvSpPr>
                  <p:cNvPr id="17" name="テキスト ボックス 16">
                    <a:extLst>
                      <a:ext uri="{FF2B5EF4-FFF2-40B4-BE49-F238E27FC236}">
                        <a16:creationId xmlns:a16="http://schemas.microsoft.com/office/drawing/2014/main" id="{2835A9D7-958F-560F-3E5C-AF07B2BC9A33}"/>
                      </a:ext>
                    </a:extLst>
                  </p:cNvPr>
                  <p:cNvSpPr txBox="1"/>
                  <p:nvPr/>
                </p:nvSpPr>
                <p:spPr>
                  <a:xfrm>
                    <a:off x="4652933" y="3133407"/>
                    <a:ext cx="694225" cy="55584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2400" i="1" smtClean="0">
                              <a:latin typeface="Cambria Math" panose="02040503050406030204" pitchFamily="18" charset="0"/>
                              <a:ea typeface="Cambria Math" panose="02040503050406030204" pitchFamily="18" charset="0"/>
                            </a:rPr>
                            <m:t>×</m:t>
                          </m:r>
                          <m:r>
                            <a:rPr kumimoji="1" lang="en-US" altLang="ja-JP" sz="2400" b="0" i="1" smtClean="0">
                              <a:latin typeface="Cambria Math" panose="02040503050406030204" pitchFamily="18" charset="0"/>
                              <a:ea typeface="Cambria Math" panose="02040503050406030204" pitchFamily="18" charset="0"/>
                            </a:rPr>
                            <m:t>𝑟</m:t>
                          </m:r>
                        </m:oMath>
                      </m:oMathPara>
                    </a14:m>
                    <a:endParaRPr kumimoji="1" lang="ja-JP" altLang="en-US" sz="2000"/>
                  </a:p>
                </p:txBody>
              </p:sp>
            </mc:Choice>
            <mc:Fallback xmlns="">
              <p:sp>
                <p:nvSpPr>
                  <p:cNvPr id="17" name="テキスト ボックス 16">
                    <a:extLst>
                      <a:ext uri="{FF2B5EF4-FFF2-40B4-BE49-F238E27FC236}">
                        <a16:creationId xmlns:a16="http://schemas.microsoft.com/office/drawing/2014/main" id="{2835A9D7-958F-560F-3E5C-AF07B2BC9A33}"/>
                      </a:ext>
                    </a:extLst>
                  </p:cNvPr>
                  <p:cNvSpPr txBox="1">
                    <a:spLocks noRot="1" noChangeAspect="1" noMove="1" noResize="1" noEditPoints="1" noAdjustHandles="1" noChangeArrowheads="1" noChangeShapeType="1" noTextEdit="1"/>
                  </p:cNvSpPr>
                  <p:nvPr/>
                </p:nvSpPr>
                <p:spPr>
                  <a:xfrm>
                    <a:off x="4652933" y="3133407"/>
                    <a:ext cx="694225" cy="555842"/>
                  </a:xfrm>
                  <a:prstGeom prst="rect">
                    <a:avLst/>
                  </a:prstGeom>
                  <a:blipFill>
                    <a:blip r:embed="rId10"/>
                    <a:stretch>
                      <a:fillRect/>
                    </a:stretch>
                  </a:blipFill>
                </p:spPr>
                <p:txBody>
                  <a:bodyPr/>
                  <a:lstStyle/>
                  <a:p>
                    <a:r>
                      <a:rPr lang="ja-JP" altLang="en-US">
                        <a:noFill/>
                      </a:rPr>
                      <a:t> </a:t>
                    </a:r>
                  </a:p>
                </p:txBody>
              </p:sp>
            </mc:Fallback>
          </mc:AlternateContent>
        </p:grpSp>
        <mc:AlternateContent xmlns:mc="http://schemas.openxmlformats.org/markup-compatibility/2006" xmlns:a14="http://schemas.microsoft.com/office/drawing/2010/main">
          <mc:Choice Requires="a14">
            <p:sp>
              <p:nvSpPr>
                <p:cNvPr id="15" name="テキスト ボックス 14">
                  <a:extLst>
                    <a:ext uri="{FF2B5EF4-FFF2-40B4-BE49-F238E27FC236}">
                      <a16:creationId xmlns:a16="http://schemas.microsoft.com/office/drawing/2014/main" id="{659FE794-D984-FC61-FB40-40110690DB77}"/>
                    </a:ext>
                  </a:extLst>
                </p:cNvPr>
                <p:cNvSpPr txBox="1"/>
                <p:nvPr/>
              </p:nvSpPr>
              <p:spPr>
                <a:xfrm>
                  <a:off x="8829523" y="3133406"/>
                  <a:ext cx="694225" cy="55584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2400" i="1" smtClean="0">
                            <a:latin typeface="Cambria Math" panose="02040503050406030204" pitchFamily="18" charset="0"/>
                            <a:ea typeface="Cambria Math" panose="02040503050406030204" pitchFamily="18" charset="0"/>
                          </a:rPr>
                          <m:t>×</m:t>
                        </m:r>
                        <m:r>
                          <a:rPr kumimoji="1" lang="en-US" altLang="ja-JP" sz="2400" b="0" i="1" smtClean="0">
                            <a:latin typeface="Cambria Math" panose="02040503050406030204" pitchFamily="18" charset="0"/>
                            <a:ea typeface="Cambria Math" panose="02040503050406030204" pitchFamily="18" charset="0"/>
                          </a:rPr>
                          <m:t>𝑟</m:t>
                        </m:r>
                      </m:oMath>
                    </m:oMathPara>
                  </a14:m>
                  <a:endParaRPr kumimoji="1" lang="ja-JP" altLang="en-US"/>
                </a:p>
              </p:txBody>
            </p:sp>
          </mc:Choice>
          <mc:Fallback xmlns="">
            <p:sp>
              <p:nvSpPr>
                <p:cNvPr id="15" name="テキスト ボックス 14">
                  <a:extLst>
                    <a:ext uri="{FF2B5EF4-FFF2-40B4-BE49-F238E27FC236}">
                      <a16:creationId xmlns:a16="http://schemas.microsoft.com/office/drawing/2014/main" id="{659FE794-D984-FC61-FB40-40110690DB77}"/>
                    </a:ext>
                  </a:extLst>
                </p:cNvPr>
                <p:cNvSpPr txBox="1">
                  <a:spLocks noRot="1" noChangeAspect="1" noMove="1" noResize="1" noEditPoints="1" noAdjustHandles="1" noChangeArrowheads="1" noChangeShapeType="1" noTextEdit="1"/>
                </p:cNvSpPr>
                <p:nvPr/>
              </p:nvSpPr>
              <p:spPr>
                <a:xfrm>
                  <a:off x="8829523" y="3133406"/>
                  <a:ext cx="694225" cy="555842"/>
                </a:xfrm>
                <a:prstGeom prst="rect">
                  <a:avLst/>
                </a:prstGeom>
                <a:blipFill>
                  <a:blip r:embed="rId10"/>
                  <a:stretch>
                    <a:fillRect/>
                  </a:stretch>
                </a:blipFill>
              </p:spPr>
              <p:txBody>
                <a:bodyPr/>
                <a:lstStyle/>
                <a:p>
                  <a:r>
                    <a:rPr lang="ja-JP" altLang="en-US">
                      <a:noFill/>
                    </a:rPr>
                    <a:t> </a:t>
                  </a:r>
                </a:p>
              </p:txBody>
            </p:sp>
          </mc:Fallback>
        </mc:AlternateContent>
      </p:grpSp>
      <p:sp>
        <p:nvSpPr>
          <p:cNvPr id="3" name="テキスト ボックス 2">
            <a:extLst>
              <a:ext uri="{FF2B5EF4-FFF2-40B4-BE49-F238E27FC236}">
                <a16:creationId xmlns:a16="http://schemas.microsoft.com/office/drawing/2014/main" id="{75189F81-9531-E22A-2EA2-38F45131F4F4}"/>
              </a:ext>
            </a:extLst>
          </p:cNvPr>
          <p:cNvSpPr txBox="1"/>
          <p:nvPr/>
        </p:nvSpPr>
        <p:spPr>
          <a:xfrm>
            <a:off x="7576352" y="1372530"/>
            <a:ext cx="997988" cy="328689"/>
          </a:xfrm>
          <a:prstGeom prst="rect">
            <a:avLst/>
          </a:prstGeom>
          <a:ln>
            <a:noFill/>
          </a:ln>
        </p:spPr>
        <p:style>
          <a:lnRef idx="2">
            <a:schemeClr val="dk1"/>
          </a:lnRef>
          <a:fillRef idx="1">
            <a:schemeClr val="lt1"/>
          </a:fillRef>
          <a:effectRef idx="0">
            <a:schemeClr val="dk1"/>
          </a:effectRef>
          <a:fontRef idx="minor">
            <a:schemeClr val="dk1"/>
          </a:fontRef>
        </p:style>
        <p:txBody>
          <a:bodyPr wrap="square" rtlCol="0">
            <a:spAutoFit/>
          </a:bodyPr>
          <a:lstStyle/>
          <a:p>
            <a:r>
              <a:rPr kumimoji="1" lang="ja-JP" altLang="en-US" sz="2000" b="1">
                <a:latin typeface="Hiragino Kaku Gothic Std W8" panose="020B0800000000000000" pitchFamily="34" charset="-128"/>
                <a:ea typeface="Hiragino Kaku Gothic Std W8" panose="020B0800000000000000" pitchFamily="34" charset="-128"/>
              </a:rPr>
              <a:t>・・・</a:t>
            </a:r>
            <a:endParaRPr kumimoji="1" lang="ja-JP" altLang="en-US" sz="1600" b="1">
              <a:latin typeface="Hiragino Kaku Gothic Std W8" panose="020B0800000000000000" pitchFamily="34" charset="-128"/>
              <a:ea typeface="Hiragino Kaku Gothic Std W8" panose="020B0800000000000000" pitchFamily="34" charset="-128"/>
            </a:endParaRPr>
          </a:p>
        </p:txBody>
      </p:sp>
      <p:sp>
        <p:nvSpPr>
          <p:cNvPr id="41" name="テキスト ボックス 40">
            <a:extLst>
              <a:ext uri="{FF2B5EF4-FFF2-40B4-BE49-F238E27FC236}">
                <a16:creationId xmlns:a16="http://schemas.microsoft.com/office/drawing/2014/main" id="{93FC5E8F-44E0-0DC2-5D2B-DE96C60B857A}"/>
              </a:ext>
            </a:extLst>
          </p:cNvPr>
          <p:cNvSpPr txBox="1"/>
          <p:nvPr/>
        </p:nvSpPr>
        <p:spPr>
          <a:xfrm>
            <a:off x="7576352" y="2397248"/>
            <a:ext cx="997988" cy="328689"/>
          </a:xfrm>
          <a:prstGeom prst="rect">
            <a:avLst/>
          </a:prstGeom>
          <a:ln>
            <a:noFill/>
          </a:ln>
        </p:spPr>
        <p:style>
          <a:lnRef idx="2">
            <a:schemeClr val="dk1"/>
          </a:lnRef>
          <a:fillRef idx="1">
            <a:schemeClr val="lt1"/>
          </a:fillRef>
          <a:effectRef idx="0">
            <a:schemeClr val="dk1"/>
          </a:effectRef>
          <a:fontRef idx="minor">
            <a:schemeClr val="dk1"/>
          </a:fontRef>
        </p:style>
        <p:txBody>
          <a:bodyPr wrap="square" rtlCol="0">
            <a:spAutoFit/>
          </a:bodyPr>
          <a:lstStyle/>
          <a:p>
            <a:r>
              <a:rPr kumimoji="1" lang="ja-JP" altLang="en-US" sz="2000" b="1">
                <a:latin typeface="Hiragino Kaku Gothic Std W8" panose="020B0800000000000000" pitchFamily="34" charset="-128"/>
                <a:ea typeface="Hiragino Kaku Gothic Std W8" panose="020B0800000000000000" pitchFamily="34" charset="-128"/>
              </a:rPr>
              <a:t>・・・</a:t>
            </a:r>
            <a:endParaRPr kumimoji="1" lang="ja-JP" altLang="en-US" sz="1600" b="1">
              <a:latin typeface="Hiragino Kaku Gothic Std W8" panose="020B0800000000000000" pitchFamily="34" charset="-128"/>
              <a:ea typeface="Hiragino Kaku Gothic Std W8" panose="020B0800000000000000" pitchFamily="34" charset="-128"/>
            </a:endParaRPr>
          </a:p>
        </p:txBody>
      </p:sp>
      <p:sp>
        <p:nvSpPr>
          <p:cNvPr id="42" name="角丸四角形 41">
            <a:extLst>
              <a:ext uri="{FF2B5EF4-FFF2-40B4-BE49-F238E27FC236}">
                <a16:creationId xmlns:a16="http://schemas.microsoft.com/office/drawing/2014/main" id="{42533CC0-5984-B2C7-17AF-440C701E9020}"/>
              </a:ext>
            </a:extLst>
          </p:cNvPr>
          <p:cNvSpPr/>
          <p:nvPr/>
        </p:nvSpPr>
        <p:spPr>
          <a:xfrm>
            <a:off x="589280" y="5238294"/>
            <a:ext cx="11436714" cy="1270745"/>
          </a:xfrm>
          <a:prstGeom prst="round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2800" dirty="0">
              <a:solidFill>
                <a:schemeClr val="tx1"/>
              </a:solidFill>
            </a:endParaRPr>
          </a:p>
        </p:txBody>
      </p:sp>
      <p:sp>
        <p:nvSpPr>
          <p:cNvPr id="43" name="角丸四角形吹き出し 42">
            <a:extLst>
              <a:ext uri="{FF2B5EF4-FFF2-40B4-BE49-F238E27FC236}">
                <a16:creationId xmlns:a16="http://schemas.microsoft.com/office/drawing/2014/main" id="{469EC178-6ACE-1E97-103E-9B259A3FBEC9}"/>
              </a:ext>
            </a:extLst>
          </p:cNvPr>
          <p:cNvSpPr/>
          <p:nvPr/>
        </p:nvSpPr>
        <p:spPr>
          <a:xfrm>
            <a:off x="7260084" y="4252067"/>
            <a:ext cx="2198708" cy="943370"/>
          </a:xfrm>
          <a:prstGeom prst="wedgeRoundRectCallout">
            <a:avLst/>
          </a:prstGeom>
          <a:solidFill>
            <a:schemeClr val="bg1"/>
          </a:solid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800">
                <a:solidFill>
                  <a:schemeClr val="tx1"/>
                </a:solidFill>
              </a:rPr>
              <a:t>入力信号</a:t>
            </a:r>
            <a:endParaRPr kumimoji="1" lang="ja-JP" altLang="en-US" sz="2800" dirty="0">
              <a:solidFill>
                <a:schemeClr val="tx1"/>
              </a:solidFill>
            </a:endParaRPr>
          </a:p>
        </p:txBody>
      </p:sp>
    </p:spTree>
    <p:extLst>
      <p:ext uri="{BB962C8B-B14F-4D97-AF65-F5344CB8AC3E}">
        <p14:creationId xmlns:p14="http://schemas.microsoft.com/office/powerpoint/2010/main" val="13154079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110B6FD-4EC4-AF3E-A72E-64E8558CC5B0}"/>
              </a:ext>
            </a:extLst>
          </p:cNvPr>
          <p:cNvSpPr>
            <a:spLocks noGrp="1"/>
          </p:cNvSpPr>
          <p:nvPr>
            <p:ph type="title"/>
          </p:nvPr>
        </p:nvSpPr>
        <p:spPr/>
        <p:txBody>
          <a:bodyPr/>
          <a:lstStyle/>
          <a:p>
            <a:r>
              <a:rPr kumimoji="1" lang="ja-JP" altLang="en-US"/>
              <a:t>提案手法</a:t>
            </a:r>
          </a:p>
        </p:txBody>
      </p:sp>
      <p:sp>
        <p:nvSpPr>
          <p:cNvPr id="4" name="スライド番号プレースホルダー 3">
            <a:extLst>
              <a:ext uri="{FF2B5EF4-FFF2-40B4-BE49-F238E27FC236}">
                <a16:creationId xmlns:a16="http://schemas.microsoft.com/office/drawing/2014/main" id="{C3D20C91-50E3-75A2-E874-2A27C429A949}"/>
              </a:ext>
            </a:extLst>
          </p:cNvPr>
          <p:cNvSpPr>
            <a:spLocks noGrp="1"/>
          </p:cNvSpPr>
          <p:nvPr>
            <p:ph type="sldNum" sz="quarter" idx="12"/>
          </p:nvPr>
        </p:nvSpPr>
        <p:spPr/>
        <p:txBody>
          <a:bodyPr/>
          <a:lstStyle/>
          <a:p>
            <a:fld id="{3C83C733-A267-4C27-B924-90460700986B}" type="slidenum">
              <a:rPr lang="ja-JP" altLang="en-US" smtClean="0"/>
              <a:pPr/>
              <a:t>15</a:t>
            </a:fld>
            <a:endParaRPr lang="ja-JP" altLang="en-US"/>
          </a:p>
        </p:txBody>
      </p:sp>
      <p:grpSp>
        <p:nvGrpSpPr>
          <p:cNvPr id="5" name="グループ化 4">
            <a:extLst>
              <a:ext uri="{FF2B5EF4-FFF2-40B4-BE49-F238E27FC236}">
                <a16:creationId xmlns:a16="http://schemas.microsoft.com/office/drawing/2014/main" id="{45F5EC13-4FA8-2420-072C-2EBB6FEE564D}"/>
              </a:ext>
            </a:extLst>
          </p:cNvPr>
          <p:cNvGrpSpPr/>
          <p:nvPr/>
        </p:nvGrpSpPr>
        <p:grpSpPr>
          <a:xfrm>
            <a:off x="744673" y="1170601"/>
            <a:ext cx="11180159" cy="5056684"/>
            <a:chOff x="79512" y="384891"/>
            <a:chExt cx="12092610" cy="6088217"/>
          </a:xfrm>
        </p:grpSpPr>
        <p:sp>
          <p:nvSpPr>
            <p:cNvPr id="6" name="テキスト ボックス 5">
              <a:extLst>
                <a:ext uri="{FF2B5EF4-FFF2-40B4-BE49-F238E27FC236}">
                  <a16:creationId xmlns:a16="http://schemas.microsoft.com/office/drawing/2014/main" id="{2E7B8B84-0C19-DB1B-3657-EC7E1B5C3729}"/>
                </a:ext>
              </a:extLst>
            </p:cNvPr>
            <p:cNvSpPr txBox="1"/>
            <p:nvPr/>
          </p:nvSpPr>
          <p:spPr>
            <a:xfrm>
              <a:off x="7475474" y="3750817"/>
              <a:ext cx="1079437" cy="395740"/>
            </a:xfrm>
            <a:prstGeom prst="rect">
              <a:avLst/>
            </a:prstGeom>
            <a:ln>
              <a:noFill/>
            </a:ln>
          </p:spPr>
          <p:style>
            <a:lnRef idx="2">
              <a:schemeClr val="dk1"/>
            </a:lnRef>
            <a:fillRef idx="1">
              <a:schemeClr val="lt1"/>
            </a:fillRef>
            <a:effectRef idx="0">
              <a:schemeClr val="dk1"/>
            </a:effectRef>
            <a:fontRef idx="minor">
              <a:schemeClr val="dk1"/>
            </a:fontRef>
          </p:style>
          <p:txBody>
            <a:bodyPr wrap="square" rtlCol="0">
              <a:spAutoFit/>
            </a:bodyPr>
            <a:lstStyle/>
            <a:p>
              <a:r>
                <a:rPr kumimoji="1" lang="ja-JP" altLang="en-US" sz="2000" b="1">
                  <a:latin typeface="Hiragino Kaku Gothic Std W8" panose="020B0800000000000000" pitchFamily="34" charset="-128"/>
                  <a:ea typeface="Hiragino Kaku Gothic Std W8" panose="020B0800000000000000" pitchFamily="34" charset="-128"/>
                </a:rPr>
                <a:t>・・・</a:t>
              </a:r>
              <a:endParaRPr kumimoji="1" lang="ja-JP" altLang="en-US" sz="1600" b="1">
                <a:latin typeface="Hiragino Kaku Gothic Std W8" panose="020B0800000000000000" pitchFamily="34" charset="-128"/>
                <a:ea typeface="Hiragino Kaku Gothic Std W8" panose="020B0800000000000000" pitchFamily="34" charset="-128"/>
              </a:endParaRPr>
            </a:p>
          </p:txBody>
        </p:sp>
        <p:grpSp>
          <p:nvGrpSpPr>
            <p:cNvPr id="7" name="グループ化 6">
              <a:extLst>
                <a:ext uri="{FF2B5EF4-FFF2-40B4-BE49-F238E27FC236}">
                  <a16:creationId xmlns:a16="http://schemas.microsoft.com/office/drawing/2014/main" id="{CCF7F85E-7CC8-FA60-54E2-AFB9D19E9636}"/>
                </a:ext>
              </a:extLst>
            </p:cNvPr>
            <p:cNvGrpSpPr/>
            <p:nvPr/>
          </p:nvGrpSpPr>
          <p:grpSpPr>
            <a:xfrm>
              <a:off x="9334551" y="1226596"/>
              <a:ext cx="1703323" cy="4399905"/>
              <a:chOff x="8437117" y="1661194"/>
              <a:chExt cx="1582608" cy="3777356"/>
            </a:xfrm>
          </p:grpSpPr>
          <p:cxnSp>
            <p:nvCxnSpPr>
              <p:cNvPr id="37" name="直線矢印コネクタ 36">
                <a:extLst>
                  <a:ext uri="{FF2B5EF4-FFF2-40B4-BE49-F238E27FC236}">
                    <a16:creationId xmlns:a16="http://schemas.microsoft.com/office/drawing/2014/main" id="{CCC84224-74A4-1B82-CA81-85AF9351ADA8}"/>
                  </a:ext>
                </a:extLst>
              </p:cNvPr>
              <p:cNvCxnSpPr>
                <a:cxnSpLocks/>
                <a:stCxn id="9" idx="0"/>
                <a:endCxn id="11" idx="2"/>
              </p:cNvCxnSpPr>
              <p:nvPr/>
            </p:nvCxnSpPr>
            <p:spPr>
              <a:xfrm flipH="1" flipV="1">
                <a:off x="9229150" y="4305719"/>
                <a:ext cx="5736" cy="1132831"/>
              </a:xfrm>
              <a:prstGeom prst="straightConnector1">
                <a:avLst/>
              </a:prstGeom>
              <a:ln w="38100">
                <a:tailEnd type="triangle"/>
              </a:ln>
            </p:spPr>
            <p:style>
              <a:lnRef idx="2">
                <a:schemeClr val="dk1"/>
              </a:lnRef>
              <a:fillRef idx="1">
                <a:schemeClr val="lt1"/>
              </a:fillRef>
              <a:effectRef idx="0">
                <a:schemeClr val="dk1"/>
              </a:effectRef>
              <a:fontRef idx="minor">
                <a:schemeClr val="dk1"/>
              </a:fontRef>
            </p:style>
          </p:cxnSp>
          <p:cxnSp>
            <p:nvCxnSpPr>
              <p:cNvPr id="38" name="直線矢印コネクタ 37">
                <a:extLst>
                  <a:ext uri="{FF2B5EF4-FFF2-40B4-BE49-F238E27FC236}">
                    <a16:creationId xmlns:a16="http://schemas.microsoft.com/office/drawing/2014/main" id="{A7578DE6-C596-2722-6354-879EE4AE4139}"/>
                  </a:ext>
                </a:extLst>
              </p:cNvPr>
              <p:cNvCxnSpPr>
                <a:cxnSpLocks/>
                <a:stCxn id="11" idx="0"/>
                <a:endCxn id="39" idx="2"/>
              </p:cNvCxnSpPr>
              <p:nvPr/>
            </p:nvCxnSpPr>
            <p:spPr>
              <a:xfrm flipH="1" flipV="1">
                <a:off x="9228421" y="2654054"/>
                <a:ext cx="728" cy="1036494"/>
              </a:xfrm>
              <a:prstGeom prst="straightConnector1">
                <a:avLst/>
              </a:prstGeom>
              <a:ln w="38100">
                <a:tailEnd type="triangle"/>
              </a:ln>
            </p:spPr>
            <p:style>
              <a:lnRef idx="2">
                <a:schemeClr val="dk1"/>
              </a:lnRef>
              <a:fillRef idx="1">
                <a:schemeClr val="lt1"/>
              </a:fillRef>
              <a:effectRef idx="0">
                <a:schemeClr val="dk1"/>
              </a:effectRef>
              <a:fontRef idx="minor">
                <a:schemeClr val="dk1"/>
              </a:fontRef>
            </p:style>
          </p:cxnSp>
          <p:sp>
            <p:nvSpPr>
              <p:cNvPr id="39" name="角丸四角形 38">
                <a:extLst>
                  <a:ext uri="{FF2B5EF4-FFF2-40B4-BE49-F238E27FC236}">
                    <a16:creationId xmlns:a16="http://schemas.microsoft.com/office/drawing/2014/main" id="{3C06DE62-049A-0441-C4A4-3F05C8F0CF1D}"/>
                  </a:ext>
                </a:extLst>
              </p:cNvPr>
              <p:cNvSpPr/>
              <p:nvPr/>
            </p:nvSpPr>
            <p:spPr>
              <a:xfrm>
                <a:off x="8437117" y="2125429"/>
                <a:ext cx="1582608" cy="528625"/>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2400" b="1" dirty="0"/>
                  <a:t>Dense</a:t>
                </a:r>
                <a:endParaRPr kumimoji="1" lang="ja-JP" altLang="en-US" sz="2400" b="1"/>
              </a:p>
            </p:txBody>
          </p:sp>
          <p:cxnSp>
            <p:nvCxnSpPr>
              <p:cNvPr id="40" name="直線矢印コネクタ 39">
                <a:extLst>
                  <a:ext uri="{FF2B5EF4-FFF2-40B4-BE49-F238E27FC236}">
                    <a16:creationId xmlns:a16="http://schemas.microsoft.com/office/drawing/2014/main" id="{74A45449-9AC2-E33C-F9D9-C137A543430B}"/>
                  </a:ext>
                </a:extLst>
              </p:cNvPr>
              <p:cNvCxnSpPr>
                <a:cxnSpLocks/>
                <a:stCxn id="39" idx="0"/>
                <a:endCxn id="8" idx="2"/>
              </p:cNvCxnSpPr>
              <p:nvPr/>
            </p:nvCxnSpPr>
            <p:spPr>
              <a:xfrm flipV="1">
                <a:off x="9228421" y="1661194"/>
                <a:ext cx="728" cy="464235"/>
              </a:xfrm>
              <a:prstGeom prst="straightConnector1">
                <a:avLst/>
              </a:prstGeom>
              <a:ln w="38100">
                <a:tailEnd type="triangle"/>
              </a:ln>
            </p:spPr>
            <p:style>
              <a:lnRef idx="2">
                <a:schemeClr val="dk1"/>
              </a:lnRef>
              <a:fillRef idx="1">
                <a:schemeClr val="lt1"/>
              </a:fillRef>
              <a:effectRef idx="0">
                <a:schemeClr val="dk1"/>
              </a:effectRef>
              <a:fontRef idx="minor">
                <a:schemeClr val="dk1"/>
              </a:fontRef>
            </p:style>
          </p:cxnSp>
        </p:grpSp>
        <mc:AlternateContent xmlns:mc="http://schemas.openxmlformats.org/markup-compatibility/2006" xmlns:a14="http://schemas.microsoft.com/office/drawing/2010/main">
          <mc:Choice Requires="a14">
            <p:sp>
              <p:nvSpPr>
                <p:cNvPr id="8" name="角丸四角形 7">
                  <a:extLst>
                    <a:ext uri="{FF2B5EF4-FFF2-40B4-BE49-F238E27FC236}">
                      <a16:creationId xmlns:a16="http://schemas.microsoft.com/office/drawing/2014/main" id="{6DF371B0-C2C5-2F18-97CE-C9E1F0ACE221}"/>
                    </a:ext>
                  </a:extLst>
                </p:cNvPr>
                <p:cNvSpPr/>
                <p:nvPr/>
              </p:nvSpPr>
              <p:spPr>
                <a:xfrm>
                  <a:off x="9070133" y="384891"/>
                  <a:ext cx="2233728" cy="841705"/>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ja-JP" sz="3200" i="1" smtClean="0">
                                <a:latin typeface="Cambria Math" panose="02040503050406030204" pitchFamily="18" charset="0"/>
                              </a:rPr>
                            </m:ctrlPr>
                          </m:sSubPr>
                          <m:e>
                            <m:acc>
                              <m:accPr>
                                <m:chr m:val="́"/>
                                <m:ctrlPr>
                                  <a:rPr lang="en-US" altLang="ja-JP" sz="3200" i="1" smtClean="0">
                                    <a:latin typeface="Cambria Math" panose="02040503050406030204" pitchFamily="18" charset="0"/>
                                  </a:rPr>
                                </m:ctrlPr>
                              </m:accPr>
                              <m:e>
                                <m:r>
                                  <a:rPr lang="en-US" altLang="ja-JP" sz="3200" i="1">
                                    <a:latin typeface="Cambria Math" panose="02040503050406030204" pitchFamily="18" charset="0"/>
                                  </a:rPr>
                                  <m:t>𝐺</m:t>
                                </m:r>
                              </m:e>
                            </m:acc>
                          </m:e>
                          <m:sub>
                            <m:r>
                              <a:rPr lang="en-US" altLang="ja-JP" sz="3200" i="1">
                                <a:latin typeface="Cambria Math" panose="02040503050406030204" pitchFamily="18" charset="0"/>
                                <a:cs typeface="Times New Roman" panose="02020603050405020304" pitchFamily="18" charset="0"/>
                              </a:rPr>
                              <m:t>𝐹</m:t>
                            </m:r>
                            <m:r>
                              <a:rPr lang="en-US" altLang="ja-JP" sz="3200" b="0" i="1">
                                <a:latin typeface="Cambria Math" panose="02040503050406030204" pitchFamily="18" charset="0"/>
                              </a:rPr>
                              <m:t>, </m:t>
                            </m:r>
                            <m:r>
                              <a:rPr lang="en-US" altLang="ja-JP" sz="3200" b="0" i="1">
                                <a:latin typeface="Cambria Math" panose="02040503050406030204" pitchFamily="18" charset="0"/>
                              </a:rPr>
                              <m:t>𝑛</m:t>
                            </m:r>
                            <m:r>
                              <a:rPr lang="en-US" altLang="ja-JP" sz="3200" b="0" i="1">
                                <a:latin typeface="Cambria Math" panose="02040503050406030204" pitchFamily="18" charset="0"/>
                              </a:rPr>
                              <m:t>+</m:t>
                            </m:r>
                            <m:r>
                              <a:rPr lang="en-US" altLang="ja-JP" sz="3200" b="0" i="1" smtClean="0">
                                <a:latin typeface="Cambria Math" panose="02040503050406030204" pitchFamily="18" charset="0"/>
                              </a:rPr>
                              <m:t>𝑘</m:t>
                            </m:r>
                          </m:sub>
                        </m:sSub>
                      </m:oMath>
                    </m:oMathPara>
                  </a14:m>
                  <a:endParaRPr kumimoji="1" lang="ja-JP" altLang="en-US" sz="3600"/>
                </a:p>
              </p:txBody>
            </p:sp>
          </mc:Choice>
          <mc:Fallback xmlns="">
            <p:sp>
              <p:nvSpPr>
                <p:cNvPr id="8" name="角丸四角形 7">
                  <a:extLst>
                    <a:ext uri="{FF2B5EF4-FFF2-40B4-BE49-F238E27FC236}">
                      <a16:creationId xmlns:a16="http://schemas.microsoft.com/office/drawing/2014/main" id="{6DF371B0-C2C5-2F18-97CE-C9E1F0ACE221}"/>
                    </a:ext>
                  </a:extLst>
                </p:cNvPr>
                <p:cNvSpPr>
                  <a:spLocks noRot="1" noChangeAspect="1" noMove="1" noResize="1" noEditPoints="1" noAdjustHandles="1" noChangeArrowheads="1" noChangeShapeType="1" noTextEdit="1"/>
                </p:cNvSpPr>
                <p:nvPr/>
              </p:nvSpPr>
              <p:spPr>
                <a:xfrm>
                  <a:off x="9070133" y="384891"/>
                  <a:ext cx="2233728" cy="841705"/>
                </a:xfrm>
                <a:prstGeom prst="round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角丸四角形 8">
                  <a:extLst>
                    <a:ext uri="{FF2B5EF4-FFF2-40B4-BE49-F238E27FC236}">
                      <a16:creationId xmlns:a16="http://schemas.microsoft.com/office/drawing/2014/main" id="{BD3DB07B-AED7-E949-06D6-A5DC52546B3C}"/>
                    </a:ext>
                  </a:extLst>
                </p:cNvPr>
                <p:cNvSpPr/>
                <p:nvPr/>
              </p:nvSpPr>
              <p:spPr>
                <a:xfrm>
                  <a:off x="8214217" y="5626501"/>
                  <a:ext cx="3957905" cy="841706"/>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ja-JP" sz="2400" dirty="0"/>
                    <a:t>[</a:t>
                  </a:r>
                  <a14:m>
                    <m:oMath xmlns:m="http://schemas.openxmlformats.org/officeDocument/2006/math">
                      <m:sSub>
                        <m:sSubPr>
                          <m:ctrlPr>
                            <a:rPr lang="en-US" altLang="ja-JP" sz="2400" i="1">
                              <a:latin typeface="Cambria Math" panose="02040503050406030204" pitchFamily="18" charset="0"/>
                            </a:rPr>
                          </m:ctrlPr>
                        </m:sSubPr>
                        <m:e>
                          <m:r>
                            <a:rPr lang="en-US" altLang="ja-JP" sz="2400" b="0" i="1">
                              <a:latin typeface="Cambria Math" panose="02040503050406030204" pitchFamily="18" charset="0"/>
                            </a:rPr>
                            <m:t>𝑃</m:t>
                          </m:r>
                        </m:e>
                        <m:sub>
                          <m:r>
                            <a:rPr lang="en-US" altLang="ja-JP" sz="2400" i="1">
                              <a:latin typeface="Cambria Math" panose="02040503050406030204" pitchFamily="18" charset="0"/>
                              <a:cs typeface="Times New Roman" panose="02020603050405020304" pitchFamily="18" charset="0"/>
                            </a:rPr>
                            <m:t>𝐹</m:t>
                          </m:r>
                          <m:r>
                            <a:rPr lang="en-US" altLang="ja-JP" sz="2400" b="0" i="1">
                              <a:latin typeface="Cambria Math" panose="02040503050406030204" pitchFamily="18" charset="0"/>
                            </a:rPr>
                            <m:t>,</m:t>
                          </m:r>
                          <m:r>
                            <a:rPr lang="en-US" altLang="ja-JP" sz="2400" b="0" i="1">
                              <a:latin typeface="Cambria Math" panose="02040503050406030204" pitchFamily="18" charset="0"/>
                            </a:rPr>
                            <m:t>𝑛</m:t>
                          </m:r>
                          <m:r>
                            <a:rPr lang="en-US" altLang="ja-JP" sz="2400" b="0" i="1">
                              <a:latin typeface="Cambria Math" panose="02040503050406030204" pitchFamily="18" charset="0"/>
                            </a:rPr>
                            <m:t>+</m:t>
                          </m:r>
                          <m:r>
                            <a:rPr lang="en-US" altLang="ja-JP" sz="2400" b="0" i="1" smtClean="0">
                              <a:latin typeface="Cambria Math" panose="02040503050406030204" pitchFamily="18" charset="0"/>
                            </a:rPr>
                            <m:t>𝑘</m:t>
                          </m:r>
                        </m:sub>
                      </m:sSub>
                      <m:r>
                        <a:rPr lang="en-US" altLang="ja-JP" sz="2400" b="0" i="1">
                          <a:latin typeface="Cambria Math" panose="02040503050406030204" pitchFamily="18" charset="0"/>
                        </a:rPr>
                        <m:t>,</m:t>
                      </m:r>
                      <m:sSub>
                        <m:sSubPr>
                          <m:ctrlPr>
                            <a:rPr lang="en-US" altLang="ja-JP" sz="2400" i="1">
                              <a:latin typeface="Cambria Math" panose="02040503050406030204" pitchFamily="18" charset="0"/>
                            </a:rPr>
                          </m:ctrlPr>
                        </m:sSubPr>
                        <m:e>
                          <m:r>
                            <a:rPr lang="en-US" altLang="ja-JP" sz="2400" b="0" i="1" smtClean="0">
                              <a:latin typeface="Cambria Math" panose="02040503050406030204" pitchFamily="18" charset="0"/>
                            </a:rPr>
                            <m:t>𝐶</m:t>
                          </m:r>
                        </m:e>
                        <m:sub>
                          <m:r>
                            <a:rPr lang="en-US" altLang="ja-JP" sz="2400" i="1">
                              <a:latin typeface="Cambria Math" panose="02040503050406030204" pitchFamily="18" charset="0"/>
                              <a:cs typeface="Times New Roman" panose="02020603050405020304" pitchFamily="18" charset="0"/>
                            </a:rPr>
                            <m:t>𝐹</m:t>
                          </m:r>
                          <m:r>
                            <a:rPr lang="en-US" altLang="ja-JP" sz="2400" b="0" i="1">
                              <a:latin typeface="Cambria Math" panose="02040503050406030204" pitchFamily="18" charset="0"/>
                            </a:rPr>
                            <m:t>,</m:t>
                          </m:r>
                          <m:r>
                            <a:rPr lang="en-US" altLang="ja-JP" sz="2400" b="0" i="1">
                              <a:latin typeface="Cambria Math" panose="02040503050406030204" pitchFamily="18" charset="0"/>
                            </a:rPr>
                            <m:t>𝑛</m:t>
                          </m:r>
                          <m:r>
                            <a:rPr lang="en-US" altLang="ja-JP" sz="2400" b="0" i="1">
                              <a:latin typeface="Cambria Math" panose="02040503050406030204" pitchFamily="18" charset="0"/>
                            </a:rPr>
                            <m:t>+</m:t>
                          </m:r>
                          <m:r>
                            <a:rPr lang="en-US" altLang="ja-JP" sz="2400" b="0" i="1" smtClean="0">
                              <a:latin typeface="Cambria Math" panose="02040503050406030204" pitchFamily="18" charset="0"/>
                            </a:rPr>
                            <m:t>𝑘</m:t>
                          </m:r>
                        </m:sub>
                      </m:sSub>
                    </m:oMath>
                  </a14:m>
                  <a:r>
                    <a:rPr lang="en-US" altLang="ja-JP" sz="2400" dirty="0"/>
                    <a:t>, </a:t>
                  </a:r>
                  <a14:m>
                    <m:oMath xmlns:m="http://schemas.openxmlformats.org/officeDocument/2006/math">
                      <m:sSub>
                        <m:sSubPr>
                          <m:ctrlPr>
                            <a:rPr lang="en-US" altLang="ja-JP" sz="2400" i="1">
                              <a:latin typeface="Cambria Math" panose="02040503050406030204" pitchFamily="18" charset="0"/>
                            </a:rPr>
                          </m:ctrlPr>
                        </m:sSubPr>
                        <m:e>
                          <m:r>
                            <a:rPr lang="en-US" altLang="ja-JP" sz="2400" b="0" i="1" smtClean="0">
                              <a:latin typeface="Cambria Math" panose="02040503050406030204" pitchFamily="18" charset="0"/>
                            </a:rPr>
                            <m:t>𝑆</m:t>
                          </m:r>
                        </m:e>
                        <m:sub>
                          <m:r>
                            <a:rPr lang="en-US" altLang="ja-JP" sz="2400" i="1">
                              <a:latin typeface="Cambria Math" panose="02040503050406030204" pitchFamily="18" charset="0"/>
                              <a:cs typeface="Times New Roman" panose="02020603050405020304" pitchFamily="18" charset="0"/>
                            </a:rPr>
                            <m:t>𝐹</m:t>
                          </m:r>
                          <m:r>
                            <a:rPr lang="en-US" altLang="ja-JP" sz="2400" b="0" i="1">
                              <a:latin typeface="Cambria Math" panose="02040503050406030204" pitchFamily="18" charset="0"/>
                            </a:rPr>
                            <m:t>,</m:t>
                          </m:r>
                          <m:r>
                            <a:rPr lang="en-US" altLang="ja-JP" sz="2400" b="0" i="1">
                              <a:latin typeface="Cambria Math" panose="02040503050406030204" pitchFamily="18" charset="0"/>
                            </a:rPr>
                            <m:t>𝑛</m:t>
                          </m:r>
                          <m:r>
                            <a:rPr lang="en-US" altLang="ja-JP" sz="2400" b="0" i="1">
                              <a:latin typeface="Cambria Math" panose="02040503050406030204" pitchFamily="18" charset="0"/>
                            </a:rPr>
                            <m:t>+</m:t>
                          </m:r>
                          <m:r>
                            <a:rPr lang="en-US" altLang="ja-JP" sz="2400" b="0" i="1" smtClean="0">
                              <a:latin typeface="Cambria Math" panose="02040503050406030204" pitchFamily="18" charset="0"/>
                            </a:rPr>
                            <m:t>𝑘</m:t>
                          </m:r>
                        </m:sub>
                      </m:sSub>
                    </m:oMath>
                  </a14:m>
                  <a:r>
                    <a:rPr lang="en-US" altLang="ja-JP" sz="2400" dirty="0"/>
                    <a:t>]</a:t>
                  </a:r>
                  <a:endParaRPr lang="ja-JP" altLang="en-US" sz="2400"/>
                </a:p>
              </p:txBody>
            </p:sp>
          </mc:Choice>
          <mc:Fallback xmlns="">
            <p:sp>
              <p:nvSpPr>
                <p:cNvPr id="9" name="角丸四角形 8">
                  <a:extLst>
                    <a:ext uri="{FF2B5EF4-FFF2-40B4-BE49-F238E27FC236}">
                      <a16:creationId xmlns:a16="http://schemas.microsoft.com/office/drawing/2014/main" id="{BD3DB07B-AED7-E949-06D6-A5DC52546B3C}"/>
                    </a:ext>
                  </a:extLst>
                </p:cNvPr>
                <p:cNvSpPr>
                  <a:spLocks noRot="1" noChangeAspect="1" noMove="1" noResize="1" noEditPoints="1" noAdjustHandles="1" noChangeArrowheads="1" noChangeShapeType="1" noTextEdit="1"/>
                </p:cNvSpPr>
                <p:nvPr/>
              </p:nvSpPr>
              <p:spPr>
                <a:xfrm>
                  <a:off x="8214217" y="5626501"/>
                  <a:ext cx="3957905" cy="841706"/>
                </a:xfrm>
                <a:prstGeom prst="roundRect">
                  <a:avLst/>
                </a:prstGeom>
                <a:blipFill>
                  <a:blip r:embed="rId4"/>
                  <a:stretch>
                    <a:fillRect/>
                  </a:stretch>
                </a:blipFill>
              </p:spPr>
              <p:txBody>
                <a:bodyPr/>
                <a:lstStyle/>
                <a:p>
                  <a:r>
                    <a:rPr lang="ja-JP" altLang="en-US">
                      <a:noFill/>
                    </a:rPr>
                    <a:t> </a:t>
                  </a:r>
                </a:p>
              </p:txBody>
            </p:sp>
          </mc:Fallback>
        </mc:AlternateContent>
        <p:cxnSp>
          <p:nvCxnSpPr>
            <p:cNvPr id="10" name="直線矢印コネクタ 9">
              <a:extLst>
                <a:ext uri="{FF2B5EF4-FFF2-40B4-BE49-F238E27FC236}">
                  <a16:creationId xmlns:a16="http://schemas.microsoft.com/office/drawing/2014/main" id="{C0F68D72-1795-9786-2C16-379E5673A938}"/>
                </a:ext>
              </a:extLst>
            </p:cNvPr>
            <p:cNvCxnSpPr>
              <a:cxnSpLocks/>
              <a:stCxn id="32" idx="3"/>
              <a:endCxn id="21" idx="1"/>
            </p:cNvCxnSpPr>
            <p:nvPr/>
          </p:nvCxnSpPr>
          <p:spPr>
            <a:xfrm>
              <a:off x="2988120" y="3948688"/>
              <a:ext cx="1642361" cy="1786"/>
            </a:xfrm>
            <a:prstGeom prst="straightConnector1">
              <a:avLst/>
            </a:prstGeom>
            <a:ln w="38100">
              <a:tailEnd type="triangle"/>
            </a:ln>
          </p:spPr>
          <p:style>
            <a:lnRef idx="2">
              <a:schemeClr val="dk1"/>
            </a:lnRef>
            <a:fillRef idx="1">
              <a:schemeClr val="lt1"/>
            </a:fillRef>
            <a:effectRef idx="0">
              <a:schemeClr val="dk1"/>
            </a:effectRef>
            <a:fontRef idx="minor">
              <a:schemeClr val="dk1"/>
            </a:fontRef>
          </p:style>
        </p:cxnSp>
        <p:sp>
          <p:nvSpPr>
            <p:cNvPr id="11" name="角丸四角形 10">
              <a:extLst>
                <a:ext uri="{FF2B5EF4-FFF2-40B4-BE49-F238E27FC236}">
                  <a16:creationId xmlns:a16="http://schemas.microsoft.com/office/drawing/2014/main" id="{8AC16F89-DB6D-3C58-9722-7B81D7FDC5EC}"/>
                </a:ext>
              </a:extLst>
            </p:cNvPr>
            <p:cNvSpPr/>
            <p:nvPr/>
          </p:nvSpPr>
          <p:spPr>
            <a:xfrm>
              <a:off x="8986758" y="3590409"/>
              <a:ext cx="2400478" cy="716558"/>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ja-JP" sz="2400" b="1" dirty="0"/>
                <a:t>RNN/LSTM</a:t>
              </a:r>
              <a:endParaRPr kumimoji="1" lang="en-US" altLang="ja-JP" sz="2400" b="1" dirty="0"/>
            </a:p>
          </p:txBody>
        </p:sp>
        <p:cxnSp>
          <p:nvCxnSpPr>
            <p:cNvPr id="12" name="直線矢印コネクタ 11">
              <a:extLst>
                <a:ext uri="{FF2B5EF4-FFF2-40B4-BE49-F238E27FC236}">
                  <a16:creationId xmlns:a16="http://schemas.microsoft.com/office/drawing/2014/main" id="{1955E8E0-CE68-51A1-DD55-24A8A763EC34}"/>
                </a:ext>
              </a:extLst>
            </p:cNvPr>
            <p:cNvCxnSpPr>
              <a:cxnSpLocks/>
              <a:endCxn id="11" idx="1"/>
            </p:cNvCxnSpPr>
            <p:nvPr/>
          </p:nvCxnSpPr>
          <p:spPr>
            <a:xfrm flipV="1">
              <a:off x="8482082" y="3948688"/>
              <a:ext cx="504676" cy="1786"/>
            </a:xfrm>
            <a:prstGeom prst="straightConnector1">
              <a:avLst/>
            </a:prstGeom>
            <a:ln w="38100">
              <a:tailEnd type="triangle"/>
            </a:ln>
          </p:spPr>
          <p:style>
            <a:lnRef idx="2">
              <a:schemeClr val="dk1"/>
            </a:lnRef>
            <a:fillRef idx="1">
              <a:schemeClr val="lt1"/>
            </a:fillRef>
            <a:effectRef idx="0">
              <a:schemeClr val="dk1"/>
            </a:effectRef>
            <a:fontRef idx="minor">
              <a:schemeClr val="dk1"/>
            </a:fontRef>
          </p:style>
        </p:cxnSp>
        <p:grpSp>
          <p:nvGrpSpPr>
            <p:cNvPr id="13" name="グループ化 12">
              <a:extLst>
                <a:ext uri="{FF2B5EF4-FFF2-40B4-BE49-F238E27FC236}">
                  <a16:creationId xmlns:a16="http://schemas.microsoft.com/office/drawing/2014/main" id="{2BE28108-3A95-8193-E6C8-81373941B862}"/>
                </a:ext>
              </a:extLst>
            </p:cNvPr>
            <p:cNvGrpSpPr/>
            <p:nvPr/>
          </p:nvGrpSpPr>
          <p:grpSpPr>
            <a:xfrm>
              <a:off x="79512" y="389795"/>
              <a:ext cx="3409915" cy="6083313"/>
              <a:chOff x="258414" y="389795"/>
              <a:chExt cx="3409915" cy="6083313"/>
            </a:xfrm>
          </p:grpSpPr>
          <p:grpSp>
            <p:nvGrpSpPr>
              <p:cNvPr id="27" name="グループ化 26">
                <a:extLst>
                  <a:ext uri="{FF2B5EF4-FFF2-40B4-BE49-F238E27FC236}">
                    <a16:creationId xmlns:a16="http://schemas.microsoft.com/office/drawing/2014/main" id="{8741F6C8-8C88-41AE-7944-B77A97E18CA9}"/>
                  </a:ext>
                </a:extLst>
              </p:cNvPr>
              <p:cNvGrpSpPr/>
              <p:nvPr/>
            </p:nvGrpSpPr>
            <p:grpSpPr>
              <a:xfrm>
                <a:off x="258414" y="389795"/>
                <a:ext cx="3409915" cy="6083313"/>
                <a:chOff x="278292" y="389795"/>
                <a:chExt cx="3409915" cy="6083313"/>
              </a:xfrm>
            </p:grpSpPr>
            <p:grpSp>
              <p:nvGrpSpPr>
                <p:cNvPr id="29" name="グループ化 28">
                  <a:extLst>
                    <a:ext uri="{FF2B5EF4-FFF2-40B4-BE49-F238E27FC236}">
                      <a16:creationId xmlns:a16="http://schemas.microsoft.com/office/drawing/2014/main" id="{C83D0D00-B0B4-CDB0-9543-B80F9EFD9A82}"/>
                    </a:ext>
                  </a:extLst>
                </p:cNvPr>
                <p:cNvGrpSpPr/>
                <p:nvPr/>
              </p:nvGrpSpPr>
              <p:grpSpPr>
                <a:xfrm>
                  <a:off x="1138798" y="1231499"/>
                  <a:ext cx="1703322" cy="4395002"/>
                  <a:chOff x="8977820" y="1665403"/>
                  <a:chExt cx="1582608" cy="3773147"/>
                </a:xfrm>
              </p:grpSpPr>
              <p:cxnSp>
                <p:nvCxnSpPr>
                  <p:cNvPr id="33" name="直線矢印コネクタ 32">
                    <a:extLst>
                      <a:ext uri="{FF2B5EF4-FFF2-40B4-BE49-F238E27FC236}">
                        <a16:creationId xmlns:a16="http://schemas.microsoft.com/office/drawing/2014/main" id="{3088D65D-61E3-8AEE-F887-17124DE3A172}"/>
                      </a:ext>
                    </a:extLst>
                  </p:cNvPr>
                  <p:cNvCxnSpPr>
                    <a:cxnSpLocks/>
                    <a:stCxn id="31" idx="0"/>
                    <a:endCxn id="32" idx="2"/>
                  </p:cNvCxnSpPr>
                  <p:nvPr/>
                </p:nvCxnSpPr>
                <p:spPr>
                  <a:xfrm flipV="1">
                    <a:off x="9762424" y="4305719"/>
                    <a:ext cx="3169" cy="1132831"/>
                  </a:xfrm>
                  <a:prstGeom prst="straightConnector1">
                    <a:avLst/>
                  </a:prstGeom>
                  <a:ln w="38100">
                    <a:tailEnd type="triangle"/>
                  </a:ln>
                </p:spPr>
                <p:style>
                  <a:lnRef idx="2">
                    <a:schemeClr val="dk1"/>
                  </a:lnRef>
                  <a:fillRef idx="1">
                    <a:schemeClr val="lt1"/>
                  </a:fillRef>
                  <a:effectRef idx="0">
                    <a:schemeClr val="dk1"/>
                  </a:effectRef>
                  <a:fontRef idx="minor">
                    <a:schemeClr val="dk1"/>
                  </a:fontRef>
                </p:style>
              </p:cxnSp>
              <p:cxnSp>
                <p:nvCxnSpPr>
                  <p:cNvPr id="34" name="直線矢印コネクタ 33">
                    <a:extLst>
                      <a:ext uri="{FF2B5EF4-FFF2-40B4-BE49-F238E27FC236}">
                        <a16:creationId xmlns:a16="http://schemas.microsoft.com/office/drawing/2014/main" id="{6FE44171-4B14-2708-D361-23745FD7F591}"/>
                      </a:ext>
                    </a:extLst>
                  </p:cNvPr>
                  <p:cNvCxnSpPr>
                    <a:cxnSpLocks/>
                    <a:stCxn id="32" idx="0"/>
                    <a:endCxn id="35" idx="2"/>
                  </p:cNvCxnSpPr>
                  <p:nvPr/>
                </p:nvCxnSpPr>
                <p:spPr>
                  <a:xfrm flipV="1">
                    <a:off x="9765595" y="2659409"/>
                    <a:ext cx="3529" cy="1031138"/>
                  </a:xfrm>
                  <a:prstGeom prst="straightConnector1">
                    <a:avLst/>
                  </a:prstGeom>
                  <a:ln w="38100">
                    <a:tailEnd type="triangle"/>
                  </a:ln>
                </p:spPr>
                <p:style>
                  <a:lnRef idx="2">
                    <a:schemeClr val="dk1"/>
                  </a:lnRef>
                  <a:fillRef idx="1">
                    <a:schemeClr val="lt1"/>
                  </a:fillRef>
                  <a:effectRef idx="0">
                    <a:schemeClr val="dk1"/>
                  </a:effectRef>
                  <a:fontRef idx="minor">
                    <a:schemeClr val="dk1"/>
                  </a:fontRef>
                </p:style>
              </p:cxnSp>
              <p:sp>
                <p:nvSpPr>
                  <p:cNvPr id="35" name="角丸四角形 34">
                    <a:extLst>
                      <a:ext uri="{FF2B5EF4-FFF2-40B4-BE49-F238E27FC236}">
                        <a16:creationId xmlns:a16="http://schemas.microsoft.com/office/drawing/2014/main" id="{9914C450-2496-8FC3-2B6E-98B3252BB071}"/>
                      </a:ext>
                    </a:extLst>
                  </p:cNvPr>
                  <p:cNvSpPr/>
                  <p:nvPr/>
                </p:nvSpPr>
                <p:spPr>
                  <a:xfrm>
                    <a:off x="8977820" y="2130784"/>
                    <a:ext cx="1582608" cy="528625"/>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2400" b="1" dirty="0"/>
                      <a:t>Dense</a:t>
                    </a:r>
                    <a:endParaRPr kumimoji="1" lang="ja-JP" altLang="en-US" sz="2400" b="1"/>
                  </a:p>
                </p:txBody>
              </p:sp>
              <p:cxnSp>
                <p:nvCxnSpPr>
                  <p:cNvPr id="36" name="直線矢印コネクタ 35">
                    <a:extLst>
                      <a:ext uri="{FF2B5EF4-FFF2-40B4-BE49-F238E27FC236}">
                        <a16:creationId xmlns:a16="http://schemas.microsoft.com/office/drawing/2014/main" id="{F024049D-6B54-5970-88FA-DCD737EC2427}"/>
                      </a:ext>
                    </a:extLst>
                  </p:cNvPr>
                  <p:cNvCxnSpPr>
                    <a:cxnSpLocks/>
                    <a:stCxn id="35" idx="0"/>
                    <a:endCxn id="30" idx="2"/>
                  </p:cNvCxnSpPr>
                  <p:nvPr/>
                </p:nvCxnSpPr>
                <p:spPr>
                  <a:xfrm flipV="1">
                    <a:off x="9769124" y="1665403"/>
                    <a:ext cx="735" cy="465381"/>
                  </a:xfrm>
                  <a:prstGeom prst="straightConnector1">
                    <a:avLst/>
                  </a:prstGeom>
                  <a:ln w="38100">
                    <a:tailEnd type="triangle"/>
                  </a:ln>
                </p:spPr>
                <p:style>
                  <a:lnRef idx="2">
                    <a:schemeClr val="dk1"/>
                  </a:lnRef>
                  <a:fillRef idx="1">
                    <a:schemeClr val="lt1"/>
                  </a:fillRef>
                  <a:effectRef idx="0">
                    <a:schemeClr val="dk1"/>
                  </a:effectRef>
                  <a:fontRef idx="minor">
                    <a:schemeClr val="dk1"/>
                  </a:fontRef>
                </p:style>
              </p:cxnSp>
            </p:grpSp>
            <mc:AlternateContent xmlns:mc="http://schemas.openxmlformats.org/markup-compatibility/2006" xmlns:a14="http://schemas.microsoft.com/office/drawing/2010/main">
              <mc:Choice Requires="a14">
                <p:sp>
                  <p:nvSpPr>
                    <p:cNvPr id="30" name="角丸四角形 29">
                      <a:extLst>
                        <a:ext uri="{FF2B5EF4-FFF2-40B4-BE49-F238E27FC236}">
                          <a16:creationId xmlns:a16="http://schemas.microsoft.com/office/drawing/2014/main" id="{4B241AB2-1403-FCDB-BCA4-2DA034B20C21}"/>
                        </a:ext>
                      </a:extLst>
                    </p:cNvPr>
                    <p:cNvSpPr/>
                    <p:nvPr/>
                  </p:nvSpPr>
                  <p:spPr>
                    <a:xfrm>
                      <a:off x="974501" y="389795"/>
                      <a:ext cx="2033498" cy="841704"/>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kumimoji="1" lang="en-US" altLang="ja-JP" sz="3200" i="1" smtClean="0">
                                    <a:latin typeface="Cambria Math" panose="02040503050406030204" pitchFamily="18" charset="0"/>
                                  </a:rPr>
                                </m:ctrlPr>
                              </m:sSubPr>
                              <m:e>
                                <m:acc>
                                  <m:accPr>
                                    <m:chr m:val="́"/>
                                    <m:ctrlPr>
                                      <a:rPr kumimoji="1" lang="en-US" altLang="ja-JP" sz="3200" i="1" smtClean="0">
                                        <a:latin typeface="Cambria Math" panose="02040503050406030204" pitchFamily="18" charset="0"/>
                                      </a:rPr>
                                    </m:ctrlPr>
                                  </m:accPr>
                                  <m:e>
                                    <m:r>
                                      <a:rPr kumimoji="1" lang="en-US" altLang="ja-JP" sz="3200" i="1">
                                        <a:latin typeface="Cambria Math" panose="02040503050406030204" pitchFamily="18" charset="0"/>
                                      </a:rPr>
                                      <m:t>𝐺</m:t>
                                    </m:r>
                                  </m:e>
                                </m:acc>
                              </m:e>
                              <m:sub>
                                <m:r>
                                  <a:rPr lang="en-US" altLang="ja-JP" sz="3200" i="1">
                                    <a:latin typeface="Cambria Math" panose="02040503050406030204" pitchFamily="18" charset="0"/>
                                    <a:cs typeface="Times New Roman" panose="02020603050405020304" pitchFamily="18" charset="0"/>
                                  </a:rPr>
                                  <m:t>𝐹</m:t>
                                </m:r>
                                <m:r>
                                  <a:rPr kumimoji="1" lang="en-US" altLang="ja-JP" sz="3200" b="0" i="1" smtClean="0">
                                    <a:latin typeface="Cambria Math" panose="02040503050406030204" pitchFamily="18" charset="0"/>
                                  </a:rPr>
                                  <m:t>, </m:t>
                                </m:r>
                                <m:r>
                                  <a:rPr kumimoji="1" lang="en-US" altLang="ja-JP" sz="3200" b="0" i="1" smtClean="0">
                                    <a:latin typeface="Cambria Math" panose="02040503050406030204" pitchFamily="18" charset="0"/>
                                  </a:rPr>
                                  <m:t>𝑛</m:t>
                                </m:r>
                                <m:r>
                                  <a:rPr kumimoji="1" lang="en-US" altLang="ja-JP" sz="3200" b="0" i="1" smtClean="0">
                                    <a:latin typeface="Cambria Math" panose="02040503050406030204" pitchFamily="18" charset="0"/>
                                  </a:rPr>
                                  <m:t>+1</m:t>
                                </m:r>
                              </m:sub>
                            </m:sSub>
                          </m:oMath>
                        </m:oMathPara>
                      </a14:m>
                      <a:endParaRPr kumimoji="1" lang="ja-JP" altLang="en-US" sz="2400" dirty="0"/>
                    </a:p>
                  </p:txBody>
                </p:sp>
              </mc:Choice>
              <mc:Fallback xmlns="">
                <p:sp>
                  <p:nvSpPr>
                    <p:cNvPr id="30" name="角丸四角形 29">
                      <a:extLst>
                        <a:ext uri="{FF2B5EF4-FFF2-40B4-BE49-F238E27FC236}">
                          <a16:creationId xmlns:a16="http://schemas.microsoft.com/office/drawing/2014/main" id="{4B241AB2-1403-FCDB-BCA4-2DA034B20C21}"/>
                        </a:ext>
                      </a:extLst>
                    </p:cNvPr>
                    <p:cNvSpPr>
                      <a:spLocks noRot="1" noChangeAspect="1" noMove="1" noResize="1" noEditPoints="1" noAdjustHandles="1" noChangeArrowheads="1" noChangeShapeType="1" noTextEdit="1"/>
                    </p:cNvSpPr>
                    <p:nvPr/>
                  </p:nvSpPr>
                  <p:spPr>
                    <a:xfrm>
                      <a:off x="974501" y="389795"/>
                      <a:ext cx="2033498" cy="841704"/>
                    </a:xfrm>
                    <a:prstGeom prst="roundRect">
                      <a:avLst/>
                    </a:prstGeom>
                    <a:blipFill>
                      <a:blip r:embed="rId5"/>
                      <a:stretch>
                        <a:fillRect t="-178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1" name="角丸四角形 30">
                      <a:extLst>
                        <a:ext uri="{FF2B5EF4-FFF2-40B4-BE49-F238E27FC236}">
                          <a16:creationId xmlns:a16="http://schemas.microsoft.com/office/drawing/2014/main" id="{D5168697-DD0F-EEB9-9DAC-A78510C35DC7}"/>
                        </a:ext>
                      </a:extLst>
                    </p:cNvPr>
                    <p:cNvSpPr/>
                    <p:nvPr/>
                  </p:nvSpPr>
                  <p:spPr>
                    <a:xfrm>
                      <a:off x="278292" y="5626501"/>
                      <a:ext cx="3409915" cy="846607"/>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2400" dirty="0"/>
                        <a:t>[</a:t>
                      </a:r>
                      <a14:m>
                        <m:oMath xmlns:m="http://schemas.openxmlformats.org/officeDocument/2006/math">
                          <m:sSub>
                            <m:sSubPr>
                              <m:ctrlPr>
                                <a:rPr kumimoji="1" lang="en-US" altLang="ja-JP" sz="2400" i="1" smtClean="0">
                                  <a:latin typeface="Cambria Math" panose="02040503050406030204" pitchFamily="18" charset="0"/>
                                </a:rPr>
                              </m:ctrlPr>
                            </m:sSubPr>
                            <m:e>
                              <m:r>
                                <a:rPr kumimoji="1" lang="en-US" altLang="ja-JP" sz="2400" b="0" i="1" smtClean="0">
                                  <a:latin typeface="Cambria Math" panose="02040503050406030204" pitchFamily="18" charset="0"/>
                                </a:rPr>
                                <m:t>𝑃</m:t>
                              </m:r>
                            </m:e>
                            <m:sub>
                              <m:r>
                                <a:rPr lang="en-US" altLang="ja-JP" sz="2400" i="1">
                                  <a:latin typeface="Cambria Math" panose="02040503050406030204" pitchFamily="18" charset="0"/>
                                  <a:cs typeface="Times New Roman" panose="02020603050405020304" pitchFamily="18" charset="0"/>
                                </a:rPr>
                                <m:t>𝐹</m:t>
                              </m:r>
                              <m:r>
                                <a:rPr kumimoji="1" lang="en-US" altLang="ja-JP" sz="2400" b="0" i="1" smtClean="0">
                                  <a:latin typeface="Cambria Math" panose="02040503050406030204" pitchFamily="18" charset="0"/>
                                </a:rPr>
                                <m:t>,</m:t>
                              </m:r>
                              <m:r>
                                <a:rPr kumimoji="1" lang="en-US" altLang="ja-JP" sz="2400" b="0" i="1" smtClean="0">
                                  <a:latin typeface="Cambria Math" panose="02040503050406030204" pitchFamily="18" charset="0"/>
                                </a:rPr>
                                <m:t>𝑛</m:t>
                              </m:r>
                              <m:r>
                                <a:rPr kumimoji="1" lang="en-US" altLang="ja-JP" sz="2400" b="0" i="1" smtClean="0">
                                  <a:latin typeface="Cambria Math" panose="02040503050406030204" pitchFamily="18" charset="0"/>
                                </a:rPr>
                                <m:t>+1</m:t>
                              </m:r>
                            </m:sub>
                          </m:sSub>
                          <m:r>
                            <a:rPr kumimoji="1" lang="en-US" altLang="ja-JP" sz="2400" b="0" i="1" smtClean="0">
                              <a:latin typeface="Cambria Math" panose="02040503050406030204" pitchFamily="18" charset="0"/>
                            </a:rPr>
                            <m:t>,</m:t>
                          </m:r>
                          <m:sSub>
                            <m:sSubPr>
                              <m:ctrlPr>
                                <a:rPr lang="en-US" altLang="ja-JP" sz="2400" i="1">
                                  <a:latin typeface="Cambria Math" panose="02040503050406030204" pitchFamily="18" charset="0"/>
                                </a:rPr>
                              </m:ctrlPr>
                            </m:sSubPr>
                            <m:e>
                              <m:r>
                                <a:rPr lang="en-US" altLang="ja-JP" sz="2400" b="0" i="1" smtClean="0">
                                  <a:latin typeface="Cambria Math" panose="02040503050406030204" pitchFamily="18" charset="0"/>
                                </a:rPr>
                                <m:t>𝐶</m:t>
                              </m:r>
                            </m:e>
                            <m:sub>
                              <m:r>
                                <a:rPr lang="en-US" altLang="ja-JP" sz="2400" i="1">
                                  <a:latin typeface="Cambria Math" panose="02040503050406030204" pitchFamily="18" charset="0"/>
                                  <a:cs typeface="Times New Roman" panose="02020603050405020304" pitchFamily="18" charset="0"/>
                                </a:rPr>
                                <m:t>𝐹</m:t>
                              </m:r>
                              <m:r>
                                <a:rPr lang="en-US" altLang="ja-JP" sz="2400" b="0" i="1">
                                  <a:latin typeface="Cambria Math" panose="02040503050406030204" pitchFamily="18" charset="0"/>
                                </a:rPr>
                                <m:t>,</m:t>
                              </m:r>
                              <m:r>
                                <a:rPr lang="en-US" altLang="ja-JP" sz="2400" b="0" i="1">
                                  <a:latin typeface="Cambria Math" panose="02040503050406030204" pitchFamily="18" charset="0"/>
                                </a:rPr>
                                <m:t>𝑛</m:t>
                              </m:r>
                              <m:r>
                                <a:rPr lang="en-US" altLang="ja-JP" sz="2400" b="0" i="1" smtClean="0">
                                  <a:latin typeface="Cambria Math" panose="02040503050406030204" pitchFamily="18" charset="0"/>
                                </a:rPr>
                                <m:t>+1</m:t>
                              </m:r>
                            </m:sub>
                          </m:sSub>
                        </m:oMath>
                      </a14:m>
                      <a:r>
                        <a:rPr kumimoji="1" lang="en-US" altLang="ja-JP" sz="2400" dirty="0"/>
                        <a:t>, </a:t>
                      </a:r>
                      <a14:m>
                        <m:oMath xmlns:m="http://schemas.openxmlformats.org/officeDocument/2006/math">
                          <m:sSub>
                            <m:sSubPr>
                              <m:ctrlPr>
                                <a:rPr lang="en-US" altLang="ja-JP" sz="2400" i="1">
                                  <a:latin typeface="Cambria Math" panose="02040503050406030204" pitchFamily="18" charset="0"/>
                                </a:rPr>
                              </m:ctrlPr>
                            </m:sSubPr>
                            <m:e>
                              <m:r>
                                <a:rPr lang="en-US" altLang="ja-JP" sz="2400" b="0" i="1" smtClean="0">
                                  <a:latin typeface="Cambria Math" panose="02040503050406030204" pitchFamily="18" charset="0"/>
                                </a:rPr>
                                <m:t>𝑆</m:t>
                              </m:r>
                            </m:e>
                            <m:sub>
                              <m:r>
                                <a:rPr lang="en-US" altLang="ja-JP" sz="2400" i="1">
                                  <a:latin typeface="Cambria Math" panose="02040503050406030204" pitchFamily="18" charset="0"/>
                                  <a:cs typeface="Times New Roman" panose="02020603050405020304" pitchFamily="18" charset="0"/>
                                </a:rPr>
                                <m:t>𝐹</m:t>
                              </m:r>
                              <m:r>
                                <a:rPr lang="en-US" altLang="ja-JP" sz="2400" b="0" i="1">
                                  <a:latin typeface="Cambria Math" panose="02040503050406030204" pitchFamily="18" charset="0"/>
                                </a:rPr>
                                <m:t>,</m:t>
                              </m:r>
                              <m:r>
                                <a:rPr lang="en-US" altLang="ja-JP" sz="2400" b="0" i="1">
                                  <a:latin typeface="Cambria Math" panose="02040503050406030204" pitchFamily="18" charset="0"/>
                                </a:rPr>
                                <m:t>𝑛</m:t>
                              </m:r>
                              <m:r>
                                <a:rPr lang="en-US" altLang="ja-JP" sz="2400" b="0" i="1" smtClean="0">
                                  <a:latin typeface="Cambria Math" panose="02040503050406030204" pitchFamily="18" charset="0"/>
                                </a:rPr>
                                <m:t>+1</m:t>
                              </m:r>
                            </m:sub>
                          </m:sSub>
                        </m:oMath>
                      </a14:m>
                      <a:r>
                        <a:rPr kumimoji="1" lang="en-US" altLang="ja-JP" sz="2400" dirty="0"/>
                        <a:t>]</a:t>
                      </a:r>
                      <a:endParaRPr kumimoji="1" lang="ja-JP" altLang="en-US" sz="2400"/>
                    </a:p>
                  </p:txBody>
                </p:sp>
              </mc:Choice>
              <mc:Fallback xmlns="">
                <p:sp>
                  <p:nvSpPr>
                    <p:cNvPr id="31" name="角丸四角形 30">
                      <a:extLst>
                        <a:ext uri="{FF2B5EF4-FFF2-40B4-BE49-F238E27FC236}">
                          <a16:creationId xmlns:a16="http://schemas.microsoft.com/office/drawing/2014/main" id="{D5168697-DD0F-EEB9-9DAC-A78510C35DC7}"/>
                        </a:ext>
                      </a:extLst>
                    </p:cNvPr>
                    <p:cNvSpPr>
                      <a:spLocks noRot="1" noChangeAspect="1" noMove="1" noResize="1" noEditPoints="1" noAdjustHandles="1" noChangeArrowheads="1" noChangeShapeType="1" noTextEdit="1"/>
                    </p:cNvSpPr>
                    <p:nvPr/>
                  </p:nvSpPr>
                  <p:spPr>
                    <a:xfrm>
                      <a:off x="278292" y="5626501"/>
                      <a:ext cx="3409915" cy="846607"/>
                    </a:xfrm>
                    <a:prstGeom prst="roundRect">
                      <a:avLst/>
                    </a:prstGeom>
                    <a:blipFill>
                      <a:blip r:embed="rId6"/>
                      <a:stretch>
                        <a:fillRect l="-1200" r="-800"/>
                      </a:stretch>
                    </a:blipFill>
                  </p:spPr>
                  <p:txBody>
                    <a:bodyPr/>
                    <a:lstStyle/>
                    <a:p>
                      <a:r>
                        <a:rPr lang="ja-JP" altLang="en-US">
                          <a:noFill/>
                        </a:rPr>
                        <a:t> </a:t>
                      </a:r>
                    </a:p>
                  </p:txBody>
                </p:sp>
              </mc:Fallback>
            </mc:AlternateContent>
            <p:sp>
              <p:nvSpPr>
                <p:cNvPr id="32" name="角丸四角形 31">
                  <a:extLst>
                    <a:ext uri="{FF2B5EF4-FFF2-40B4-BE49-F238E27FC236}">
                      <a16:creationId xmlns:a16="http://schemas.microsoft.com/office/drawing/2014/main" id="{706D9CD3-775B-647D-490D-F7DAF41090C8}"/>
                    </a:ext>
                  </a:extLst>
                </p:cNvPr>
                <p:cNvSpPr/>
                <p:nvPr/>
              </p:nvSpPr>
              <p:spPr>
                <a:xfrm>
                  <a:off x="786421" y="3590409"/>
                  <a:ext cx="2400479" cy="716558"/>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ja-JP" sz="2400" b="1" dirty="0"/>
                    <a:t>RNN/LSTM</a:t>
                  </a:r>
                  <a:endParaRPr kumimoji="1" lang="en-US" altLang="ja-JP" sz="2400" b="1" dirty="0"/>
                </a:p>
              </p:txBody>
            </p:sp>
          </p:grpSp>
          <mc:AlternateContent xmlns:mc="http://schemas.openxmlformats.org/markup-compatibility/2006" xmlns:a14="http://schemas.microsoft.com/office/drawing/2010/main">
            <mc:Choice Requires="a14">
              <p:sp>
                <p:nvSpPr>
                  <p:cNvPr id="28" name="テキスト ボックス 27">
                    <a:extLst>
                      <a:ext uri="{FF2B5EF4-FFF2-40B4-BE49-F238E27FC236}">
                        <a16:creationId xmlns:a16="http://schemas.microsoft.com/office/drawing/2014/main" id="{71F1153E-C5CA-8AB3-8092-7FAC32CF6F83}"/>
                      </a:ext>
                    </a:extLst>
                  </p:cNvPr>
                  <p:cNvSpPr txBox="1"/>
                  <p:nvPr/>
                </p:nvSpPr>
                <p:spPr>
                  <a:xfrm>
                    <a:off x="613893" y="3133408"/>
                    <a:ext cx="694225" cy="55584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2400" i="1" smtClean="0">
                              <a:latin typeface="Cambria Math" panose="02040503050406030204" pitchFamily="18" charset="0"/>
                              <a:ea typeface="Cambria Math" panose="02040503050406030204" pitchFamily="18" charset="0"/>
                            </a:rPr>
                            <m:t>×</m:t>
                          </m:r>
                          <m:r>
                            <a:rPr kumimoji="1" lang="en-US" altLang="ja-JP" sz="2400" b="0" i="1" smtClean="0">
                              <a:latin typeface="Cambria Math" panose="02040503050406030204" pitchFamily="18" charset="0"/>
                              <a:ea typeface="Cambria Math" panose="02040503050406030204" pitchFamily="18" charset="0"/>
                            </a:rPr>
                            <m:t>𝑟</m:t>
                          </m:r>
                        </m:oMath>
                      </m:oMathPara>
                    </a14:m>
                    <a:endParaRPr kumimoji="1" lang="ja-JP" altLang="en-US" sz="2000"/>
                  </a:p>
                </p:txBody>
              </p:sp>
            </mc:Choice>
            <mc:Fallback xmlns="">
              <p:sp>
                <p:nvSpPr>
                  <p:cNvPr id="28" name="テキスト ボックス 27">
                    <a:extLst>
                      <a:ext uri="{FF2B5EF4-FFF2-40B4-BE49-F238E27FC236}">
                        <a16:creationId xmlns:a16="http://schemas.microsoft.com/office/drawing/2014/main" id="{71F1153E-C5CA-8AB3-8092-7FAC32CF6F83}"/>
                      </a:ext>
                    </a:extLst>
                  </p:cNvPr>
                  <p:cNvSpPr txBox="1">
                    <a:spLocks noRot="1" noChangeAspect="1" noMove="1" noResize="1" noEditPoints="1" noAdjustHandles="1" noChangeArrowheads="1" noChangeShapeType="1" noTextEdit="1"/>
                  </p:cNvSpPr>
                  <p:nvPr/>
                </p:nvSpPr>
                <p:spPr>
                  <a:xfrm>
                    <a:off x="613893" y="3133408"/>
                    <a:ext cx="694225" cy="555842"/>
                  </a:xfrm>
                  <a:prstGeom prst="rect">
                    <a:avLst/>
                  </a:prstGeom>
                  <a:blipFill>
                    <a:blip r:embed="rId7"/>
                    <a:stretch>
                      <a:fillRect/>
                    </a:stretch>
                  </a:blipFill>
                </p:spPr>
                <p:txBody>
                  <a:bodyPr/>
                  <a:lstStyle/>
                  <a:p>
                    <a:r>
                      <a:rPr lang="ja-JP" altLang="en-US">
                        <a:noFill/>
                      </a:rPr>
                      <a:t> </a:t>
                    </a:r>
                  </a:p>
                </p:txBody>
              </p:sp>
            </mc:Fallback>
          </mc:AlternateContent>
        </p:grpSp>
        <p:grpSp>
          <p:nvGrpSpPr>
            <p:cNvPr id="14" name="グループ化 13">
              <a:extLst>
                <a:ext uri="{FF2B5EF4-FFF2-40B4-BE49-F238E27FC236}">
                  <a16:creationId xmlns:a16="http://schemas.microsoft.com/office/drawing/2014/main" id="{F1DA6D13-3686-B8F1-8E62-71527CA5ED42}"/>
                </a:ext>
              </a:extLst>
            </p:cNvPr>
            <p:cNvGrpSpPr/>
            <p:nvPr/>
          </p:nvGrpSpPr>
          <p:grpSpPr>
            <a:xfrm>
              <a:off x="3847429" y="389794"/>
              <a:ext cx="3957906" cy="6083313"/>
              <a:chOff x="4026331" y="389794"/>
              <a:chExt cx="3957906" cy="6083313"/>
            </a:xfrm>
          </p:grpSpPr>
          <p:grpSp>
            <p:nvGrpSpPr>
              <p:cNvPr id="16" name="グループ化 15">
                <a:extLst>
                  <a:ext uri="{FF2B5EF4-FFF2-40B4-BE49-F238E27FC236}">
                    <a16:creationId xmlns:a16="http://schemas.microsoft.com/office/drawing/2014/main" id="{DC8E3C82-981A-740D-DA5C-CE3C3BCB0365}"/>
                  </a:ext>
                </a:extLst>
              </p:cNvPr>
              <p:cNvGrpSpPr/>
              <p:nvPr/>
            </p:nvGrpSpPr>
            <p:grpSpPr>
              <a:xfrm>
                <a:off x="4026331" y="389794"/>
                <a:ext cx="3957906" cy="6083313"/>
                <a:chOff x="3390230" y="389794"/>
                <a:chExt cx="3957906" cy="6083313"/>
              </a:xfrm>
            </p:grpSpPr>
            <p:grpSp>
              <p:nvGrpSpPr>
                <p:cNvPr id="18" name="グループ化 17">
                  <a:extLst>
                    <a:ext uri="{FF2B5EF4-FFF2-40B4-BE49-F238E27FC236}">
                      <a16:creationId xmlns:a16="http://schemas.microsoft.com/office/drawing/2014/main" id="{5F4E39AA-8237-5FBA-D0C6-C77CF5590CB5}"/>
                    </a:ext>
                  </a:extLst>
                </p:cNvPr>
                <p:cNvGrpSpPr/>
                <p:nvPr/>
              </p:nvGrpSpPr>
              <p:grpSpPr>
                <a:xfrm>
                  <a:off x="4521859" y="1231498"/>
                  <a:ext cx="1703323" cy="4395002"/>
                  <a:chOff x="9578722" y="1665402"/>
                  <a:chExt cx="1582608" cy="3773147"/>
                </a:xfrm>
              </p:grpSpPr>
              <p:cxnSp>
                <p:nvCxnSpPr>
                  <p:cNvPr id="23" name="直線矢印コネクタ 22">
                    <a:extLst>
                      <a:ext uri="{FF2B5EF4-FFF2-40B4-BE49-F238E27FC236}">
                        <a16:creationId xmlns:a16="http://schemas.microsoft.com/office/drawing/2014/main" id="{474C5DB5-EF4E-5C61-8677-D9A5A03481FE}"/>
                      </a:ext>
                    </a:extLst>
                  </p:cNvPr>
                  <p:cNvCxnSpPr>
                    <a:cxnSpLocks/>
                    <a:stCxn id="20" idx="0"/>
                    <a:endCxn id="21" idx="2"/>
                  </p:cNvCxnSpPr>
                  <p:nvPr/>
                </p:nvCxnSpPr>
                <p:spPr>
                  <a:xfrm flipV="1">
                    <a:off x="10365996" y="4307252"/>
                    <a:ext cx="4031" cy="1131297"/>
                  </a:xfrm>
                  <a:prstGeom prst="straightConnector1">
                    <a:avLst/>
                  </a:prstGeom>
                  <a:ln w="38100">
                    <a:tailEnd type="triangle"/>
                  </a:ln>
                </p:spPr>
                <p:style>
                  <a:lnRef idx="2">
                    <a:schemeClr val="dk1"/>
                  </a:lnRef>
                  <a:fillRef idx="1">
                    <a:schemeClr val="lt1"/>
                  </a:fillRef>
                  <a:effectRef idx="0">
                    <a:schemeClr val="dk1"/>
                  </a:effectRef>
                  <a:fontRef idx="minor">
                    <a:schemeClr val="dk1"/>
                  </a:fontRef>
                </p:style>
              </p:cxnSp>
              <p:cxnSp>
                <p:nvCxnSpPr>
                  <p:cNvPr id="24" name="直線矢印コネクタ 23">
                    <a:extLst>
                      <a:ext uri="{FF2B5EF4-FFF2-40B4-BE49-F238E27FC236}">
                        <a16:creationId xmlns:a16="http://schemas.microsoft.com/office/drawing/2014/main" id="{BD6C04B2-0073-8138-9A4B-FE365CBF47D1}"/>
                      </a:ext>
                    </a:extLst>
                  </p:cNvPr>
                  <p:cNvCxnSpPr>
                    <a:cxnSpLocks/>
                    <a:stCxn id="21" idx="0"/>
                    <a:endCxn id="25" idx="2"/>
                  </p:cNvCxnSpPr>
                  <p:nvPr/>
                </p:nvCxnSpPr>
                <p:spPr>
                  <a:xfrm flipH="1" flipV="1">
                    <a:off x="10370026" y="2654054"/>
                    <a:ext cx="1" cy="1038027"/>
                  </a:xfrm>
                  <a:prstGeom prst="straightConnector1">
                    <a:avLst/>
                  </a:prstGeom>
                  <a:ln w="38100">
                    <a:tailEnd type="triangle"/>
                  </a:ln>
                </p:spPr>
                <p:style>
                  <a:lnRef idx="2">
                    <a:schemeClr val="dk1"/>
                  </a:lnRef>
                  <a:fillRef idx="1">
                    <a:schemeClr val="lt1"/>
                  </a:fillRef>
                  <a:effectRef idx="0">
                    <a:schemeClr val="dk1"/>
                  </a:effectRef>
                  <a:fontRef idx="minor">
                    <a:schemeClr val="dk1"/>
                  </a:fontRef>
                </p:style>
              </p:cxnSp>
              <p:sp>
                <p:nvSpPr>
                  <p:cNvPr id="25" name="角丸四角形 24">
                    <a:extLst>
                      <a:ext uri="{FF2B5EF4-FFF2-40B4-BE49-F238E27FC236}">
                        <a16:creationId xmlns:a16="http://schemas.microsoft.com/office/drawing/2014/main" id="{2ADD4199-DDFA-B780-A968-2FFC3C479EC5}"/>
                      </a:ext>
                    </a:extLst>
                  </p:cNvPr>
                  <p:cNvSpPr/>
                  <p:nvPr/>
                </p:nvSpPr>
                <p:spPr>
                  <a:xfrm>
                    <a:off x="9578722" y="2125429"/>
                    <a:ext cx="1582608" cy="528625"/>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2400" b="1" dirty="0"/>
                      <a:t>Dense</a:t>
                    </a:r>
                    <a:endParaRPr kumimoji="1" lang="ja-JP" altLang="en-US" sz="2400" b="1"/>
                  </a:p>
                </p:txBody>
              </p:sp>
              <p:cxnSp>
                <p:nvCxnSpPr>
                  <p:cNvPr id="26" name="直線矢印コネクタ 25">
                    <a:extLst>
                      <a:ext uri="{FF2B5EF4-FFF2-40B4-BE49-F238E27FC236}">
                        <a16:creationId xmlns:a16="http://schemas.microsoft.com/office/drawing/2014/main" id="{E3B26664-FB38-E294-F578-FA3CE82A3713}"/>
                      </a:ext>
                    </a:extLst>
                  </p:cNvPr>
                  <p:cNvCxnSpPr>
                    <a:cxnSpLocks/>
                    <a:stCxn id="25" idx="0"/>
                    <a:endCxn id="19" idx="2"/>
                  </p:cNvCxnSpPr>
                  <p:nvPr/>
                </p:nvCxnSpPr>
                <p:spPr>
                  <a:xfrm flipH="1" flipV="1">
                    <a:off x="10370025" y="1665402"/>
                    <a:ext cx="2" cy="460027"/>
                  </a:xfrm>
                  <a:prstGeom prst="straightConnector1">
                    <a:avLst/>
                  </a:prstGeom>
                  <a:ln w="38100">
                    <a:tailEnd type="triangle"/>
                  </a:ln>
                </p:spPr>
                <p:style>
                  <a:lnRef idx="2">
                    <a:schemeClr val="dk1"/>
                  </a:lnRef>
                  <a:fillRef idx="1">
                    <a:schemeClr val="lt1"/>
                  </a:fillRef>
                  <a:effectRef idx="0">
                    <a:schemeClr val="dk1"/>
                  </a:effectRef>
                  <a:fontRef idx="minor">
                    <a:schemeClr val="dk1"/>
                  </a:fontRef>
                </p:style>
              </p:cxnSp>
            </p:grpSp>
            <mc:AlternateContent xmlns:mc="http://schemas.openxmlformats.org/markup-compatibility/2006" xmlns:a14="http://schemas.microsoft.com/office/drawing/2010/main">
              <mc:Choice Requires="a14">
                <p:sp>
                  <p:nvSpPr>
                    <p:cNvPr id="19" name="角丸四角形 18">
                      <a:extLst>
                        <a:ext uri="{FF2B5EF4-FFF2-40B4-BE49-F238E27FC236}">
                          <a16:creationId xmlns:a16="http://schemas.microsoft.com/office/drawing/2014/main" id="{028A236C-7640-3F20-C22E-D01D0A6979E2}"/>
                        </a:ext>
                      </a:extLst>
                    </p:cNvPr>
                    <p:cNvSpPr/>
                    <p:nvPr/>
                  </p:nvSpPr>
                  <p:spPr>
                    <a:xfrm>
                      <a:off x="4356770" y="389794"/>
                      <a:ext cx="2033498" cy="841704"/>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ja-JP" sz="3200" i="1" smtClean="0">
                                    <a:latin typeface="Cambria Math" panose="02040503050406030204" pitchFamily="18" charset="0"/>
                                  </a:rPr>
                                </m:ctrlPr>
                              </m:sSubPr>
                              <m:e>
                                <m:acc>
                                  <m:accPr>
                                    <m:chr m:val="́"/>
                                    <m:ctrlPr>
                                      <a:rPr lang="en-US" altLang="ja-JP" sz="3200" i="1" smtClean="0">
                                        <a:latin typeface="Cambria Math" panose="02040503050406030204" pitchFamily="18" charset="0"/>
                                      </a:rPr>
                                    </m:ctrlPr>
                                  </m:accPr>
                                  <m:e>
                                    <m:r>
                                      <a:rPr lang="en-US" altLang="ja-JP" sz="3200" i="1">
                                        <a:latin typeface="Cambria Math" panose="02040503050406030204" pitchFamily="18" charset="0"/>
                                      </a:rPr>
                                      <m:t>𝐺</m:t>
                                    </m:r>
                                  </m:e>
                                </m:acc>
                              </m:e>
                              <m:sub>
                                <m:r>
                                  <a:rPr lang="en-US" altLang="ja-JP" sz="3200" i="1">
                                    <a:latin typeface="Cambria Math" panose="02040503050406030204" pitchFamily="18" charset="0"/>
                                    <a:cs typeface="Times New Roman" panose="02020603050405020304" pitchFamily="18" charset="0"/>
                                  </a:rPr>
                                  <m:t>𝐹</m:t>
                                </m:r>
                                <m:r>
                                  <a:rPr lang="en-US" altLang="ja-JP" sz="3200" b="0" i="1">
                                    <a:latin typeface="Cambria Math" panose="02040503050406030204" pitchFamily="18" charset="0"/>
                                  </a:rPr>
                                  <m:t>, </m:t>
                                </m:r>
                                <m:r>
                                  <a:rPr lang="en-US" altLang="ja-JP" sz="3200" b="0" i="1">
                                    <a:latin typeface="Cambria Math" panose="02040503050406030204" pitchFamily="18" charset="0"/>
                                  </a:rPr>
                                  <m:t>𝑛</m:t>
                                </m:r>
                                <m:r>
                                  <a:rPr lang="en-US" altLang="ja-JP" sz="3200" b="0" i="1" smtClean="0">
                                    <a:latin typeface="Cambria Math" panose="02040503050406030204" pitchFamily="18" charset="0"/>
                                  </a:rPr>
                                  <m:t>+2</m:t>
                                </m:r>
                              </m:sub>
                            </m:sSub>
                          </m:oMath>
                        </m:oMathPara>
                      </a14:m>
                      <a:endParaRPr kumimoji="1" lang="ja-JP" altLang="en-US" sz="2400"/>
                    </a:p>
                  </p:txBody>
                </p:sp>
              </mc:Choice>
              <mc:Fallback xmlns="">
                <p:sp>
                  <p:nvSpPr>
                    <p:cNvPr id="19" name="角丸四角形 18">
                      <a:extLst>
                        <a:ext uri="{FF2B5EF4-FFF2-40B4-BE49-F238E27FC236}">
                          <a16:creationId xmlns:a16="http://schemas.microsoft.com/office/drawing/2014/main" id="{028A236C-7640-3F20-C22E-D01D0A6979E2}"/>
                        </a:ext>
                      </a:extLst>
                    </p:cNvPr>
                    <p:cNvSpPr>
                      <a:spLocks noRot="1" noChangeAspect="1" noMove="1" noResize="1" noEditPoints="1" noAdjustHandles="1" noChangeArrowheads="1" noChangeShapeType="1" noTextEdit="1"/>
                    </p:cNvSpPr>
                    <p:nvPr/>
                  </p:nvSpPr>
                  <p:spPr>
                    <a:xfrm>
                      <a:off x="4356770" y="389794"/>
                      <a:ext cx="2033498" cy="841704"/>
                    </a:xfrm>
                    <a:prstGeom prst="roundRect">
                      <a:avLst/>
                    </a:prstGeom>
                    <a:blipFill>
                      <a:blip r:embed="rId8"/>
                      <a:stretch>
                        <a:fillRect t="-178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0" name="角丸四角形 19">
                      <a:extLst>
                        <a:ext uri="{FF2B5EF4-FFF2-40B4-BE49-F238E27FC236}">
                          <a16:creationId xmlns:a16="http://schemas.microsoft.com/office/drawing/2014/main" id="{308AE8EF-C35B-9136-8ED1-202205505BFA}"/>
                        </a:ext>
                      </a:extLst>
                    </p:cNvPr>
                    <p:cNvSpPr/>
                    <p:nvPr/>
                  </p:nvSpPr>
                  <p:spPr>
                    <a:xfrm>
                      <a:off x="3390230" y="5626500"/>
                      <a:ext cx="3957906" cy="846607"/>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2400" dirty="0"/>
                        <a:t>[</a:t>
                      </a:r>
                      <a14:m>
                        <m:oMath xmlns:m="http://schemas.openxmlformats.org/officeDocument/2006/math">
                          <m:sSub>
                            <m:sSubPr>
                              <m:ctrlPr>
                                <a:rPr kumimoji="1" lang="en-US" altLang="ja-JP" sz="2400" i="1" smtClean="0">
                                  <a:latin typeface="Cambria Math" panose="02040503050406030204" pitchFamily="18" charset="0"/>
                                </a:rPr>
                              </m:ctrlPr>
                            </m:sSubPr>
                            <m:e>
                              <m:r>
                                <a:rPr kumimoji="1" lang="en-US" altLang="ja-JP" sz="2400" b="0" i="1" smtClean="0">
                                  <a:latin typeface="Cambria Math" panose="02040503050406030204" pitchFamily="18" charset="0"/>
                                </a:rPr>
                                <m:t>𝑃</m:t>
                              </m:r>
                            </m:e>
                            <m:sub>
                              <m:r>
                                <a:rPr lang="en-US" altLang="ja-JP" sz="2400" i="1">
                                  <a:latin typeface="Cambria Math" panose="02040503050406030204" pitchFamily="18" charset="0"/>
                                  <a:cs typeface="Times New Roman" panose="02020603050405020304" pitchFamily="18" charset="0"/>
                                </a:rPr>
                                <m:t>𝐹</m:t>
                              </m:r>
                              <m:r>
                                <a:rPr kumimoji="1" lang="en-US" altLang="ja-JP" sz="2400" b="0" i="1" smtClean="0">
                                  <a:latin typeface="Cambria Math" panose="02040503050406030204" pitchFamily="18" charset="0"/>
                                </a:rPr>
                                <m:t>,</m:t>
                              </m:r>
                              <m:r>
                                <a:rPr kumimoji="1" lang="en-US" altLang="ja-JP" sz="2400" b="0" i="1" smtClean="0">
                                  <a:latin typeface="Cambria Math" panose="02040503050406030204" pitchFamily="18" charset="0"/>
                                </a:rPr>
                                <m:t>𝑛</m:t>
                              </m:r>
                              <m:r>
                                <a:rPr kumimoji="1" lang="en-US" altLang="ja-JP" sz="2400" b="0" i="1" smtClean="0">
                                  <a:latin typeface="Cambria Math" panose="02040503050406030204" pitchFamily="18" charset="0"/>
                                </a:rPr>
                                <m:t>+2</m:t>
                              </m:r>
                            </m:sub>
                          </m:sSub>
                          <m:r>
                            <a:rPr kumimoji="1" lang="en-US" altLang="ja-JP" sz="2400" b="0" i="1" smtClean="0">
                              <a:latin typeface="Cambria Math" panose="02040503050406030204" pitchFamily="18" charset="0"/>
                            </a:rPr>
                            <m:t>,</m:t>
                          </m:r>
                          <m:sSub>
                            <m:sSubPr>
                              <m:ctrlPr>
                                <a:rPr lang="en-US" altLang="ja-JP" sz="2400" i="1">
                                  <a:latin typeface="Cambria Math" panose="02040503050406030204" pitchFamily="18" charset="0"/>
                                </a:rPr>
                              </m:ctrlPr>
                            </m:sSubPr>
                            <m:e>
                              <m:r>
                                <a:rPr lang="en-US" altLang="ja-JP" sz="2400" b="0" i="1" smtClean="0">
                                  <a:latin typeface="Cambria Math" panose="02040503050406030204" pitchFamily="18" charset="0"/>
                                </a:rPr>
                                <m:t>𝐶</m:t>
                              </m:r>
                            </m:e>
                            <m:sub>
                              <m:r>
                                <a:rPr lang="en-US" altLang="ja-JP" sz="2400" i="1">
                                  <a:latin typeface="Cambria Math" panose="02040503050406030204" pitchFamily="18" charset="0"/>
                                  <a:cs typeface="Times New Roman" panose="02020603050405020304" pitchFamily="18" charset="0"/>
                                </a:rPr>
                                <m:t>𝐹</m:t>
                              </m:r>
                              <m:r>
                                <a:rPr lang="en-US" altLang="ja-JP" sz="2400" b="0" i="1">
                                  <a:latin typeface="Cambria Math" panose="02040503050406030204" pitchFamily="18" charset="0"/>
                                </a:rPr>
                                <m:t>,</m:t>
                              </m:r>
                              <m:r>
                                <a:rPr lang="en-US" altLang="ja-JP" sz="2400" b="0" i="1">
                                  <a:latin typeface="Cambria Math" panose="02040503050406030204" pitchFamily="18" charset="0"/>
                                </a:rPr>
                                <m:t>𝑛</m:t>
                              </m:r>
                              <m:r>
                                <a:rPr lang="en-US" altLang="ja-JP" sz="2400" b="0" i="1" smtClean="0">
                                  <a:latin typeface="Cambria Math" panose="02040503050406030204" pitchFamily="18" charset="0"/>
                                </a:rPr>
                                <m:t>+2</m:t>
                              </m:r>
                            </m:sub>
                          </m:sSub>
                        </m:oMath>
                      </a14:m>
                      <a:r>
                        <a:rPr kumimoji="1" lang="en-US" altLang="ja-JP" sz="2400" dirty="0"/>
                        <a:t>, </a:t>
                      </a:r>
                      <a14:m>
                        <m:oMath xmlns:m="http://schemas.openxmlformats.org/officeDocument/2006/math">
                          <m:sSub>
                            <m:sSubPr>
                              <m:ctrlPr>
                                <a:rPr lang="en-US" altLang="ja-JP" sz="2400" i="1">
                                  <a:latin typeface="Cambria Math" panose="02040503050406030204" pitchFamily="18" charset="0"/>
                                </a:rPr>
                              </m:ctrlPr>
                            </m:sSubPr>
                            <m:e>
                              <m:r>
                                <a:rPr lang="en-US" altLang="ja-JP" sz="2400" b="0" i="1" smtClean="0">
                                  <a:latin typeface="Cambria Math" panose="02040503050406030204" pitchFamily="18" charset="0"/>
                                </a:rPr>
                                <m:t>𝑆</m:t>
                              </m:r>
                            </m:e>
                            <m:sub>
                              <m:r>
                                <a:rPr lang="en-US" altLang="ja-JP" sz="2400" i="1">
                                  <a:latin typeface="Cambria Math" panose="02040503050406030204" pitchFamily="18" charset="0"/>
                                  <a:cs typeface="Times New Roman" panose="02020603050405020304" pitchFamily="18" charset="0"/>
                                </a:rPr>
                                <m:t>𝐹</m:t>
                              </m:r>
                              <m:r>
                                <a:rPr lang="en-US" altLang="ja-JP" sz="2400" b="0" i="1">
                                  <a:latin typeface="Cambria Math" panose="02040503050406030204" pitchFamily="18" charset="0"/>
                                </a:rPr>
                                <m:t>,</m:t>
                              </m:r>
                              <m:r>
                                <a:rPr lang="en-US" altLang="ja-JP" sz="2400" b="0" i="1">
                                  <a:latin typeface="Cambria Math" panose="02040503050406030204" pitchFamily="18" charset="0"/>
                                </a:rPr>
                                <m:t>𝑛</m:t>
                              </m:r>
                              <m:r>
                                <a:rPr lang="en-US" altLang="ja-JP" sz="2400" b="0" i="1" smtClean="0">
                                  <a:latin typeface="Cambria Math" panose="02040503050406030204" pitchFamily="18" charset="0"/>
                                </a:rPr>
                                <m:t>+2</m:t>
                              </m:r>
                            </m:sub>
                          </m:sSub>
                        </m:oMath>
                      </a14:m>
                      <a:r>
                        <a:rPr kumimoji="1" lang="en-US" altLang="ja-JP" sz="2400" dirty="0"/>
                        <a:t>]</a:t>
                      </a:r>
                      <a:endParaRPr kumimoji="1" lang="ja-JP" altLang="en-US" sz="2400"/>
                    </a:p>
                  </p:txBody>
                </p:sp>
              </mc:Choice>
              <mc:Fallback xmlns="">
                <p:sp>
                  <p:nvSpPr>
                    <p:cNvPr id="20" name="角丸四角形 19">
                      <a:extLst>
                        <a:ext uri="{FF2B5EF4-FFF2-40B4-BE49-F238E27FC236}">
                          <a16:creationId xmlns:a16="http://schemas.microsoft.com/office/drawing/2014/main" id="{308AE8EF-C35B-9136-8ED1-202205505BFA}"/>
                        </a:ext>
                      </a:extLst>
                    </p:cNvPr>
                    <p:cNvSpPr>
                      <a:spLocks noRot="1" noChangeAspect="1" noMove="1" noResize="1" noEditPoints="1" noAdjustHandles="1" noChangeArrowheads="1" noChangeShapeType="1" noTextEdit="1"/>
                    </p:cNvSpPr>
                    <p:nvPr/>
                  </p:nvSpPr>
                  <p:spPr>
                    <a:xfrm>
                      <a:off x="3390230" y="5626500"/>
                      <a:ext cx="3957906" cy="846607"/>
                    </a:xfrm>
                    <a:prstGeom prst="roundRect">
                      <a:avLst/>
                    </a:prstGeom>
                    <a:blipFill>
                      <a:blip r:embed="rId9"/>
                      <a:stretch>
                        <a:fillRect/>
                      </a:stretch>
                    </a:blipFill>
                  </p:spPr>
                  <p:txBody>
                    <a:bodyPr/>
                    <a:lstStyle/>
                    <a:p>
                      <a:r>
                        <a:rPr lang="ja-JP" altLang="en-US">
                          <a:noFill/>
                        </a:rPr>
                        <a:t> </a:t>
                      </a:r>
                    </a:p>
                  </p:txBody>
                </p:sp>
              </mc:Fallback>
            </mc:AlternateContent>
            <p:sp>
              <p:nvSpPr>
                <p:cNvPr id="21" name="角丸四角形 20">
                  <a:extLst>
                    <a:ext uri="{FF2B5EF4-FFF2-40B4-BE49-F238E27FC236}">
                      <a16:creationId xmlns:a16="http://schemas.microsoft.com/office/drawing/2014/main" id="{8CC54C52-8674-1FE4-FB9C-7BC413955D2F}"/>
                    </a:ext>
                  </a:extLst>
                </p:cNvPr>
                <p:cNvSpPr/>
                <p:nvPr/>
              </p:nvSpPr>
              <p:spPr>
                <a:xfrm>
                  <a:off x="4173282" y="3592195"/>
                  <a:ext cx="2400479" cy="716558"/>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ja-JP" sz="2400" b="1" dirty="0"/>
                    <a:t>RNN/LSTM</a:t>
                  </a:r>
                  <a:endParaRPr kumimoji="1" lang="en-US" altLang="ja-JP" sz="2400" b="1" dirty="0"/>
                </a:p>
              </p:txBody>
            </p:sp>
            <p:cxnSp>
              <p:nvCxnSpPr>
                <p:cNvPr id="22" name="直線矢印コネクタ 21">
                  <a:extLst>
                    <a:ext uri="{FF2B5EF4-FFF2-40B4-BE49-F238E27FC236}">
                      <a16:creationId xmlns:a16="http://schemas.microsoft.com/office/drawing/2014/main" id="{9EC302D7-7371-466E-B5DF-7E530CDAF3E6}"/>
                    </a:ext>
                  </a:extLst>
                </p:cNvPr>
                <p:cNvCxnSpPr>
                  <a:cxnSpLocks/>
                  <a:stCxn id="21" idx="3"/>
                </p:cNvCxnSpPr>
                <p:nvPr/>
              </p:nvCxnSpPr>
              <p:spPr>
                <a:xfrm>
                  <a:off x="6573761" y="3950474"/>
                  <a:ext cx="504676" cy="5484"/>
                </a:xfrm>
                <a:prstGeom prst="straightConnector1">
                  <a:avLst/>
                </a:prstGeom>
                <a:ln w="38100">
                  <a:tailEnd type="triangle"/>
                </a:ln>
              </p:spPr>
              <p:style>
                <a:lnRef idx="2">
                  <a:schemeClr val="dk1"/>
                </a:lnRef>
                <a:fillRef idx="1">
                  <a:schemeClr val="lt1"/>
                </a:fillRef>
                <a:effectRef idx="0">
                  <a:schemeClr val="dk1"/>
                </a:effectRef>
                <a:fontRef idx="minor">
                  <a:schemeClr val="dk1"/>
                </a:fontRef>
              </p:style>
            </p:cxnSp>
          </p:grpSp>
          <mc:AlternateContent xmlns:mc="http://schemas.openxmlformats.org/markup-compatibility/2006" xmlns:a14="http://schemas.microsoft.com/office/drawing/2010/main">
            <mc:Choice Requires="a14">
              <p:sp>
                <p:nvSpPr>
                  <p:cNvPr id="17" name="テキスト ボックス 16">
                    <a:extLst>
                      <a:ext uri="{FF2B5EF4-FFF2-40B4-BE49-F238E27FC236}">
                        <a16:creationId xmlns:a16="http://schemas.microsoft.com/office/drawing/2014/main" id="{2835A9D7-958F-560F-3E5C-AF07B2BC9A33}"/>
                      </a:ext>
                    </a:extLst>
                  </p:cNvPr>
                  <p:cNvSpPr txBox="1"/>
                  <p:nvPr/>
                </p:nvSpPr>
                <p:spPr>
                  <a:xfrm>
                    <a:off x="4652933" y="3133407"/>
                    <a:ext cx="694225" cy="55584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2400" i="1" smtClean="0">
                              <a:latin typeface="Cambria Math" panose="02040503050406030204" pitchFamily="18" charset="0"/>
                              <a:ea typeface="Cambria Math" panose="02040503050406030204" pitchFamily="18" charset="0"/>
                            </a:rPr>
                            <m:t>×</m:t>
                          </m:r>
                          <m:r>
                            <a:rPr kumimoji="1" lang="en-US" altLang="ja-JP" sz="2400" b="0" i="1" smtClean="0">
                              <a:latin typeface="Cambria Math" panose="02040503050406030204" pitchFamily="18" charset="0"/>
                              <a:ea typeface="Cambria Math" panose="02040503050406030204" pitchFamily="18" charset="0"/>
                            </a:rPr>
                            <m:t>𝑟</m:t>
                          </m:r>
                        </m:oMath>
                      </m:oMathPara>
                    </a14:m>
                    <a:endParaRPr kumimoji="1" lang="ja-JP" altLang="en-US" sz="2000"/>
                  </a:p>
                </p:txBody>
              </p:sp>
            </mc:Choice>
            <mc:Fallback xmlns="">
              <p:sp>
                <p:nvSpPr>
                  <p:cNvPr id="17" name="テキスト ボックス 16">
                    <a:extLst>
                      <a:ext uri="{FF2B5EF4-FFF2-40B4-BE49-F238E27FC236}">
                        <a16:creationId xmlns:a16="http://schemas.microsoft.com/office/drawing/2014/main" id="{2835A9D7-958F-560F-3E5C-AF07B2BC9A33}"/>
                      </a:ext>
                    </a:extLst>
                  </p:cNvPr>
                  <p:cNvSpPr txBox="1">
                    <a:spLocks noRot="1" noChangeAspect="1" noMove="1" noResize="1" noEditPoints="1" noAdjustHandles="1" noChangeArrowheads="1" noChangeShapeType="1" noTextEdit="1"/>
                  </p:cNvSpPr>
                  <p:nvPr/>
                </p:nvSpPr>
                <p:spPr>
                  <a:xfrm>
                    <a:off x="4652933" y="3133407"/>
                    <a:ext cx="694225" cy="555842"/>
                  </a:xfrm>
                  <a:prstGeom prst="rect">
                    <a:avLst/>
                  </a:prstGeom>
                  <a:blipFill>
                    <a:blip r:embed="rId10"/>
                    <a:stretch>
                      <a:fillRect/>
                    </a:stretch>
                  </a:blipFill>
                </p:spPr>
                <p:txBody>
                  <a:bodyPr/>
                  <a:lstStyle/>
                  <a:p>
                    <a:r>
                      <a:rPr lang="ja-JP" altLang="en-US">
                        <a:noFill/>
                      </a:rPr>
                      <a:t> </a:t>
                    </a:r>
                  </a:p>
                </p:txBody>
              </p:sp>
            </mc:Fallback>
          </mc:AlternateContent>
        </p:grpSp>
        <mc:AlternateContent xmlns:mc="http://schemas.openxmlformats.org/markup-compatibility/2006" xmlns:a14="http://schemas.microsoft.com/office/drawing/2010/main">
          <mc:Choice Requires="a14">
            <p:sp>
              <p:nvSpPr>
                <p:cNvPr id="15" name="テキスト ボックス 14">
                  <a:extLst>
                    <a:ext uri="{FF2B5EF4-FFF2-40B4-BE49-F238E27FC236}">
                      <a16:creationId xmlns:a16="http://schemas.microsoft.com/office/drawing/2014/main" id="{659FE794-D984-FC61-FB40-40110690DB77}"/>
                    </a:ext>
                  </a:extLst>
                </p:cNvPr>
                <p:cNvSpPr txBox="1"/>
                <p:nvPr/>
              </p:nvSpPr>
              <p:spPr>
                <a:xfrm>
                  <a:off x="8829523" y="3133406"/>
                  <a:ext cx="694225" cy="55584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2400" i="1" smtClean="0">
                            <a:latin typeface="Cambria Math" panose="02040503050406030204" pitchFamily="18" charset="0"/>
                            <a:ea typeface="Cambria Math" panose="02040503050406030204" pitchFamily="18" charset="0"/>
                          </a:rPr>
                          <m:t>×</m:t>
                        </m:r>
                        <m:r>
                          <a:rPr kumimoji="1" lang="en-US" altLang="ja-JP" sz="2400" b="0" i="1" smtClean="0">
                            <a:latin typeface="Cambria Math" panose="02040503050406030204" pitchFamily="18" charset="0"/>
                            <a:ea typeface="Cambria Math" panose="02040503050406030204" pitchFamily="18" charset="0"/>
                          </a:rPr>
                          <m:t>𝑟</m:t>
                        </m:r>
                      </m:oMath>
                    </m:oMathPara>
                  </a14:m>
                  <a:endParaRPr kumimoji="1" lang="ja-JP" altLang="en-US"/>
                </a:p>
              </p:txBody>
            </p:sp>
          </mc:Choice>
          <mc:Fallback xmlns="">
            <p:sp>
              <p:nvSpPr>
                <p:cNvPr id="15" name="テキスト ボックス 14">
                  <a:extLst>
                    <a:ext uri="{FF2B5EF4-FFF2-40B4-BE49-F238E27FC236}">
                      <a16:creationId xmlns:a16="http://schemas.microsoft.com/office/drawing/2014/main" id="{659FE794-D984-FC61-FB40-40110690DB77}"/>
                    </a:ext>
                  </a:extLst>
                </p:cNvPr>
                <p:cNvSpPr txBox="1">
                  <a:spLocks noRot="1" noChangeAspect="1" noMove="1" noResize="1" noEditPoints="1" noAdjustHandles="1" noChangeArrowheads="1" noChangeShapeType="1" noTextEdit="1"/>
                </p:cNvSpPr>
                <p:nvPr/>
              </p:nvSpPr>
              <p:spPr>
                <a:xfrm>
                  <a:off x="8829523" y="3133406"/>
                  <a:ext cx="694225" cy="555842"/>
                </a:xfrm>
                <a:prstGeom prst="rect">
                  <a:avLst/>
                </a:prstGeom>
                <a:blipFill>
                  <a:blip r:embed="rId10"/>
                  <a:stretch>
                    <a:fillRect/>
                  </a:stretch>
                </a:blipFill>
              </p:spPr>
              <p:txBody>
                <a:bodyPr/>
                <a:lstStyle/>
                <a:p>
                  <a:r>
                    <a:rPr lang="ja-JP" altLang="en-US">
                      <a:noFill/>
                    </a:rPr>
                    <a:t> </a:t>
                  </a:r>
                </a:p>
              </p:txBody>
            </p:sp>
          </mc:Fallback>
        </mc:AlternateContent>
      </p:grpSp>
      <p:sp>
        <p:nvSpPr>
          <p:cNvPr id="3" name="角丸四角形 2">
            <a:extLst>
              <a:ext uri="{FF2B5EF4-FFF2-40B4-BE49-F238E27FC236}">
                <a16:creationId xmlns:a16="http://schemas.microsoft.com/office/drawing/2014/main" id="{7327A67A-6F29-9C80-4C2E-F663EE733D64}"/>
              </a:ext>
            </a:extLst>
          </p:cNvPr>
          <p:cNvSpPr/>
          <p:nvPr/>
        </p:nvSpPr>
        <p:spPr>
          <a:xfrm>
            <a:off x="1093649" y="1069001"/>
            <a:ext cx="10285551" cy="922359"/>
          </a:xfrm>
          <a:prstGeom prst="round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2800" dirty="0">
              <a:solidFill>
                <a:schemeClr val="tx1"/>
              </a:solidFill>
            </a:endParaRPr>
          </a:p>
        </p:txBody>
      </p:sp>
      <p:sp>
        <p:nvSpPr>
          <p:cNvPr id="43" name="テキスト ボックス 42">
            <a:extLst>
              <a:ext uri="{FF2B5EF4-FFF2-40B4-BE49-F238E27FC236}">
                <a16:creationId xmlns:a16="http://schemas.microsoft.com/office/drawing/2014/main" id="{94274476-F934-04DE-5768-4280888096D8}"/>
              </a:ext>
            </a:extLst>
          </p:cNvPr>
          <p:cNvSpPr txBox="1"/>
          <p:nvPr/>
        </p:nvSpPr>
        <p:spPr>
          <a:xfrm>
            <a:off x="7576352" y="1372530"/>
            <a:ext cx="997988" cy="328689"/>
          </a:xfrm>
          <a:prstGeom prst="rect">
            <a:avLst/>
          </a:prstGeom>
          <a:ln>
            <a:noFill/>
          </a:ln>
        </p:spPr>
        <p:style>
          <a:lnRef idx="2">
            <a:schemeClr val="dk1"/>
          </a:lnRef>
          <a:fillRef idx="1">
            <a:schemeClr val="lt1"/>
          </a:fillRef>
          <a:effectRef idx="0">
            <a:schemeClr val="dk1"/>
          </a:effectRef>
          <a:fontRef idx="minor">
            <a:schemeClr val="dk1"/>
          </a:fontRef>
        </p:style>
        <p:txBody>
          <a:bodyPr wrap="square" rtlCol="0">
            <a:spAutoFit/>
          </a:bodyPr>
          <a:lstStyle/>
          <a:p>
            <a:r>
              <a:rPr kumimoji="1" lang="ja-JP" altLang="en-US" sz="2000" b="1">
                <a:latin typeface="Hiragino Kaku Gothic Std W8" panose="020B0800000000000000" pitchFamily="34" charset="-128"/>
                <a:ea typeface="Hiragino Kaku Gothic Std W8" panose="020B0800000000000000" pitchFamily="34" charset="-128"/>
              </a:rPr>
              <a:t>・・・</a:t>
            </a:r>
            <a:endParaRPr kumimoji="1" lang="ja-JP" altLang="en-US" sz="1600" b="1">
              <a:latin typeface="Hiragino Kaku Gothic Std W8" panose="020B0800000000000000" pitchFamily="34" charset="-128"/>
              <a:ea typeface="Hiragino Kaku Gothic Std W8" panose="020B0800000000000000" pitchFamily="34" charset="-128"/>
            </a:endParaRPr>
          </a:p>
        </p:txBody>
      </p:sp>
      <p:sp>
        <p:nvSpPr>
          <p:cNvPr id="41" name="角丸四角形吹き出し 40">
            <a:extLst>
              <a:ext uri="{FF2B5EF4-FFF2-40B4-BE49-F238E27FC236}">
                <a16:creationId xmlns:a16="http://schemas.microsoft.com/office/drawing/2014/main" id="{58C70213-E8A9-1B0C-9D29-7D77B89056E7}"/>
              </a:ext>
            </a:extLst>
          </p:cNvPr>
          <p:cNvSpPr/>
          <p:nvPr/>
        </p:nvSpPr>
        <p:spPr>
          <a:xfrm>
            <a:off x="6992366" y="53625"/>
            <a:ext cx="2438097" cy="1119382"/>
          </a:xfrm>
          <a:prstGeom prst="wedgeRoundRectCallout">
            <a:avLst>
              <a:gd name="adj1" fmla="val -22500"/>
              <a:gd name="adj2" fmla="val 84283"/>
              <a:gd name="adj3" fmla="val 16667"/>
            </a:avLst>
          </a:prstGeom>
          <a:solidFill>
            <a:schemeClr val="bg1"/>
          </a:solid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800">
                <a:solidFill>
                  <a:schemeClr val="tx1"/>
                </a:solidFill>
              </a:rPr>
              <a:t>推論結果</a:t>
            </a:r>
            <a:endParaRPr kumimoji="1" lang="ja-JP" altLang="en-US" sz="2800" dirty="0">
              <a:solidFill>
                <a:schemeClr val="tx1"/>
              </a:solidFill>
            </a:endParaRPr>
          </a:p>
        </p:txBody>
      </p:sp>
      <p:sp>
        <p:nvSpPr>
          <p:cNvPr id="44" name="テキスト ボックス 43">
            <a:extLst>
              <a:ext uri="{FF2B5EF4-FFF2-40B4-BE49-F238E27FC236}">
                <a16:creationId xmlns:a16="http://schemas.microsoft.com/office/drawing/2014/main" id="{18103B98-A4CE-E088-DF7A-61DA97E228C3}"/>
              </a:ext>
            </a:extLst>
          </p:cNvPr>
          <p:cNvSpPr txBox="1"/>
          <p:nvPr/>
        </p:nvSpPr>
        <p:spPr>
          <a:xfrm>
            <a:off x="7576352" y="2397248"/>
            <a:ext cx="997988" cy="328689"/>
          </a:xfrm>
          <a:prstGeom prst="rect">
            <a:avLst/>
          </a:prstGeom>
          <a:ln>
            <a:noFill/>
          </a:ln>
        </p:spPr>
        <p:style>
          <a:lnRef idx="2">
            <a:schemeClr val="dk1"/>
          </a:lnRef>
          <a:fillRef idx="1">
            <a:schemeClr val="lt1"/>
          </a:fillRef>
          <a:effectRef idx="0">
            <a:schemeClr val="dk1"/>
          </a:effectRef>
          <a:fontRef idx="minor">
            <a:schemeClr val="dk1"/>
          </a:fontRef>
        </p:style>
        <p:txBody>
          <a:bodyPr wrap="square" rtlCol="0">
            <a:spAutoFit/>
          </a:bodyPr>
          <a:lstStyle/>
          <a:p>
            <a:r>
              <a:rPr kumimoji="1" lang="ja-JP" altLang="en-US" sz="2000" b="1">
                <a:latin typeface="Hiragino Kaku Gothic Std W8" panose="020B0800000000000000" pitchFamily="34" charset="-128"/>
                <a:ea typeface="Hiragino Kaku Gothic Std W8" panose="020B0800000000000000" pitchFamily="34" charset="-128"/>
              </a:rPr>
              <a:t>・・・</a:t>
            </a:r>
            <a:endParaRPr kumimoji="1" lang="ja-JP" altLang="en-US" sz="1600" b="1">
              <a:latin typeface="Hiragino Kaku Gothic Std W8" panose="020B0800000000000000" pitchFamily="34" charset="-128"/>
              <a:ea typeface="Hiragino Kaku Gothic Std W8" panose="020B0800000000000000" pitchFamily="34" charset="-128"/>
            </a:endParaRPr>
          </a:p>
        </p:txBody>
      </p:sp>
    </p:spTree>
    <p:extLst>
      <p:ext uri="{BB962C8B-B14F-4D97-AF65-F5344CB8AC3E}">
        <p14:creationId xmlns:p14="http://schemas.microsoft.com/office/powerpoint/2010/main" val="38278673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110B6FD-4EC4-AF3E-A72E-64E8558CC5B0}"/>
              </a:ext>
            </a:extLst>
          </p:cNvPr>
          <p:cNvSpPr>
            <a:spLocks noGrp="1"/>
          </p:cNvSpPr>
          <p:nvPr>
            <p:ph type="title"/>
          </p:nvPr>
        </p:nvSpPr>
        <p:spPr/>
        <p:txBody>
          <a:bodyPr/>
          <a:lstStyle/>
          <a:p>
            <a:r>
              <a:rPr kumimoji="1" lang="ja-JP" altLang="en-US"/>
              <a:t>提案手法</a:t>
            </a:r>
          </a:p>
        </p:txBody>
      </p:sp>
      <p:sp>
        <p:nvSpPr>
          <p:cNvPr id="4" name="スライド番号プレースホルダー 3">
            <a:extLst>
              <a:ext uri="{FF2B5EF4-FFF2-40B4-BE49-F238E27FC236}">
                <a16:creationId xmlns:a16="http://schemas.microsoft.com/office/drawing/2014/main" id="{C3D20C91-50E3-75A2-E874-2A27C429A949}"/>
              </a:ext>
            </a:extLst>
          </p:cNvPr>
          <p:cNvSpPr>
            <a:spLocks noGrp="1"/>
          </p:cNvSpPr>
          <p:nvPr>
            <p:ph type="sldNum" sz="quarter" idx="12"/>
          </p:nvPr>
        </p:nvSpPr>
        <p:spPr/>
        <p:txBody>
          <a:bodyPr/>
          <a:lstStyle/>
          <a:p>
            <a:fld id="{3C83C733-A267-4C27-B924-90460700986B}" type="slidenum">
              <a:rPr lang="ja-JP" altLang="en-US" smtClean="0"/>
              <a:pPr/>
              <a:t>16</a:t>
            </a:fld>
            <a:endParaRPr lang="ja-JP" altLang="en-US"/>
          </a:p>
        </p:txBody>
      </p:sp>
      <p:grpSp>
        <p:nvGrpSpPr>
          <p:cNvPr id="5" name="グループ化 4">
            <a:extLst>
              <a:ext uri="{FF2B5EF4-FFF2-40B4-BE49-F238E27FC236}">
                <a16:creationId xmlns:a16="http://schemas.microsoft.com/office/drawing/2014/main" id="{45F5EC13-4FA8-2420-072C-2EBB6FEE564D}"/>
              </a:ext>
            </a:extLst>
          </p:cNvPr>
          <p:cNvGrpSpPr/>
          <p:nvPr/>
        </p:nvGrpSpPr>
        <p:grpSpPr>
          <a:xfrm>
            <a:off x="744673" y="1170601"/>
            <a:ext cx="11180159" cy="5056684"/>
            <a:chOff x="79512" y="384891"/>
            <a:chExt cx="12092610" cy="6088217"/>
          </a:xfrm>
        </p:grpSpPr>
        <p:sp>
          <p:nvSpPr>
            <p:cNvPr id="6" name="テキスト ボックス 5">
              <a:extLst>
                <a:ext uri="{FF2B5EF4-FFF2-40B4-BE49-F238E27FC236}">
                  <a16:creationId xmlns:a16="http://schemas.microsoft.com/office/drawing/2014/main" id="{2E7B8B84-0C19-DB1B-3657-EC7E1B5C3729}"/>
                </a:ext>
              </a:extLst>
            </p:cNvPr>
            <p:cNvSpPr txBox="1"/>
            <p:nvPr/>
          </p:nvSpPr>
          <p:spPr>
            <a:xfrm>
              <a:off x="7475474" y="3750817"/>
              <a:ext cx="1079437" cy="395740"/>
            </a:xfrm>
            <a:prstGeom prst="rect">
              <a:avLst/>
            </a:prstGeom>
            <a:ln>
              <a:noFill/>
            </a:ln>
          </p:spPr>
          <p:style>
            <a:lnRef idx="2">
              <a:schemeClr val="dk1"/>
            </a:lnRef>
            <a:fillRef idx="1">
              <a:schemeClr val="lt1"/>
            </a:fillRef>
            <a:effectRef idx="0">
              <a:schemeClr val="dk1"/>
            </a:effectRef>
            <a:fontRef idx="minor">
              <a:schemeClr val="dk1"/>
            </a:fontRef>
          </p:style>
          <p:txBody>
            <a:bodyPr wrap="square" rtlCol="0">
              <a:spAutoFit/>
            </a:bodyPr>
            <a:lstStyle/>
            <a:p>
              <a:r>
                <a:rPr kumimoji="1" lang="ja-JP" altLang="en-US" sz="2000" b="1">
                  <a:latin typeface="Hiragino Kaku Gothic Std W8" panose="020B0800000000000000" pitchFamily="34" charset="-128"/>
                  <a:ea typeface="Hiragino Kaku Gothic Std W8" panose="020B0800000000000000" pitchFamily="34" charset="-128"/>
                </a:rPr>
                <a:t>・・・</a:t>
              </a:r>
              <a:endParaRPr kumimoji="1" lang="ja-JP" altLang="en-US" sz="1600" b="1">
                <a:latin typeface="Hiragino Kaku Gothic Std W8" panose="020B0800000000000000" pitchFamily="34" charset="-128"/>
                <a:ea typeface="Hiragino Kaku Gothic Std W8" panose="020B0800000000000000" pitchFamily="34" charset="-128"/>
              </a:endParaRPr>
            </a:p>
          </p:txBody>
        </p:sp>
        <p:grpSp>
          <p:nvGrpSpPr>
            <p:cNvPr id="7" name="グループ化 6">
              <a:extLst>
                <a:ext uri="{FF2B5EF4-FFF2-40B4-BE49-F238E27FC236}">
                  <a16:creationId xmlns:a16="http://schemas.microsoft.com/office/drawing/2014/main" id="{CCF7F85E-7CC8-FA60-54E2-AFB9D19E9636}"/>
                </a:ext>
              </a:extLst>
            </p:cNvPr>
            <p:cNvGrpSpPr/>
            <p:nvPr/>
          </p:nvGrpSpPr>
          <p:grpSpPr>
            <a:xfrm>
              <a:off x="9334551" y="1226596"/>
              <a:ext cx="1703323" cy="4399905"/>
              <a:chOff x="8437117" y="1661194"/>
              <a:chExt cx="1582608" cy="3777356"/>
            </a:xfrm>
          </p:grpSpPr>
          <p:cxnSp>
            <p:nvCxnSpPr>
              <p:cNvPr id="37" name="直線矢印コネクタ 36">
                <a:extLst>
                  <a:ext uri="{FF2B5EF4-FFF2-40B4-BE49-F238E27FC236}">
                    <a16:creationId xmlns:a16="http://schemas.microsoft.com/office/drawing/2014/main" id="{CCC84224-74A4-1B82-CA81-85AF9351ADA8}"/>
                  </a:ext>
                </a:extLst>
              </p:cNvPr>
              <p:cNvCxnSpPr>
                <a:cxnSpLocks/>
                <a:stCxn id="9" idx="0"/>
                <a:endCxn id="11" idx="2"/>
              </p:cNvCxnSpPr>
              <p:nvPr/>
            </p:nvCxnSpPr>
            <p:spPr>
              <a:xfrm flipH="1" flipV="1">
                <a:off x="9229150" y="4305719"/>
                <a:ext cx="5736" cy="1132831"/>
              </a:xfrm>
              <a:prstGeom prst="straightConnector1">
                <a:avLst/>
              </a:prstGeom>
              <a:ln w="38100">
                <a:tailEnd type="triangle"/>
              </a:ln>
            </p:spPr>
            <p:style>
              <a:lnRef idx="2">
                <a:schemeClr val="dk1"/>
              </a:lnRef>
              <a:fillRef idx="1">
                <a:schemeClr val="lt1"/>
              </a:fillRef>
              <a:effectRef idx="0">
                <a:schemeClr val="dk1"/>
              </a:effectRef>
              <a:fontRef idx="minor">
                <a:schemeClr val="dk1"/>
              </a:fontRef>
            </p:style>
          </p:cxnSp>
          <p:cxnSp>
            <p:nvCxnSpPr>
              <p:cNvPr id="38" name="直線矢印コネクタ 37">
                <a:extLst>
                  <a:ext uri="{FF2B5EF4-FFF2-40B4-BE49-F238E27FC236}">
                    <a16:creationId xmlns:a16="http://schemas.microsoft.com/office/drawing/2014/main" id="{A7578DE6-C596-2722-6354-879EE4AE4139}"/>
                  </a:ext>
                </a:extLst>
              </p:cNvPr>
              <p:cNvCxnSpPr>
                <a:cxnSpLocks/>
                <a:stCxn id="11" idx="0"/>
                <a:endCxn id="39" idx="2"/>
              </p:cNvCxnSpPr>
              <p:nvPr/>
            </p:nvCxnSpPr>
            <p:spPr>
              <a:xfrm flipH="1" flipV="1">
                <a:off x="9228421" y="2654054"/>
                <a:ext cx="728" cy="1036494"/>
              </a:xfrm>
              <a:prstGeom prst="straightConnector1">
                <a:avLst/>
              </a:prstGeom>
              <a:ln w="38100">
                <a:tailEnd type="triangle"/>
              </a:ln>
            </p:spPr>
            <p:style>
              <a:lnRef idx="2">
                <a:schemeClr val="dk1"/>
              </a:lnRef>
              <a:fillRef idx="1">
                <a:schemeClr val="lt1"/>
              </a:fillRef>
              <a:effectRef idx="0">
                <a:schemeClr val="dk1"/>
              </a:effectRef>
              <a:fontRef idx="minor">
                <a:schemeClr val="dk1"/>
              </a:fontRef>
            </p:style>
          </p:cxnSp>
          <p:sp>
            <p:nvSpPr>
              <p:cNvPr id="39" name="角丸四角形 38">
                <a:extLst>
                  <a:ext uri="{FF2B5EF4-FFF2-40B4-BE49-F238E27FC236}">
                    <a16:creationId xmlns:a16="http://schemas.microsoft.com/office/drawing/2014/main" id="{3C06DE62-049A-0441-C4A4-3F05C8F0CF1D}"/>
                  </a:ext>
                </a:extLst>
              </p:cNvPr>
              <p:cNvSpPr/>
              <p:nvPr/>
            </p:nvSpPr>
            <p:spPr>
              <a:xfrm>
                <a:off x="8437117" y="2125429"/>
                <a:ext cx="1582608" cy="528625"/>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2400" b="1" dirty="0"/>
                  <a:t>Dense</a:t>
                </a:r>
                <a:endParaRPr kumimoji="1" lang="ja-JP" altLang="en-US" sz="2400" b="1"/>
              </a:p>
            </p:txBody>
          </p:sp>
          <p:cxnSp>
            <p:nvCxnSpPr>
              <p:cNvPr id="40" name="直線矢印コネクタ 39">
                <a:extLst>
                  <a:ext uri="{FF2B5EF4-FFF2-40B4-BE49-F238E27FC236}">
                    <a16:creationId xmlns:a16="http://schemas.microsoft.com/office/drawing/2014/main" id="{74A45449-9AC2-E33C-F9D9-C137A543430B}"/>
                  </a:ext>
                </a:extLst>
              </p:cNvPr>
              <p:cNvCxnSpPr>
                <a:cxnSpLocks/>
                <a:stCxn id="39" idx="0"/>
                <a:endCxn id="8" idx="2"/>
              </p:cNvCxnSpPr>
              <p:nvPr/>
            </p:nvCxnSpPr>
            <p:spPr>
              <a:xfrm flipV="1">
                <a:off x="9228421" y="1661194"/>
                <a:ext cx="728" cy="464235"/>
              </a:xfrm>
              <a:prstGeom prst="straightConnector1">
                <a:avLst/>
              </a:prstGeom>
              <a:ln w="38100">
                <a:tailEnd type="triangle"/>
              </a:ln>
            </p:spPr>
            <p:style>
              <a:lnRef idx="2">
                <a:schemeClr val="dk1"/>
              </a:lnRef>
              <a:fillRef idx="1">
                <a:schemeClr val="lt1"/>
              </a:fillRef>
              <a:effectRef idx="0">
                <a:schemeClr val="dk1"/>
              </a:effectRef>
              <a:fontRef idx="minor">
                <a:schemeClr val="dk1"/>
              </a:fontRef>
            </p:style>
          </p:cxnSp>
        </p:grpSp>
        <mc:AlternateContent xmlns:mc="http://schemas.openxmlformats.org/markup-compatibility/2006" xmlns:a14="http://schemas.microsoft.com/office/drawing/2010/main">
          <mc:Choice Requires="a14">
            <p:sp>
              <p:nvSpPr>
                <p:cNvPr id="8" name="角丸四角形 7">
                  <a:extLst>
                    <a:ext uri="{FF2B5EF4-FFF2-40B4-BE49-F238E27FC236}">
                      <a16:creationId xmlns:a16="http://schemas.microsoft.com/office/drawing/2014/main" id="{6DF371B0-C2C5-2F18-97CE-C9E1F0ACE221}"/>
                    </a:ext>
                  </a:extLst>
                </p:cNvPr>
                <p:cNvSpPr/>
                <p:nvPr/>
              </p:nvSpPr>
              <p:spPr>
                <a:xfrm>
                  <a:off x="9070133" y="384891"/>
                  <a:ext cx="2233728" cy="841705"/>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ja-JP" sz="3200" i="1" smtClean="0">
                                <a:latin typeface="Cambria Math" panose="02040503050406030204" pitchFamily="18" charset="0"/>
                              </a:rPr>
                            </m:ctrlPr>
                          </m:sSubPr>
                          <m:e>
                            <m:acc>
                              <m:accPr>
                                <m:chr m:val="́"/>
                                <m:ctrlPr>
                                  <a:rPr lang="en-US" altLang="ja-JP" sz="3200" i="1" smtClean="0">
                                    <a:latin typeface="Cambria Math" panose="02040503050406030204" pitchFamily="18" charset="0"/>
                                  </a:rPr>
                                </m:ctrlPr>
                              </m:accPr>
                              <m:e>
                                <m:r>
                                  <a:rPr lang="en-US" altLang="ja-JP" sz="3200" i="1">
                                    <a:latin typeface="Cambria Math" panose="02040503050406030204" pitchFamily="18" charset="0"/>
                                  </a:rPr>
                                  <m:t>𝐺</m:t>
                                </m:r>
                              </m:e>
                            </m:acc>
                          </m:e>
                          <m:sub>
                            <m:r>
                              <a:rPr lang="en-US" altLang="ja-JP" sz="3200" i="1">
                                <a:latin typeface="Cambria Math" panose="02040503050406030204" pitchFamily="18" charset="0"/>
                                <a:cs typeface="Times New Roman" panose="02020603050405020304" pitchFamily="18" charset="0"/>
                              </a:rPr>
                              <m:t>𝐹</m:t>
                            </m:r>
                            <m:r>
                              <a:rPr lang="en-US" altLang="ja-JP" sz="3200" b="0" i="1">
                                <a:latin typeface="Cambria Math" panose="02040503050406030204" pitchFamily="18" charset="0"/>
                              </a:rPr>
                              <m:t>, </m:t>
                            </m:r>
                            <m:r>
                              <a:rPr lang="en-US" altLang="ja-JP" sz="3200" b="0" i="1">
                                <a:latin typeface="Cambria Math" panose="02040503050406030204" pitchFamily="18" charset="0"/>
                              </a:rPr>
                              <m:t>𝑛</m:t>
                            </m:r>
                            <m:r>
                              <a:rPr lang="en-US" altLang="ja-JP" sz="3200" b="0" i="1">
                                <a:latin typeface="Cambria Math" panose="02040503050406030204" pitchFamily="18" charset="0"/>
                              </a:rPr>
                              <m:t>+</m:t>
                            </m:r>
                            <m:r>
                              <a:rPr lang="en-US" altLang="ja-JP" sz="3200" b="0" i="1" smtClean="0">
                                <a:latin typeface="Cambria Math" panose="02040503050406030204" pitchFamily="18" charset="0"/>
                              </a:rPr>
                              <m:t>𝑘</m:t>
                            </m:r>
                          </m:sub>
                        </m:sSub>
                      </m:oMath>
                    </m:oMathPara>
                  </a14:m>
                  <a:endParaRPr kumimoji="1" lang="ja-JP" altLang="en-US" sz="3600"/>
                </a:p>
              </p:txBody>
            </p:sp>
          </mc:Choice>
          <mc:Fallback xmlns="">
            <p:sp>
              <p:nvSpPr>
                <p:cNvPr id="8" name="角丸四角形 7">
                  <a:extLst>
                    <a:ext uri="{FF2B5EF4-FFF2-40B4-BE49-F238E27FC236}">
                      <a16:creationId xmlns:a16="http://schemas.microsoft.com/office/drawing/2014/main" id="{6DF371B0-C2C5-2F18-97CE-C9E1F0ACE221}"/>
                    </a:ext>
                  </a:extLst>
                </p:cNvPr>
                <p:cNvSpPr>
                  <a:spLocks noRot="1" noChangeAspect="1" noMove="1" noResize="1" noEditPoints="1" noAdjustHandles="1" noChangeArrowheads="1" noChangeShapeType="1" noTextEdit="1"/>
                </p:cNvSpPr>
                <p:nvPr/>
              </p:nvSpPr>
              <p:spPr>
                <a:xfrm>
                  <a:off x="9070133" y="384891"/>
                  <a:ext cx="2233728" cy="841705"/>
                </a:xfrm>
                <a:prstGeom prst="round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角丸四角形 8">
                  <a:extLst>
                    <a:ext uri="{FF2B5EF4-FFF2-40B4-BE49-F238E27FC236}">
                      <a16:creationId xmlns:a16="http://schemas.microsoft.com/office/drawing/2014/main" id="{BD3DB07B-AED7-E949-06D6-A5DC52546B3C}"/>
                    </a:ext>
                  </a:extLst>
                </p:cNvPr>
                <p:cNvSpPr/>
                <p:nvPr/>
              </p:nvSpPr>
              <p:spPr>
                <a:xfrm>
                  <a:off x="8214217" y="5626501"/>
                  <a:ext cx="3957905" cy="841706"/>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ja-JP" sz="2400" dirty="0"/>
                    <a:t>[</a:t>
                  </a:r>
                  <a14:m>
                    <m:oMath xmlns:m="http://schemas.openxmlformats.org/officeDocument/2006/math">
                      <m:sSub>
                        <m:sSubPr>
                          <m:ctrlPr>
                            <a:rPr lang="en-US" altLang="ja-JP" sz="2400" i="1">
                              <a:latin typeface="Cambria Math" panose="02040503050406030204" pitchFamily="18" charset="0"/>
                            </a:rPr>
                          </m:ctrlPr>
                        </m:sSubPr>
                        <m:e>
                          <m:r>
                            <a:rPr lang="en-US" altLang="ja-JP" sz="2400" b="0" i="1">
                              <a:latin typeface="Cambria Math" panose="02040503050406030204" pitchFamily="18" charset="0"/>
                            </a:rPr>
                            <m:t>𝑃</m:t>
                          </m:r>
                        </m:e>
                        <m:sub>
                          <m:r>
                            <a:rPr lang="en-US" altLang="ja-JP" sz="2400" i="1">
                              <a:latin typeface="Cambria Math" panose="02040503050406030204" pitchFamily="18" charset="0"/>
                              <a:cs typeface="Times New Roman" panose="02020603050405020304" pitchFamily="18" charset="0"/>
                            </a:rPr>
                            <m:t>𝐹</m:t>
                          </m:r>
                          <m:r>
                            <a:rPr lang="en-US" altLang="ja-JP" sz="2400" b="0" i="1">
                              <a:latin typeface="Cambria Math" panose="02040503050406030204" pitchFamily="18" charset="0"/>
                            </a:rPr>
                            <m:t>,</m:t>
                          </m:r>
                          <m:r>
                            <a:rPr lang="en-US" altLang="ja-JP" sz="2400" b="0" i="1">
                              <a:latin typeface="Cambria Math" panose="02040503050406030204" pitchFamily="18" charset="0"/>
                            </a:rPr>
                            <m:t>𝑛</m:t>
                          </m:r>
                          <m:r>
                            <a:rPr lang="en-US" altLang="ja-JP" sz="2400" b="0" i="1">
                              <a:latin typeface="Cambria Math" panose="02040503050406030204" pitchFamily="18" charset="0"/>
                            </a:rPr>
                            <m:t>+</m:t>
                          </m:r>
                          <m:r>
                            <a:rPr lang="en-US" altLang="ja-JP" sz="2400" b="0" i="1" smtClean="0">
                              <a:latin typeface="Cambria Math" panose="02040503050406030204" pitchFamily="18" charset="0"/>
                            </a:rPr>
                            <m:t>𝑘</m:t>
                          </m:r>
                        </m:sub>
                      </m:sSub>
                      <m:r>
                        <a:rPr lang="en-US" altLang="ja-JP" sz="2400" b="0" i="1">
                          <a:latin typeface="Cambria Math" panose="02040503050406030204" pitchFamily="18" charset="0"/>
                        </a:rPr>
                        <m:t>,</m:t>
                      </m:r>
                      <m:sSub>
                        <m:sSubPr>
                          <m:ctrlPr>
                            <a:rPr lang="en-US" altLang="ja-JP" sz="2400" i="1">
                              <a:latin typeface="Cambria Math" panose="02040503050406030204" pitchFamily="18" charset="0"/>
                            </a:rPr>
                          </m:ctrlPr>
                        </m:sSubPr>
                        <m:e>
                          <m:r>
                            <a:rPr lang="en-US" altLang="ja-JP" sz="2400" b="0" i="1" smtClean="0">
                              <a:latin typeface="Cambria Math" panose="02040503050406030204" pitchFamily="18" charset="0"/>
                            </a:rPr>
                            <m:t>𝐶</m:t>
                          </m:r>
                        </m:e>
                        <m:sub>
                          <m:r>
                            <a:rPr lang="en-US" altLang="ja-JP" sz="2400" i="1">
                              <a:latin typeface="Cambria Math" panose="02040503050406030204" pitchFamily="18" charset="0"/>
                              <a:cs typeface="Times New Roman" panose="02020603050405020304" pitchFamily="18" charset="0"/>
                            </a:rPr>
                            <m:t>𝐹</m:t>
                          </m:r>
                          <m:r>
                            <a:rPr lang="en-US" altLang="ja-JP" sz="2400" b="0" i="1">
                              <a:latin typeface="Cambria Math" panose="02040503050406030204" pitchFamily="18" charset="0"/>
                            </a:rPr>
                            <m:t>,</m:t>
                          </m:r>
                          <m:r>
                            <a:rPr lang="en-US" altLang="ja-JP" sz="2400" b="0" i="1">
                              <a:latin typeface="Cambria Math" panose="02040503050406030204" pitchFamily="18" charset="0"/>
                            </a:rPr>
                            <m:t>𝑛</m:t>
                          </m:r>
                          <m:r>
                            <a:rPr lang="en-US" altLang="ja-JP" sz="2400" b="0" i="1">
                              <a:latin typeface="Cambria Math" panose="02040503050406030204" pitchFamily="18" charset="0"/>
                            </a:rPr>
                            <m:t>+</m:t>
                          </m:r>
                          <m:r>
                            <a:rPr lang="en-US" altLang="ja-JP" sz="2400" b="0" i="1" smtClean="0">
                              <a:latin typeface="Cambria Math" panose="02040503050406030204" pitchFamily="18" charset="0"/>
                            </a:rPr>
                            <m:t>𝑘</m:t>
                          </m:r>
                        </m:sub>
                      </m:sSub>
                    </m:oMath>
                  </a14:m>
                  <a:r>
                    <a:rPr lang="en-US" altLang="ja-JP" sz="2400" dirty="0"/>
                    <a:t>, </a:t>
                  </a:r>
                  <a14:m>
                    <m:oMath xmlns:m="http://schemas.openxmlformats.org/officeDocument/2006/math">
                      <m:sSub>
                        <m:sSubPr>
                          <m:ctrlPr>
                            <a:rPr lang="en-US" altLang="ja-JP" sz="2400" i="1">
                              <a:latin typeface="Cambria Math" panose="02040503050406030204" pitchFamily="18" charset="0"/>
                            </a:rPr>
                          </m:ctrlPr>
                        </m:sSubPr>
                        <m:e>
                          <m:r>
                            <a:rPr lang="en-US" altLang="ja-JP" sz="2400" b="0" i="1" smtClean="0">
                              <a:latin typeface="Cambria Math" panose="02040503050406030204" pitchFamily="18" charset="0"/>
                            </a:rPr>
                            <m:t>𝑆</m:t>
                          </m:r>
                        </m:e>
                        <m:sub>
                          <m:r>
                            <a:rPr lang="en-US" altLang="ja-JP" sz="2400" i="1">
                              <a:latin typeface="Cambria Math" panose="02040503050406030204" pitchFamily="18" charset="0"/>
                              <a:cs typeface="Times New Roman" panose="02020603050405020304" pitchFamily="18" charset="0"/>
                            </a:rPr>
                            <m:t>𝐹</m:t>
                          </m:r>
                          <m:r>
                            <a:rPr lang="en-US" altLang="ja-JP" sz="2400" b="0" i="1">
                              <a:latin typeface="Cambria Math" panose="02040503050406030204" pitchFamily="18" charset="0"/>
                            </a:rPr>
                            <m:t>,</m:t>
                          </m:r>
                          <m:r>
                            <a:rPr lang="en-US" altLang="ja-JP" sz="2400" b="0" i="1">
                              <a:latin typeface="Cambria Math" panose="02040503050406030204" pitchFamily="18" charset="0"/>
                            </a:rPr>
                            <m:t>𝑛</m:t>
                          </m:r>
                          <m:r>
                            <a:rPr lang="en-US" altLang="ja-JP" sz="2400" b="0" i="1">
                              <a:latin typeface="Cambria Math" panose="02040503050406030204" pitchFamily="18" charset="0"/>
                            </a:rPr>
                            <m:t>+</m:t>
                          </m:r>
                          <m:r>
                            <a:rPr lang="en-US" altLang="ja-JP" sz="2400" b="0" i="1" smtClean="0">
                              <a:latin typeface="Cambria Math" panose="02040503050406030204" pitchFamily="18" charset="0"/>
                            </a:rPr>
                            <m:t>𝑘</m:t>
                          </m:r>
                        </m:sub>
                      </m:sSub>
                    </m:oMath>
                  </a14:m>
                  <a:r>
                    <a:rPr lang="en-US" altLang="ja-JP" sz="2400" dirty="0"/>
                    <a:t>]</a:t>
                  </a:r>
                  <a:endParaRPr lang="ja-JP" altLang="en-US" sz="2400"/>
                </a:p>
              </p:txBody>
            </p:sp>
          </mc:Choice>
          <mc:Fallback xmlns="">
            <p:sp>
              <p:nvSpPr>
                <p:cNvPr id="9" name="角丸四角形 8">
                  <a:extLst>
                    <a:ext uri="{FF2B5EF4-FFF2-40B4-BE49-F238E27FC236}">
                      <a16:creationId xmlns:a16="http://schemas.microsoft.com/office/drawing/2014/main" id="{BD3DB07B-AED7-E949-06D6-A5DC52546B3C}"/>
                    </a:ext>
                  </a:extLst>
                </p:cNvPr>
                <p:cNvSpPr>
                  <a:spLocks noRot="1" noChangeAspect="1" noMove="1" noResize="1" noEditPoints="1" noAdjustHandles="1" noChangeArrowheads="1" noChangeShapeType="1" noTextEdit="1"/>
                </p:cNvSpPr>
                <p:nvPr/>
              </p:nvSpPr>
              <p:spPr>
                <a:xfrm>
                  <a:off x="8214217" y="5626501"/>
                  <a:ext cx="3957905" cy="841706"/>
                </a:xfrm>
                <a:prstGeom prst="roundRect">
                  <a:avLst/>
                </a:prstGeom>
                <a:blipFill>
                  <a:blip r:embed="rId4"/>
                  <a:stretch>
                    <a:fillRect/>
                  </a:stretch>
                </a:blipFill>
              </p:spPr>
              <p:txBody>
                <a:bodyPr/>
                <a:lstStyle/>
                <a:p>
                  <a:r>
                    <a:rPr lang="ja-JP" altLang="en-US">
                      <a:noFill/>
                    </a:rPr>
                    <a:t> </a:t>
                  </a:r>
                </a:p>
              </p:txBody>
            </p:sp>
          </mc:Fallback>
        </mc:AlternateContent>
        <p:cxnSp>
          <p:nvCxnSpPr>
            <p:cNvPr id="10" name="直線矢印コネクタ 9">
              <a:extLst>
                <a:ext uri="{FF2B5EF4-FFF2-40B4-BE49-F238E27FC236}">
                  <a16:creationId xmlns:a16="http://schemas.microsoft.com/office/drawing/2014/main" id="{C0F68D72-1795-9786-2C16-379E5673A938}"/>
                </a:ext>
              </a:extLst>
            </p:cNvPr>
            <p:cNvCxnSpPr>
              <a:cxnSpLocks/>
              <a:stCxn id="32" idx="3"/>
              <a:endCxn id="21" idx="1"/>
            </p:cNvCxnSpPr>
            <p:nvPr/>
          </p:nvCxnSpPr>
          <p:spPr>
            <a:xfrm>
              <a:off x="2988120" y="3948688"/>
              <a:ext cx="1642361" cy="1786"/>
            </a:xfrm>
            <a:prstGeom prst="straightConnector1">
              <a:avLst/>
            </a:prstGeom>
            <a:ln w="38100">
              <a:tailEnd type="triangle"/>
            </a:ln>
          </p:spPr>
          <p:style>
            <a:lnRef idx="2">
              <a:schemeClr val="dk1"/>
            </a:lnRef>
            <a:fillRef idx="1">
              <a:schemeClr val="lt1"/>
            </a:fillRef>
            <a:effectRef idx="0">
              <a:schemeClr val="dk1"/>
            </a:effectRef>
            <a:fontRef idx="minor">
              <a:schemeClr val="dk1"/>
            </a:fontRef>
          </p:style>
        </p:cxnSp>
        <p:sp>
          <p:nvSpPr>
            <p:cNvPr id="11" name="角丸四角形 10">
              <a:extLst>
                <a:ext uri="{FF2B5EF4-FFF2-40B4-BE49-F238E27FC236}">
                  <a16:creationId xmlns:a16="http://schemas.microsoft.com/office/drawing/2014/main" id="{8AC16F89-DB6D-3C58-9722-7B81D7FDC5EC}"/>
                </a:ext>
              </a:extLst>
            </p:cNvPr>
            <p:cNvSpPr/>
            <p:nvPr/>
          </p:nvSpPr>
          <p:spPr>
            <a:xfrm>
              <a:off x="8986758" y="3590409"/>
              <a:ext cx="2400478" cy="716558"/>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ja-JP" sz="2400" b="1" dirty="0"/>
                <a:t>RNN/LSTM</a:t>
              </a:r>
              <a:endParaRPr kumimoji="1" lang="en-US" altLang="ja-JP" sz="2400" b="1" dirty="0"/>
            </a:p>
          </p:txBody>
        </p:sp>
        <p:cxnSp>
          <p:nvCxnSpPr>
            <p:cNvPr id="12" name="直線矢印コネクタ 11">
              <a:extLst>
                <a:ext uri="{FF2B5EF4-FFF2-40B4-BE49-F238E27FC236}">
                  <a16:creationId xmlns:a16="http://schemas.microsoft.com/office/drawing/2014/main" id="{1955E8E0-CE68-51A1-DD55-24A8A763EC34}"/>
                </a:ext>
              </a:extLst>
            </p:cNvPr>
            <p:cNvCxnSpPr>
              <a:cxnSpLocks/>
              <a:endCxn id="11" idx="1"/>
            </p:cNvCxnSpPr>
            <p:nvPr/>
          </p:nvCxnSpPr>
          <p:spPr>
            <a:xfrm flipV="1">
              <a:off x="8482082" y="3948688"/>
              <a:ext cx="504676" cy="1786"/>
            </a:xfrm>
            <a:prstGeom prst="straightConnector1">
              <a:avLst/>
            </a:prstGeom>
            <a:ln w="38100">
              <a:tailEnd type="triangle"/>
            </a:ln>
          </p:spPr>
          <p:style>
            <a:lnRef idx="2">
              <a:schemeClr val="dk1"/>
            </a:lnRef>
            <a:fillRef idx="1">
              <a:schemeClr val="lt1"/>
            </a:fillRef>
            <a:effectRef idx="0">
              <a:schemeClr val="dk1"/>
            </a:effectRef>
            <a:fontRef idx="minor">
              <a:schemeClr val="dk1"/>
            </a:fontRef>
          </p:style>
        </p:cxnSp>
        <p:grpSp>
          <p:nvGrpSpPr>
            <p:cNvPr id="13" name="グループ化 12">
              <a:extLst>
                <a:ext uri="{FF2B5EF4-FFF2-40B4-BE49-F238E27FC236}">
                  <a16:creationId xmlns:a16="http://schemas.microsoft.com/office/drawing/2014/main" id="{2BE28108-3A95-8193-E6C8-81373941B862}"/>
                </a:ext>
              </a:extLst>
            </p:cNvPr>
            <p:cNvGrpSpPr/>
            <p:nvPr/>
          </p:nvGrpSpPr>
          <p:grpSpPr>
            <a:xfrm>
              <a:off x="79512" y="389795"/>
              <a:ext cx="3409915" cy="6083313"/>
              <a:chOff x="258414" y="389795"/>
              <a:chExt cx="3409915" cy="6083313"/>
            </a:xfrm>
          </p:grpSpPr>
          <p:grpSp>
            <p:nvGrpSpPr>
              <p:cNvPr id="27" name="グループ化 26">
                <a:extLst>
                  <a:ext uri="{FF2B5EF4-FFF2-40B4-BE49-F238E27FC236}">
                    <a16:creationId xmlns:a16="http://schemas.microsoft.com/office/drawing/2014/main" id="{8741F6C8-8C88-41AE-7944-B77A97E18CA9}"/>
                  </a:ext>
                </a:extLst>
              </p:cNvPr>
              <p:cNvGrpSpPr/>
              <p:nvPr/>
            </p:nvGrpSpPr>
            <p:grpSpPr>
              <a:xfrm>
                <a:off x="258414" y="389795"/>
                <a:ext cx="3409915" cy="6083313"/>
                <a:chOff x="278292" y="389795"/>
                <a:chExt cx="3409915" cy="6083313"/>
              </a:xfrm>
            </p:grpSpPr>
            <p:grpSp>
              <p:nvGrpSpPr>
                <p:cNvPr id="29" name="グループ化 28">
                  <a:extLst>
                    <a:ext uri="{FF2B5EF4-FFF2-40B4-BE49-F238E27FC236}">
                      <a16:creationId xmlns:a16="http://schemas.microsoft.com/office/drawing/2014/main" id="{C83D0D00-B0B4-CDB0-9543-B80F9EFD9A82}"/>
                    </a:ext>
                  </a:extLst>
                </p:cNvPr>
                <p:cNvGrpSpPr/>
                <p:nvPr/>
              </p:nvGrpSpPr>
              <p:grpSpPr>
                <a:xfrm>
                  <a:off x="1138798" y="1231499"/>
                  <a:ext cx="1703322" cy="4395002"/>
                  <a:chOff x="8977820" y="1665403"/>
                  <a:chExt cx="1582608" cy="3773147"/>
                </a:xfrm>
              </p:grpSpPr>
              <p:cxnSp>
                <p:nvCxnSpPr>
                  <p:cNvPr id="33" name="直線矢印コネクタ 32">
                    <a:extLst>
                      <a:ext uri="{FF2B5EF4-FFF2-40B4-BE49-F238E27FC236}">
                        <a16:creationId xmlns:a16="http://schemas.microsoft.com/office/drawing/2014/main" id="{3088D65D-61E3-8AEE-F887-17124DE3A172}"/>
                      </a:ext>
                    </a:extLst>
                  </p:cNvPr>
                  <p:cNvCxnSpPr>
                    <a:cxnSpLocks/>
                    <a:stCxn id="31" idx="0"/>
                    <a:endCxn id="32" idx="2"/>
                  </p:cNvCxnSpPr>
                  <p:nvPr/>
                </p:nvCxnSpPr>
                <p:spPr>
                  <a:xfrm flipV="1">
                    <a:off x="9762424" y="4305719"/>
                    <a:ext cx="3169" cy="1132831"/>
                  </a:xfrm>
                  <a:prstGeom prst="straightConnector1">
                    <a:avLst/>
                  </a:prstGeom>
                  <a:ln w="38100">
                    <a:tailEnd type="triangle"/>
                  </a:ln>
                </p:spPr>
                <p:style>
                  <a:lnRef idx="2">
                    <a:schemeClr val="dk1"/>
                  </a:lnRef>
                  <a:fillRef idx="1">
                    <a:schemeClr val="lt1"/>
                  </a:fillRef>
                  <a:effectRef idx="0">
                    <a:schemeClr val="dk1"/>
                  </a:effectRef>
                  <a:fontRef idx="minor">
                    <a:schemeClr val="dk1"/>
                  </a:fontRef>
                </p:style>
              </p:cxnSp>
              <p:cxnSp>
                <p:nvCxnSpPr>
                  <p:cNvPr id="34" name="直線矢印コネクタ 33">
                    <a:extLst>
                      <a:ext uri="{FF2B5EF4-FFF2-40B4-BE49-F238E27FC236}">
                        <a16:creationId xmlns:a16="http://schemas.microsoft.com/office/drawing/2014/main" id="{6FE44171-4B14-2708-D361-23745FD7F591}"/>
                      </a:ext>
                    </a:extLst>
                  </p:cNvPr>
                  <p:cNvCxnSpPr>
                    <a:cxnSpLocks/>
                    <a:stCxn id="32" idx="0"/>
                    <a:endCxn id="35" idx="2"/>
                  </p:cNvCxnSpPr>
                  <p:nvPr/>
                </p:nvCxnSpPr>
                <p:spPr>
                  <a:xfrm flipV="1">
                    <a:off x="9765595" y="2659409"/>
                    <a:ext cx="3529" cy="1031138"/>
                  </a:xfrm>
                  <a:prstGeom prst="straightConnector1">
                    <a:avLst/>
                  </a:prstGeom>
                  <a:ln w="38100">
                    <a:tailEnd type="triangle"/>
                  </a:ln>
                </p:spPr>
                <p:style>
                  <a:lnRef idx="2">
                    <a:schemeClr val="dk1"/>
                  </a:lnRef>
                  <a:fillRef idx="1">
                    <a:schemeClr val="lt1"/>
                  </a:fillRef>
                  <a:effectRef idx="0">
                    <a:schemeClr val="dk1"/>
                  </a:effectRef>
                  <a:fontRef idx="minor">
                    <a:schemeClr val="dk1"/>
                  </a:fontRef>
                </p:style>
              </p:cxnSp>
              <p:sp>
                <p:nvSpPr>
                  <p:cNvPr id="35" name="角丸四角形 34">
                    <a:extLst>
                      <a:ext uri="{FF2B5EF4-FFF2-40B4-BE49-F238E27FC236}">
                        <a16:creationId xmlns:a16="http://schemas.microsoft.com/office/drawing/2014/main" id="{9914C450-2496-8FC3-2B6E-98B3252BB071}"/>
                      </a:ext>
                    </a:extLst>
                  </p:cNvPr>
                  <p:cNvSpPr/>
                  <p:nvPr/>
                </p:nvSpPr>
                <p:spPr>
                  <a:xfrm>
                    <a:off x="8977820" y="2130784"/>
                    <a:ext cx="1582608" cy="528625"/>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2400" b="1" dirty="0"/>
                      <a:t>Dense</a:t>
                    </a:r>
                    <a:endParaRPr kumimoji="1" lang="ja-JP" altLang="en-US" sz="2400" b="1"/>
                  </a:p>
                </p:txBody>
              </p:sp>
              <p:cxnSp>
                <p:nvCxnSpPr>
                  <p:cNvPr id="36" name="直線矢印コネクタ 35">
                    <a:extLst>
                      <a:ext uri="{FF2B5EF4-FFF2-40B4-BE49-F238E27FC236}">
                        <a16:creationId xmlns:a16="http://schemas.microsoft.com/office/drawing/2014/main" id="{F024049D-6B54-5970-88FA-DCD737EC2427}"/>
                      </a:ext>
                    </a:extLst>
                  </p:cNvPr>
                  <p:cNvCxnSpPr>
                    <a:cxnSpLocks/>
                    <a:stCxn id="35" idx="0"/>
                    <a:endCxn id="30" idx="2"/>
                  </p:cNvCxnSpPr>
                  <p:nvPr/>
                </p:nvCxnSpPr>
                <p:spPr>
                  <a:xfrm flipV="1">
                    <a:off x="9769124" y="1665403"/>
                    <a:ext cx="735" cy="465381"/>
                  </a:xfrm>
                  <a:prstGeom prst="straightConnector1">
                    <a:avLst/>
                  </a:prstGeom>
                  <a:ln w="38100">
                    <a:tailEnd type="triangle"/>
                  </a:ln>
                </p:spPr>
                <p:style>
                  <a:lnRef idx="2">
                    <a:schemeClr val="dk1"/>
                  </a:lnRef>
                  <a:fillRef idx="1">
                    <a:schemeClr val="lt1"/>
                  </a:fillRef>
                  <a:effectRef idx="0">
                    <a:schemeClr val="dk1"/>
                  </a:effectRef>
                  <a:fontRef idx="minor">
                    <a:schemeClr val="dk1"/>
                  </a:fontRef>
                </p:style>
              </p:cxnSp>
            </p:grpSp>
            <mc:AlternateContent xmlns:mc="http://schemas.openxmlformats.org/markup-compatibility/2006" xmlns:a14="http://schemas.microsoft.com/office/drawing/2010/main">
              <mc:Choice Requires="a14">
                <p:sp>
                  <p:nvSpPr>
                    <p:cNvPr id="30" name="角丸四角形 29">
                      <a:extLst>
                        <a:ext uri="{FF2B5EF4-FFF2-40B4-BE49-F238E27FC236}">
                          <a16:creationId xmlns:a16="http://schemas.microsoft.com/office/drawing/2014/main" id="{4B241AB2-1403-FCDB-BCA4-2DA034B20C21}"/>
                        </a:ext>
                      </a:extLst>
                    </p:cNvPr>
                    <p:cNvSpPr/>
                    <p:nvPr/>
                  </p:nvSpPr>
                  <p:spPr>
                    <a:xfrm>
                      <a:off x="974501" y="389795"/>
                      <a:ext cx="2033498" cy="841704"/>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kumimoji="1" lang="en-US" altLang="ja-JP" sz="3200" i="1" smtClean="0">
                                    <a:latin typeface="Cambria Math" panose="02040503050406030204" pitchFamily="18" charset="0"/>
                                  </a:rPr>
                                </m:ctrlPr>
                              </m:sSubPr>
                              <m:e>
                                <m:acc>
                                  <m:accPr>
                                    <m:chr m:val="́"/>
                                    <m:ctrlPr>
                                      <a:rPr kumimoji="1" lang="en-US" altLang="ja-JP" sz="3200" i="1" smtClean="0">
                                        <a:latin typeface="Cambria Math" panose="02040503050406030204" pitchFamily="18" charset="0"/>
                                      </a:rPr>
                                    </m:ctrlPr>
                                  </m:accPr>
                                  <m:e>
                                    <m:r>
                                      <a:rPr kumimoji="1" lang="en-US" altLang="ja-JP" sz="3200" i="1">
                                        <a:latin typeface="Cambria Math" panose="02040503050406030204" pitchFamily="18" charset="0"/>
                                      </a:rPr>
                                      <m:t>𝐺</m:t>
                                    </m:r>
                                  </m:e>
                                </m:acc>
                              </m:e>
                              <m:sub>
                                <m:r>
                                  <a:rPr lang="en-US" altLang="ja-JP" sz="3200" i="1">
                                    <a:latin typeface="Cambria Math" panose="02040503050406030204" pitchFamily="18" charset="0"/>
                                    <a:cs typeface="Times New Roman" panose="02020603050405020304" pitchFamily="18" charset="0"/>
                                  </a:rPr>
                                  <m:t>𝐹</m:t>
                                </m:r>
                                <m:r>
                                  <a:rPr kumimoji="1" lang="en-US" altLang="ja-JP" sz="3200" b="0" i="1" smtClean="0">
                                    <a:latin typeface="Cambria Math" panose="02040503050406030204" pitchFamily="18" charset="0"/>
                                  </a:rPr>
                                  <m:t>, </m:t>
                                </m:r>
                                <m:r>
                                  <a:rPr kumimoji="1" lang="en-US" altLang="ja-JP" sz="3200" b="0" i="1" smtClean="0">
                                    <a:latin typeface="Cambria Math" panose="02040503050406030204" pitchFamily="18" charset="0"/>
                                  </a:rPr>
                                  <m:t>𝑛</m:t>
                                </m:r>
                                <m:r>
                                  <a:rPr kumimoji="1" lang="en-US" altLang="ja-JP" sz="3200" b="0" i="1" smtClean="0">
                                    <a:latin typeface="Cambria Math" panose="02040503050406030204" pitchFamily="18" charset="0"/>
                                  </a:rPr>
                                  <m:t>+1</m:t>
                                </m:r>
                              </m:sub>
                            </m:sSub>
                          </m:oMath>
                        </m:oMathPara>
                      </a14:m>
                      <a:endParaRPr kumimoji="1" lang="ja-JP" altLang="en-US" sz="2400" dirty="0"/>
                    </a:p>
                  </p:txBody>
                </p:sp>
              </mc:Choice>
              <mc:Fallback xmlns="">
                <p:sp>
                  <p:nvSpPr>
                    <p:cNvPr id="30" name="角丸四角形 29">
                      <a:extLst>
                        <a:ext uri="{FF2B5EF4-FFF2-40B4-BE49-F238E27FC236}">
                          <a16:creationId xmlns:a16="http://schemas.microsoft.com/office/drawing/2014/main" id="{4B241AB2-1403-FCDB-BCA4-2DA034B20C21}"/>
                        </a:ext>
                      </a:extLst>
                    </p:cNvPr>
                    <p:cNvSpPr>
                      <a:spLocks noRot="1" noChangeAspect="1" noMove="1" noResize="1" noEditPoints="1" noAdjustHandles="1" noChangeArrowheads="1" noChangeShapeType="1" noTextEdit="1"/>
                    </p:cNvSpPr>
                    <p:nvPr/>
                  </p:nvSpPr>
                  <p:spPr>
                    <a:xfrm>
                      <a:off x="974501" y="389795"/>
                      <a:ext cx="2033498" cy="841704"/>
                    </a:xfrm>
                    <a:prstGeom prst="roundRect">
                      <a:avLst/>
                    </a:prstGeom>
                    <a:blipFill>
                      <a:blip r:embed="rId5"/>
                      <a:stretch>
                        <a:fillRect t="-178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1" name="角丸四角形 30">
                      <a:extLst>
                        <a:ext uri="{FF2B5EF4-FFF2-40B4-BE49-F238E27FC236}">
                          <a16:creationId xmlns:a16="http://schemas.microsoft.com/office/drawing/2014/main" id="{D5168697-DD0F-EEB9-9DAC-A78510C35DC7}"/>
                        </a:ext>
                      </a:extLst>
                    </p:cNvPr>
                    <p:cNvSpPr/>
                    <p:nvPr/>
                  </p:nvSpPr>
                  <p:spPr>
                    <a:xfrm>
                      <a:off x="278292" y="5626501"/>
                      <a:ext cx="3409915" cy="846607"/>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2400" dirty="0"/>
                        <a:t>[</a:t>
                      </a:r>
                      <a14:m>
                        <m:oMath xmlns:m="http://schemas.openxmlformats.org/officeDocument/2006/math">
                          <m:sSub>
                            <m:sSubPr>
                              <m:ctrlPr>
                                <a:rPr kumimoji="1" lang="en-US" altLang="ja-JP" sz="2400" i="1" smtClean="0">
                                  <a:latin typeface="Cambria Math" panose="02040503050406030204" pitchFamily="18" charset="0"/>
                                </a:rPr>
                              </m:ctrlPr>
                            </m:sSubPr>
                            <m:e>
                              <m:r>
                                <a:rPr kumimoji="1" lang="en-US" altLang="ja-JP" sz="2400" b="0" i="1" smtClean="0">
                                  <a:latin typeface="Cambria Math" panose="02040503050406030204" pitchFamily="18" charset="0"/>
                                </a:rPr>
                                <m:t>𝑃</m:t>
                              </m:r>
                            </m:e>
                            <m:sub>
                              <m:r>
                                <a:rPr lang="en-US" altLang="ja-JP" sz="2400" i="1">
                                  <a:latin typeface="Cambria Math" panose="02040503050406030204" pitchFamily="18" charset="0"/>
                                  <a:cs typeface="Times New Roman" panose="02020603050405020304" pitchFamily="18" charset="0"/>
                                </a:rPr>
                                <m:t>𝐹</m:t>
                              </m:r>
                              <m:r>
                                <a:rPr kumimoji="1" lang="en-US" altLang="ja-JP" sz="2400" b="0" i="1" smtClean="0">
                                  <a:latin typeface="Cambria Math" panose="02040503050406030204" pitchFamily="18" charset="0"/>
                                </a:rPr>
                                <m:t>,</m:t>
                              </m:r>
                              <m:r>
                                <a:rPr kumimoji="1" lang="en-US" altLang="ja-JP" sz="2400" b="0" i="1" smtClean="0">
                                  <a:latin typeface="Cambria Math" panose="02040503050406030204" pitchFamily="18" charset="0"/>
                                </a:rPr>
                                <m:t>𝑛</m:t>
                              </m:r>
                              <m:r>
                                <a:rPr kumimoji="1" lang="en-US" altLang="ja-JP" sz="2400" b="0" i="1" smtClean="0">
                                  <a:latin typeface="Cambria Math" panose="02040503050406030204" pitchFamily="18" charset="0"/>
                                </a:rPr>
                                <m:t>+1</m:t>
                              </m:r>
                            </m:sub>
                          </m:sSub>
                          <m:r>
                            <a:rPr kumimoji="1" lang="en-US" altLang="ja-JP" sz="2400" b="0" i="1" smtClean="0">
                              <a:latin typeface="Cambria Math" panose="02040503050406030204" pitchFamily="18" charset="0"/>
                            </a:rPr>
                            <m:t>,</m:t>
                          </m:r>
                          <m:sSub>
                            <m:sSubPr>
                              <m:ctrlPr>
                                <a:rPr lang="en-US" altLang="ja-JP" sz="2400" i="1">
                                  <a:latin typeface="Cambria Math" panose="02040503050406030204" pitchFamily="18" charset="0"/>
                                </a:rPr>
                              </m:ctrlPr>
                            </m:sSubPr>
                            <m:e>
                              <m:r>
                                <a:rPr lang="en-US" altLang="ja-JP" sz="2400" b="0" i="1" smtClean="0">
                                  <a:latin typeface="Cambria Math" panose="02040503050406030204" pitchFamily="18" charset="0"/>
                                </a:rPr>
                                <m:t>𝐶</m:t>
                              </m:r>
                            </m:e>
                            <m:sub>
                              <m:r>
                                <a:rPr lang="en-US" altLang="ja-JP" sz="2400" i="1">
                                  <a:latin typeface="Cambria Math" panose="02040503050406030204" pitchFamily="18" charset="0"/>
                                  <a:cs typeface="Times New Roman" panose="02020603050405020304" pitchFamily="18" charset="0"/>
                                </a:rPr>
                                <m:t>𝐹</m:t>
                              </m:r>
                              <m:r>
                                <a:rPr lang="en-US" altLang="ja-JP" sz="2400" b="0" i="1">
                                  <a:latin typeface="Cambria Math" panose="02040503050406030204" pitchFamily="18" charset="0"/>
                                </a:rPr>
                                <m:t>,</m:t>
                              </m:r>
                              <m:r>
                                <a:rPr lang="en-US" altLang="ja-JP" sz="2400" b="0" i="1">
                                  <a:latin typeface="Cambria Math" panose="02040503050406030204" pitchFamily="18" charset="0"/>
                                </a:rPr>
                                <m:t>𝑛</m:t>
                              </m:r>
                              <m:r>
                                <a:rPr lang="en-US" altLang="ja-JP" sz="2400" b="0" i="1" smtClean="0">
                                  <a:latin typeface="Cambria Math" panose="02040503050406030204" pitchFamily="18" charset="0"/>
                                </a:rPr>
                                <m:t>+1</m:t>
                              </m:r>
                            </m:sub>
                          </m:sSub>
                        </m:oMath>
                      </a14:m>
                      <a:r>
                        <a:rPr kumimoji="1" lang="en-US" altLang="ja-JP" sz="2400" dirty="0"/>
                        <a:t>, </a:t>
                      </a:r>
                      <a14:m>
                        <m:oMath xmlns:m="http://schemas.openxmlformats.org/officeDocument/2006/math">
                          <m:sSub>
                            <m:sSubPr>
                              <m:ctrlPr>
                                <a:rPr lang="en-US" altLang="ja-JP" sz="2400" i="1">
                                  <a:latin typeface="Cambria Math" panose="02040503050406030204" pitchFamily="18" charset="0"/>
                                </a:rPr>
                              </m:ctrlPr>
                            </m:sSubPr>
                            <m:e>
                              <m:r>
                                <a:rPr lang="en-US" altLang="ja-JP" sz="2400" b="0" i="1" smtClean="0">
                                  <a:latin typeface="Cambria Math" panose="02040503050406030204" pitchFamily="18" charset="0"/>
                                </a:rPr>
                                <m:t>𝑆</m:t>
                              </m:r>
                            </m:e>
                            <m:sub>
                              <m:r>
                                <a:rPr lang="en-US" altLang="ja-JP" sz="2400" i="1">
                                  <a:latin typeface="Cambria Math" panose="02040503050406030204" pitchFamily="18" charset="0"/>
                                  <a:cs typeface="Times New Roman" panose="02020603050405020304" pitchFamily="18" charset="0"/>
                                </a:rPr>
                                <m:t>𝐹</m:t>
                              </m:r>
                              <m:r>
                                <a:rPr lang="en-US" altLang="ja-JP" sz="2400" b="0" i="1">
                                  <a:latin typeface="Cambria Math" panose="02040503050406030204" pitchFamily="18" charset="0"/>
                                </a:rPr>
                                <m:t>,</m:t>
                              </m:r>
                              <m:r>
                                <a:rPr lang="en-US" altLang="ja-JP" sz="2400" b="0" i="1">
                                  <a:latin typeface="Cambria Math" panose="02040503050406030204" pitchFamily="18" charset="0"/>
                                </a:rPr>
                                <m:t>𝑛</m:t>
                              </m:r>
                              <m:r>
                                <a:rPr lang="en-US" altLang="ja-JP" sz="2400" b="0" i="1" smtClean="0">
                                  <a:latin typeface="Cambria Math" panose="02040503050406030204" pitchFamily="18" charset="0"/>
                                </a:rPr>
                                <m:t>+1</m:t>
                              </m:r>
                            </m:sub>
                          </m:sSub>
                        </m:oMath>
                      </a14:m>
                      <a:r>
                        <a:rPr kumimoji="1" lang="en-US" altLang="ja-JP" sz="2400" dirty="0"/>
                        <a:t>]</a:t>
                      </a:r>
                      <a:endParaRPr kumimoji="1" lang="ja-JP" altLang="en-US" sz="2400"/>
                    </a:p>
                  </p:txBody>
                </p:sp>
              </mc:Choice>
              <mc:Fallback xmlns="">
                <p:sp>
                  <p:nvSpPr>
                    <p:cNvPr id="31" name="角丸四角形 30">
                      <a:extLst>
                        <a:ext uri="{FF2B5EF4-FFF2-40B4-BE49-F238E27FC236}">
                          <a16:creationId xmlns:a16="http://schemas.microsoft.com/office/drawing/2014/main" id="{D5168697-DD0F-EEB9-9DAC-A78510C35DC7}"/>
                        </a:ext>
                      </a:extLst>
                    </p:cNvPr>
                    <p:cNvSpPr>
                      <a:spLocks noRot="1" noChangeAspect="1" noMove="1" noResize="1" noEditPoints="1" noAdjustHandles="1" noChangeArrowheads="1" noChangeShapeType="1" noTextEdit="1"/>
                    </p:cNvSpPr>
                    <p:nvPr/>
                  </p:nvSpPr>
                  <p:spPr>
                    <a:xfrm>
                      <a:off x="278292" y="5626501"/>
                      <a:ext cx="3409915" cy="846607"/>
                    </a:xfrm>
                    <a:prstGeom prst="roundRect">
                      <a:avLst/>
                    </a:prstGeom>
                    <a:blipFill>
                      <a:blip r:embed="rId6"/>
                      <a:stretch>
                        <a:fillRect l="-1200" r="-800"/>
                      </a:stretch>
                    </a:blipFill>
                  </p:spPr>
                  <p:txBody>
                    <a:bodyPr/>
                    <a:lstStyle/>
                    <a:p>
                      <a:r>
                        <a:rPr lang="ja-JP" altLang="en-US">
                          <a:noFill/>
                        </a:rPr>
                        <a:t> </a:t>
                      </a:r>
                    </a:p>
                  </p:txBody>
                </p:sp>
              </mc:Fallback>
            </mc:AlternateContent>
            <p:sp>
              <p:nvSpPr>
                <p:cNvPr id="32" name="角丸四角形 31">
                  <a:extLst>
                    <a:ext uri="{FF2B5EF4-FFF2-40B4-BE49-F238E27FC236}">
                      <a16:creationId xmlns:a16="http://schemas.microsoft.com/office/drawing/2014/main" id="{706D9CD3-775B-647D-490D-F7DAF41090C8}"/>
                    </a:ext>
                  </a:extLst>
                </p:cNvPr>
                <p:cNvSpPr/>
                <p:nvPr/>
              </p:nvSpPr>
              <p:spPr>
                <a:xfrm>
                  <a:off x="786421" y="3590409"/>
                  <a:ext cx="2400479" cy="716558"/>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ja-JP" sz="2400" b="1" dirty="0"/>
                    <a:t>RNN/LSTM</a:t>
                  </a:r>
                  <a:endParaRPr kumimoji="1" lang="en-US" altLang="ja-JP" sz="2400" b="1" dirty="0"/>
                </a:p>
              </p:txBody>
            </p:sp>
          </p:grpSp>
          <mc:AlternateContent xmlns:mc="http://schemas.openxmlformats.org/markup-compatibility/2006" xmlns:a14="http://schemas.microsoft.com/office/drawing/2010/main">
            <mc:Choice Requires="a14">
              <p:sp>
                <p:nvSpPr>
                  <p:cNvPr id="28" name="テキスト ボックス 27">
                    <a:extLst>
                      <a:ext uri="{FF2B5EF4-FFF2-40B4-BE49-F238E27FC236}">
                        <a16:creationId xmlns:a16="http://schemas.microsoft.com/office/drawing/2014/main" id="{71F1153E-C5CA-8AB3-8092-7FAC32CF6F83}"/>
                      </a:ext>
                    </a:extLst>
                  </p:cNvPr>
                  <p:cNvSpPr txBox="1"/>
                  <p:nvPr/>
                </p:nvSpPr>
                <p:spPr>
                  <a:xfrm>
                    <a:off x="613893" y="3133408"/>
                    <a:ext cx="694225" cy="55584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2400" i="1" smtClean="0">
                              <a:latin typeface="Cambria Math" panose="02040503050406030204" pitchFamily="18" charset="0"/>
                              <a:ea typeface="Cambria Math" panose="02040503050406030204" pitchFamily="18" charset="0"/>
                            </a:rPr>
                            <m:t>×</m:t>
                          </m:r>
                          <m:r>
                            <a:rPr kumimoji="1" lang="en-US" altLang="ja-JP" sz="2400" b="0" i="1" smtClean="0">
                              <a:latin typeface="Cambria Math" panose="02040503050406030204" pitchFamily="18" charset="0"/>
                              <a:ea typeface="Cambria Math" panose="02040503050406030204" pitchFamily="18" charset="0"/>
                            </a:rPr>
                            <m:t>𝑟</m:t>
                          </m:r>
                        </m:oMath>
                      </m:oMathPara>
                    </a14:m>
                    <a:endParaRPr kumimoji="1" lang="ja-JP" altLang="en-US" sz="2000"/>
                  </a:p>
                </p:txBody>
              </p:sp>
            </mc:Choice>
            <mc:Fallback xmlns="">
              <p:sp>
                <p:nvSpPr>
                  <p:cNvPr id="28" name="テキスト ボックス 27">
                    <a:extLst>
                      <a:ext uri="{FF2B5EF4-FFF2-40B4-BE49-F238E27FC236}">
                        <a16:creationId xmlns:a16="http://schemas.microsoft.com/office/drawing/2014/main" id="{71F1153E-C5CA-8AB3-8092-7FAC32CF6F83}"/>
                      </a:ext>
                    </a:extLst>
                  </p:cNvPr>
                  <p:cNvSpPr txBox="1">
                    <a:spLocks noRot="1" noChangeAspect="1" noMove="1" noResize="1" noEditPoints="1" noAdjustHandles="1" noChangeArrowheads="1" noChangeShapeType="1" noTextEdit="1"/>
                  </p:cNvSpPr>
                  <p:nvPr/>
                </p:nvSpPr>
                <p:spPr>
                  <a:xfrm>
                    <a:off x="613893" y="3133408"/>
                    <a:ext cx="694225" cy="555842"/>
                  </a:xfrm>
                  <a:prstGeom prst="rect">
                    <a:avLst/>
                  </a:prstGeom>
                  <a:blipFill>
                    <a:blip r:embed="rId7"/>
                    <a:stretch>
                      <a:fillRect/>
                    </a:stretch>
                  </a:blipFill>
                </p:spPr>
                <p:txBody>
                  <a:bodyPr/>
                  <a:lstStyle/>
                  <a:p>
                    <a:r>
                      <a:rPr lang="ja-JP" altLang="en-US">
                        <a:noFill/>
                      </a:rPr>
                      <a:t> </a:t>
                    </a:r>
                  </a:p>
                </p:txBody>
              </p:sp>
            </mc:Fallback>
          </mc:AlternateContent>
        </p:grpSp>
        <p:grpSp>
          <p:nvGrpSpPr>
            <p:cNvPr id="14" name="グループ化 13">
              <a:extLst>
                <a:ext uri="{FF2B5EF4-FFF2-40B4-BE49-F238E27FC236}">
                  <a16:creationId xmlns:a16="http://schemas.microsoft.com/office/drawing/2014/main" id="{F1DA6D13-3686-B8F1-8E62-71527CA5ED42}"/>
                </a:ext>
              </a:extLst>
            </p:cNvPr>
            <p:cNvGrpSpPr/>
            <p:nvPr/>
          </p:nvGrpSpPr>
          <p:grpSpPr>
            <a:xfrm>
              <a:off x="3847429" y="389794"/>
              <a:ext cx="3957906" cy="6083313"/>
              <a:chOff x="4026331" y="389794"/>
              <a:chExt cx="3957906" cy="6083313"/>
            </a:xfrm>
          </p:grpSpPr>
          <p:grpSp>
            <p:nvGrpSpPr>
              <p:cNvPr id="16" name="グループ化 15">
                <a:extLst>
                  <a:ext uri="{FF2B5EF4-FFF2-40B4-BE49-F238E27FC236}">
                    <a16:creationId xmlns:a16="http://schemas.microsoft.com/office/drawing/2014/main" id="{DC8E3C82-981A-740D-DA5C-CE3C3BCB0365}"/>
                  </a:ext>
                </a:extLst>
              </p:cNvPr>
              <p:cNvGrpSpPr/>
              <p:nvPr/>
            </p:nvGrpSpPr>
            <p:grpSpPr>
              <a:xfrm>
                <a:off x="4026331" y="389794"/>
                <a:ext cx="3957906" cy="6083313"/>
                <a:chOff x="3390230" y="389794"/>
                <a:chExt cx="3957906" cy="6083313"/>
              </a:xfrm>
            </p:grpSpPr>
            <p:grpSp>
              <p:nvGrpSpPr>
                <p:cNvPr id="18" name="グループ化 17">
                  <a:extLst>
                    <a:ext uri="{FF2B5EF4-FFF2-40B4-BE49-F238E27FC236}">
                      <a16:creationId xmlns:a16="http://schemas.microsoft.com/office/drawing/2014/main" id="{5F4E39AA-8237-5FBA-D0C6-C77CF5590CB5}"/>
                    </a:ext>
                  </a:extLst>
                </p:cNvPr>
                <p:cNvGrpSpPr/>
                <p:nvPr/>
              </p:nvGrpSpPr>
              <p:grpSpPr>
                <a:xfrm>
                  <a:off x="4521859" y="1231498"/>
                  <a:ext cx="1703323" cy="4395002"/>
                  <a:chOff x="9578722" y="1665402"/>
                  <a:chExt cx="1582608" cy="3773147"/>
                </a:xfrm>
              </p:grpSpPr>
              <p:cxnSp>
                <p:nvCxnSpPr>
                  <p:cNvPr id="23" name="直線矢印コネクタ 22">
                    <a:extLst>
                      <a:ext uri="{FF2B5EF4-FFF2-40B4-BE49-F238E27FC236}">
                        <a16:creationId xmlns:a16="http://schemas.microsoft.com/office/drawing/2014/main" id="{474C5DB5-EF4E-5C61-8677-D9A5A03481FE}"/>
                      </a:ext>
                    </a:extLst>
                  </p:cNvPr>
                  <p:cNvCxnSpPr>
                    <a:cxnSpLocks/>
                    <a:stCxn id="20" idx="0"/>
                    <a:endCxn id="21" idx="2"/>
                  </p:cNvCxnSpPr>
                  <p:nvPr/>
                </p:nvCxnSpPr>
                <p:spPr>
                  <a:xfrm flipV="1">
                    <a:off x="10365996" y="4307252"/>
                    <a:ext cx="4031" cy="1131297"/>
                  </a:xfrm>
                  <a:prstGeom prst="straightConnector1">
                    <a:avLst/>
                  </a:prstGeom>
                  <a:ln w="38100">
                    <a:tailEnd type="triangle"/>
                  </a:ln>
                </p:spPr>
                <p:style>
                  <a:lnRef idx="2">
                    <a:schemeClr val="dk1"/>
                  </a:lnRef>
                  <a:fillRef idx="1">
                    <a:schemeClr val="lt1"/>
                  </a:fillRef>
                  <a:effectRef idx="0">
                    <a:schemeClr val="dk1"/>
                  </a:effectRef>
                  <a:fontRef idx="minor">
                    <a:schemeClr val="dk1"/>
                  </a:fontRef>
                </p:style>
              </p:cxnSp>
              <p:cxnSp>
                <p:nvCxnSpPr>
                  <p:cNvPr id="24" name="直線矢印コネクタ 23">
                    <a:extLst>
                      <a:ext uri="{FF2B5EF4-FFF2-40B4-BE49-F238E27FC236}">
                        <a16:creationId xmlns:a16="http://schemas.microsoft.com/office/drawing/2014/main" id="{BD6C04B2-0073-8138-9A4B-FE365CBF47D1}"/>
                      </a:ext>
                    </a:extLst>
                  </p:cNvPr>
                  <p:cNvCxnSpPr>
                    <a:cxnSpLocks/>
                    <a:stCxn id="21" idx="0"/>
                    <a:endCxn id="25" idx="2"/>
                  </p:cNvCxnSpPr>
                  <p:nvPr/>
                </p:nvCxnSpPr>
                <p:spPr>
                  <a:xfrm flipH="1" flipV="1">
                    <a:off x="10370026" y="2654054"/>
                    <a:ext cx="1" cy="1038027"/>
                  </a:xfrm>
                  <a:prstGeom prst="straightConnector1">
                    <a:avLst/>
                  </a:prstGeom>
                  <a:ln w="38100">
                    <a:tailEnd type="triangle"/>
                  </a:ln>
                </p:spPr>
                <p:style>
                  <a:lnRef idx="2">
                    <a:schemeClr val="dk1"/>
                  </a:lnRef>
                  <a:fillRef idx="1">
                    <a:schemeClr val="lt1"/>
                  </a:fillRef>
                  <a:effectRef idx="0">
                    <a:schemeClr val="dk1"/>
                  </a:effectRef>
                  <a:fontRef idx="minor">
                    <a:schemeClr val="dk1"/>
                  </a:fontRef>
                </p:style>
              </p:cxnSp>
              <p:sp>
                <p:nvSpPr>
                  <p:cNvPr id="25" name="角丸四角形 24">
                    <a:extLst>
                      <a:ext uri="{FF2B5EF4-FFF2-40B4-BE49-F238E27FC236}">
                        <a16:creationId xmlns:a16="http://schemas.microsoft.com/office/drawing/2014/main" id="{2ADD4199-DDFA-B780-A968-2FFC3C479EC5}"/>
                      </a:ext>
                    </a:extLst>
                  </p:cNvPr>
                  <p:cNvSpPr/>
                  <p:nvPr/>
                </p:nvSpPr>
                <p:spPr>
                  <a:xfrm>
                    <a:off x="9578722" y="2125429"/>
                    <a:ext cx="1582608" cy="528625"/>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2400" b="1" dirty="0"/>
                      <a:t>Dense</a:t>
                    </a:r>
                    <a:endParaRPr kumimoji="1" lang="ja-JP" altLang="en-US" sz="2400" b="1"/>
                  </a:p>
                </p:txBody>
              </p:sp>
              <p:cxnSp>
                <p:nvCxnSpPr>
                  <p:cNvPr id="26" name="直線矢印コネクタ 25">
                    <a:extLst>
                      <a:ext uri="{FF2B5EF4-FFF2-40B4-BE49-F238E27FC236}">
                        <a16:creationId xmlns:a16="http://schemas.microsoft.com/office/drawing/2014/main" id="{E3B26664-FB38-E294-F578-FA3CE82A3713}"/>
                      </a:ext>
                    </a:extLst>
                  </p:cNvPr>
                  <p:cNvCxnSpPr>
                    <a:cxnSpLocks/>
                    <a:stCxn id="25" idx="0"/>
                    <a:endCxn id="19" idx="2"/>
                  </p:cNvCxnSpPr>
                  <p:nvPr/>
                </p:nvCxnSpPr>
                <p:spPr>
                  <a:xfrm flipH="1" flipV="1">
                    <a:off x="10370025" y="1665402"/>
                    <a:ext cx="2" cy="460027"/>
                  </a:xfrm>
                  <a:prstGeom prst="straightConnector1">
                    <a:avLst/>
                  </a:prstGeom>
                  <a:ln w="38100">
                    <a:tailEnd type="triangle"/>
                  </a:ln>
                </p:spPr>
                <p:style>
                  <a:lnRef idx="2">
                    <a:schemeClr val="dk1"/>
                  </a:lnRef>
                  <a:fillRef idx="1">
                    <a:schemeClr val="lt1"/>
                  </a:fillRef>
                  <a:effectRef idx="0">
                    <a:schemeClr val="dk1"/>
                  </a:effectRef>
                  <a:fontRef idx="minor">
                    <a:schemeClr val="dk1"/>
                  </a:fontRef>
                </p:style>
              </p:cxnSp>
            </p:grpSp>
            <mc:AlternateContent xmlns:mc="http://schemas.openxmlformats.org/markup-compatibility/2006" xmlns:a14="http://schemas.microsoft.com/office/drawing/2010/main">
              <mc:Choice Requires="a14">
                <p:sp>
                  <p:nvSpPr>
                    <p:cNvPr id="19" name="角丸四角形 18">
                      <a:extLst>
                        <a:ext uri="{FF2B5EF4-FFF2-40B4-BE49-F238E27FC236}">
                          <a16:creationId xmlns:a16="http://schemas.microsoft.com/office/drawing/2014/main" id="{028A236C-7640-3F20-C22E-D01D0A6979E2}"/>
                        </a:ext>
                      </a:extLst>
                    </p:cNvPr>
                    <p:cNvSpPr/>
                    <p:nvPr/>
                  </p:nvSpPr>
                  <p:spPr>
                    <a:xfrm>
                      <a:off x="4356770" y="389794"/>
                      <a:ext cx="2033498" cy="841704"/>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ja-JP" sz="3200" i="1" smtClean="0">
                                    <a:latin typeface="Cambria Math" panose="02040503050406030204" pitchFamily="18" charset="0"/>
                                  </a:rPr>
                                </m:ctrlPr>
                              </m:sSubPr>
                              <m:e>
                                <m:acc>
                                  <m:accPr>
                                    <m:chr m:val="́"/>
                                    <m:ctrlPr>
                                      <a:rPr lang="en-US" altLang="ja-JP" sz="3200" i="1" smtClean="0">
                                        <a:latin typeface="Cambria Math" panose="02040503050406030204" pitchFamily="18" charset="0"/>
                                      </a:rPr>
                                    </m:ctrlPr>
                                  </m:accPr>
                                  <m:e>
                                    <m:r>
                                      <a:rPr lang="en-US" altLang="ja-JP" sz="3200" i="1">
                                        <a:latin typeface="Cambria Math" panose="02040503050406030204" pitchFamily="18" charset="0"/>
                                      </a:rPr>
                                      <m:t>𝐺</m:t>
                                    </m:r>
                                  </m:e>
                                </m:acc>
                              </m:e>
                              <m:sub>
                                <m:r>
                                  <a:rPr lang="en-US" altLang="ja-JP" sz="3200" b="0" i="1">
                                    <a:latin typeface="Cambria Math" panose="02040503050406030204" pitchFamily="18" charset="0"/>
                                  </a:rPr>
                                  <m:t>𝑇</m:t>
                                </m:r>
                                <m:r>
                                  <a:rPr lang="en-US" altLang="ja-JP" sz="3200" b="0" i="1">
                                    <a:latin typeface="Cambria Math" panose="02040503050406030204" pitchFamily="18" charset="0"/>
                                  </a:rPr>
                                  <m:t>, </m:t>
                                </m:r>
                                <m:r>
                                  <a:rPr lang="en-US" altLang="ja-JP" sz="3200" b="0" i="1">
                                    <a:latin typeface="Cambria Math" panose="02040503050406030204" pitchFamily="18" charset="0"/>
                                  </a:rPr>
                                  <m:t>𝑛</m:t>
                                </m:r>
                                <m:r>
                                  <a:rPr lang="en-US" altLang="ja-JP" sz="3200" b="0" i="1" smtClean="0">
                                    <a:latin typeface="Cambria Math" panose="02040503050406030204" pitchFamily="18" charset="0"/>
                                  </a:rPr>
                                  <m:t>+1</m:t>
                                </m:r>
                              </m:sub>
                            </m:sSub>
                          </m:oMath>
                        </m:oMathPara>
                      </a14:m>
                      <a:endParaRPr kumimoji="1" lang="ja-JP" altLang="en-US" sz="2400"/>
                    </a:p>
                  </p:txBody>
                </p:sp>
              </mc:Choice>
              <mc:Fallback xmlns="">
                <p:sp>
                  <p:nvSpPr>
                    <p:cNvPr id="19" name="角丸四角形 18">
                      <a:extLst>
                        <a:ext uri="{FF2B5EF4-FFF2-40B4-BE49-F238E27FC236}">
                          <a16:creationId xmlns:a16="http://schemas.microsoft.com/office/drawing/2014/main" id="{028A236C-7640-3F20-C22E-D01D0A6979E2}"/>
                        </a:ext>
                      </a:extLst>
                    </p:cNvPr>
                    <p:cNvSpPr>
                      <a:spLocks noRot="1" noChangeAspect="1" noMove="1" noResize="1" noEditPoints="1" noAdjustHandles="1" noChangeArrowheads="1" noChangeShapeType="1" noTextEdit="1"/>
                    </p:cNvSpPr>
                    <p:nvPr/>
                  </p:nvSpPr>
                  <p:spPr>
                    <a:xfrm>
                      <a:off x="4356770" y="389794"/>
                      <a:ext cx="2033498" cy="841704"/>
                    </a:xfrm>
                    <a:prstGeom prst="roundRect">
                      <a:avLst/>
                    </a:prstGeom>
                    <a:blipFill>
                      <a:blip r:embed="rId8"/>
                      <a:stretch>
                        <a:fillRect t="-178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0" name="角丸四角形 19">
                      <a:extLst>
                        <a:ext uri="{FF2B5EF4-FFF2-40B4-BE49-F238E27FC236}">
                          <a16:creationId xmlns:a16="http://schemas.microsoft.com/office/drawing/2014/main" id="{308AE8EF-C35B-9136-8ED1-202205505BFA}"/>
                        </a:ext>
                      </a:extLst>
                    </p:cNvPr>
                    <p:cNvSpPr/>
                    <p:nvPr/>
                  </p:nvSpPr>
                  <p:spPr>
                    <a:xfrm>
                      <a:off x="3390230" y="5626500"/>
                      <a:ext cx="3957906" cy="846607"/>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2400" dirty="0"/>
                        <a:t>[</a:t>
                      </a:r>
                      <a14:m>
                        <m:oMath xmlns:m="http://schemas.openxmlformats.org/officeDocument/2006/math">
                          <m:sSub>
                            <m:sSubPr>
                              <m:ctrlPr>
                                <a:rPr kumimoji="1" lang="en-US" altLang="ja-JP" sz="2400" i="1" smtClean="0">
                                  <a:latin typeface="Cambria Math" panose="02040503050406030204" pitchFamily="18" charset="0"/>
                                </a:rPr>
                              </m:ctrlPr>
                            </m:sSubPr>
                            <m:e>
                              <m:r>
                                <a:rPr kumimoji="1" lang="en-US" altLang="ja-JP" sz="2400" b="0" i="1" smtClean="0">
                                  <a:latin typeface="Cambria Math" panose="02040503050406030204" pitchFamily="18" charset="0"/>
                                </a:rPr>
                                <m:t>𝑃</m:t>
                              </m:r>
                            </m:e>
                            <m:sub>
                              <m:r>
                                <a:rPr lang="en-US" altLang="ja-JP" sz="2400" i="1">
                                  <a:latin typeface="Cambria Math" panose="02040503050406030204" pitchFamily="18" charset="0"/>
                                  <a:cs typeface="Times New Roman" panose="02020603050405020304" pitchFamily="18" charset="0"/>
                                </a:rPr>
                                <m:t>𝐹</m:t>
                              </m:r>
                              <m:r>
                                <a:rPr kumimoji="1" lang="en-US" altLang="ja-JP" sz="2400" b="0" i="1" smtClean="0">
                                  <a:latin typeface="Cambria Math" panose="02040503050406030204" pitchFamily="18" charset="0"/>
                                </a:rPr>
                                <m:t>,</m:t>
                              </m:r>
                              <m:r>
                                <a:rPr kumimoji="1" lang="en-US" altLang="ja-JP" sz="2400" b="0" i="1" smtClean="0">
                                  <a:latin typeface="Cambria Math" panose="02040503050406030204" pitchFamily="18" charset="0"/>
                                </a:rPr>
                                <m:t>𝑛</m:t>
                              </m:r>
                              <m:r>
                                <a:rPr kumimoji="1" lang="en-US" altLang="ja-JP" sz="2400" b="0" i="1" smtClean="0">
                                  <a:latin typeface="Cambria Math" panose="02040503050406030204" pitchFamily="18" charset="0"/>
                                </a:rPr>
                                <m:t>+2</m:t>
                              </m:r>
                            </m:sub>
                          </m:sSub>
                          <m:r>
                            <a:rPr kumimoji="1" lang="en-US" altLang="ja-JP" sz="2400" b="0" i="1" smtClean="0">
                              <a:latin typeface="Cambria Math" panose="02040503050406030204" pitchFamily="18" charset="0"/>
                            </a:rPr>
                            <m:t>,</m:t>
                          </m:r>
                          <m:sSub>
                            <m:sSubPr>
                              <m:ctrlPr>
                                <a:rPr lang="en-US" altLang="ja-JP" sz="2400" i="1">
                                  <a:latin typeface="Cambria Math" panose="02040503050406030204" pitchFamily="18" charset="0"/>
                                </a:rPr>
                              </m:ctrlPr>
                            </m:sSubPr>
                            <m:e>
                              <m:r>
                                <a:rPr lang="en-US" altLang="ja-JP" sz="2400" b="0" i="1" smtClean="0">
                                  <a:latin typeface="Cambria Math" panose="02040503050406030204" pitchFamily="18" charset="0"/>
                                </a:rPr>
                                <m:t>𝐶</m:t>
                              </m:r>
                            </m:e>
                            <m:sub>
                              <m:r>
                                <a:rPr lang="en-US" altLang="ja-JP" sz="2400" i="1">
                                  <a:latin typeface="Cambria Math" panose="02040503050406030204" pitchFamily="18" charset="0"/>
                                  <a:cs typeface="Times New Roman" panose="02020603050405020304" pitchFamily="18" charset="0"/>
                                </a:rPr>
                                <m:t>𝐹</m:t>
                              </m:r>
                              <m:r>
                                <a:rPr lang="en-US" altLang="ja-JP" sz="2400" b="0" i="1">
                                  <a:latin typeface="Cambria Math" panose="02040503050406030204" pitchFamily="18" charset="0"/>
                                </a:rPr>
                                <m:t>,</m:t>
                              </m:r>
                              <m:r>
                                <a:rPr lang="en-US" altLang="ja-JP" sz="2400" b="0" i="1">
                                  <a:latin typeface="Cambria Math" panose="02040503050406030204" pitchFamily="18" charset="0"/>
                                </a:rPr>
                                <m:t>𝑛</m:t>
                              </m:r>
                              <m:r>
                                <a:rPr lang="en-US" altLang="ja-JP" sz="2400" b="0" i="1" smtClean="0">
                                  <a:latin typeface="Cambria Math" panose="02040503050406030204" pitchFamily="18" charset="0"/>
                                </a:rPr>
                                <m:t>+2</m:t>
                              </m:r>
                            </m:sub>
                          </m:sSub>
                        </m:oMath>
                      </a14:m>
                      <a:r>
                        <a:rPr kumimoji="1" lang="en-US" altLang="ja-JP" sz="2400" dirty="0"/>
                        <a:t>, </a:t>
                      </a:r>
                      <a14:m>
                        <m:oMath xmlns:m="http://schemas.openxmlformats.org/officeDocument/2006/math">
                          <m:sSub>
                            <m:sSubPr>
                              <m:ctrlPr>
                                <a:rPr lang="en-US" altLang="ja-JP" sz="2400" i="1">
                                  <a:latin typeface="Cambria Math" panose="02040503050406030204" pitchFamily="18" charset="0"/>
                                </a:rPr>
                              </m:ctrlPr>
                            </m:sSubPr>
                            <m:e>
                              <m:r>
                                <a:rPr lang="en-US" altLang="ja-JP" sz="2400" b="0" i="1" smtClean="0">
                                  <a:latin typeface="Cambria Math" panose="02040503050406030204" pitchFamily="18" charset="0"/>
                                </a:rPr>
                                <m:t>𝑆</m:t>
                              </m:r>
                            </m:e>
                            <m:sub>
                              <m:r>
                                <a:rPr lang="en-US" altLang="ja-JP" sz="2400" i="1">
                                  <a:latin typeface="Cambria Math" panose="02040503050406030204" pitchFamily="18" charset="0"/>
                                  <a:cs typeface="Times New Roman" panose="02020603050405020304" pitchFamily="18" charset="0"/>
                                </a:rPr>
                                <m:t>𝐹</m:t>
                              </m:r>
                              <m:r>
                                <a:rPr lang="en-US" altLang="ja-JP" sz="2400" b="0" i="1">
                                  <a:latin typeface="Cambria Math" panose="02040503050406030204" pitchFamily="18" charset="0"/>
                                </a:rPr>
                                <m:t>,</m:t>
                              </m:r>
                              <m:r>
                                <a:rPr lang="en-US" altLang="ja-JP" sz="2400" b="0" i="1">
                                  <a:latin typeface="Cambria Math" panose="02040503050406030204" pitchFamily="18" charset="0"/>
                                </a:rPr>
                                <m:t>𝑛</m:t>
                              </m:r>
                              <m:r>
                                <a:rPr lang="en-US" altLang="ja-JP" sz="2400" b="0" i="1" smtClean="0">
                                  <a:latin typeface="Cambria Math" panose="02040503050406030204" pitchFamily="18" charset="0"/>
                                </a:rPr>
                                <m:t>+2</m:t>
                              </m:r>
                            </m:sub>
                          </m:sSub>
                        </m:oMath>
                      </a14:m>
                      <a:r>
                        <a:rPr kumimoji="1" lang="en-US" altLang="ja-JP" sz="2400" dirty="0"/>
                        <a:t>]</a:t>
                      </a:r>
                      <a:endParaRPr kumimoji="1" lang="ja-JP" altLang="en-US" sz="2400"/>
                    </a:p>
                  </p:txBody>
                </p:sp>
              </mc:Choice>
              <mc:Fallback xmlns="">
                <p:sp>
                  <p:nvSpPr>
                    <p:cNvPr id="20" name="角丸四角形 19">
                      <a:extLst>
                        <a:ext uri="{FF2B5EF4-FFF2-40B4-BE49-F238E27FC236}">
                          <a16:creationId xmlns:a16="http://schemas.microsoft.com/office/drawing/2014/main" id="{308AE8EF-C35B-9136-8ED1-202205505BFA}"/>
                        </a:ext>
                      </a:extLst>
                    </p:cNvPr>
                    <p:cNvSpPr>
                      <a:spLocks noRot="1" noChangeAspect="1" noMove="1" noResize="1" noEditPoints="1" noAdjustHandles="1" noChangeArrowheads="1" noChangeShapeType="1" noTextEdit="1"/>
                    </p:cNvSpPr>
                    <p:nvPr/>
                  </p:nvSpPr>
                  <p:spPr>
                    <a:xfrm>
                      <a:off x="3390230" y="5626500"/>
                      <a:ext cx="3957906" cy="846607"/>
                    </a:xfrm>
                    <a:prstGeom prst="roundRect">
                      <a:avLst/>
                    </a:prstGeom>
                    <a:blipFill>
                      <a:blip r:embed="rId9"/>
                      <a:stretch>
                        <a:fillRect/>
                      </a:stretch>
                    </a:blipFill>
                  </p:spPr>
                  <p:txBody>
                    <a:bodyPr/>
                    <a:lstStyle/>
                    <a:p>
                      <a:r>
                        <a:rPr lang="ja-JP" altLang="en-US">
                          <a:noFill/>
                        </a:rPr>
                        <a:t> </a:t>
                      </a:r>
                    </a:p>
                  </p:txBody>
                </p:sp>
              </mc:Fallback>
            </mc:AlternateContent>
            <p:sp>
              <p:nvSpPr>
                <p:cNvPr id="21" name="角丸四角形 20">
                  <a:extLst>
                    <a:ext uri="{FF2B5EF4-FFF2-40B4-BE49-F238E27FC236}">
                      <a16:creationId xmlns:a16="http://schemas.microsoft.com/office/drawing/2014/main" id="{8CC54C52-8674-1FE4-FB9C-7BC413955D2F}"/>
                    </a:ext>
                  </a:extLst>
                </p:cNvPr>
                <p:cNvSpPr/>
                <p:nvPr/>
              </p:nvSpPr>
              <p:spPr>
                <a:xfrm>
                  <a:off x="4173282" y="3592195"/>
                  <a:ext cx="2400479" cy="716558"/>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ja-JP" sz="2400" b="1" dirty="0"/>
                    <a:t>RNN/LSTM</a:t>
                  </a:r>
                  <a:endParaRPr kumimoji="1" lang="en-US" altLang="ja-JP" sz="2400" b="1" dirty="0"/>
                </a:p>
              </p:txBody>
            </p:sp>
            <p:cxnSp>
              <p:nvCxnSpPr>
                <p:cNvPr id="22" name="直線矢印コネクタ 21">
                  <a:extLst>
                    <a:ext uri="{FF2B5EF4-FFF2-40B4-BE49-F238E27FC236}">
                      <a16:creationId xmlns:a16="http://schemas.microsoft.com/office/drawing/2014/main" id="{9EC302D7-7371-466E-B5DF-7E530CDAF3E6}"/>
                    </a:ext>
                  </a:extLst>
                </p:cNvPr>
                <p:cNvCxnSpPr>
                  <a:cxnSpLocks/>
                  <a:stCxn id="21" idx="3"/>
                </p:cNvCxnSpPr>
                <p:nvPr/>
              </p:nvCxnSpPr>
              <p:spPr>
                <a:xfrm>
                  <a:off x="6573761" y="3950474"/>
                  <a:ext cx="504676" cy="5484"/>
                </a:xfrm>
                <a:prstGeom prst="straightConnector1">
                  <a:avLst/>
                </a:prstGeom>
                <a:ln w="38100">
                  <a:tailEnd type="triangle"/>
                </a:ln>
              </p:spPr>
              <p:style>
                <a:lnRef idx="2">
                  <a:schemeClr val="dk1"/>
                </a:lnRef>
                <a:fillRef idx="1">
                  <a:schemeClr val="lt1"/>
                </a:fillRef>
                <a:effectRef idx="0">
                  <a:schemeClr val="dk1"/>
                </a:effectRef>
                <a:fontRef idx="minor">
                  <a:schemeClr val="dk1"/>
                </a:fontRef>
              </p:style>
            </p:cxnSp>
          </p:grpSp>
          <mc:AlternateContent xmlns:mc="http://schemas.openxmlformats.org/markup-compatibility/2006" xmlns:a14="http://schemas.microsoft.com/office/drawing/2010/main">
            <mc:Choice Requires="a14">
              <p:sp>
                <p:nvSpPr>
                  <p:cNvPr id="17" name="テキスト ボックス 16">
                    <a:extLst>
                      <a:ext uri="{FF2B5EF4-FFF2-40B4-BE49-F238E27FC236}">
                        <a16:creationId xmlns:a16="http://schemas.microsoft.com/office/drawing/2014/main" id="{2835A9D7-958F-560F-3E5C-AF07B2BC9A33}"/>
                      </a:ext>
                    </a:extLst>
                  </p:cNvPr>
                  <p:cNvSpPr txBox="1"/>
                  <p:nvPr/>
                </p:nvSpPr>
                <p:spPr>
                  <a:xfrm>
                    <a:off x="4652933" y="3133407"/>
                    <a:ext cx="694225" cy="55584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2400" i="1" smtClean="0">
                              <a:latin typeface="Cambria Math" panose="02040503050406030204" pitchFamily="18" charset="0"/>
                              <a:ea typeface="Cambria Math" panose="02040503050406030204" pitchFamily="18" charset="0"/>
                            </a:rPr>
                            <m:t>×</m:t>
                          </m:r>
                          <m:r>
                            <a:rPr kumimoji="1" lang="en-US" altLang="ja-JP" sz="2400" b="0" i="1" smtClean="0">
                              <a:latin typeface="Cambria Math" panose="02040503050406030204" pitchFamily="18" charset="0"/>
                              <a:ea typeface="Cambria Math" panose="02040503050406030204" pitchFamily="18" charset="0"/>
                            </a:rPr>
                            <m:t>𝑟</m:t>
                          </m:r>
                        </m:oMath>
                      </m:oMathPara>
                    </a14:m>
                    <a:endParaRPr kumimoji="1" lang="ja-JP" altLang="en-US" sz="2000"/>
                  </a:p>
                </p:txBody>
              </p:sp>
            </mc:Choice>
            <mc:Fallback xmlns="">
              <p:sp>
                <p:nvSpPr>
                  <p:cNvPr id="17" name="テキスト ボックス 16">
                    <a:extLst>
                      <a:ext uri="{FF2B5EF4-FFF2-40B4-BE49-F238E27FC236}">
                        <a16:creationId xmlns:a16="http://schemas.microsoft.com/office/drawing/2014/main" id="{2835A9D7-958F-560F-3E5C-AF07B2BC9A33}"/>
                      </a:ext>
                    </a:extLst>
                  </p:cNvPr>
                  <p:cNvSpPr txBox="1">
                    <a:spLocks noRot="1" noChangeAspect="1" noMove="1" noResize="1" noEditPoints="1" noAdjustHandles="1" noChangeArrowheads="1" noChangeShapeType="1" noTextEdit="1"/>
                  </p:cNvSpPr>
                  <p:nvPr/>
                </p:nvSpPr>
                <p:spPr>
                  <a:xfrm>
                    <a:off x="4652933" y="3133407"/>
                    <a:ext cx="694225" cy="555842"/>
                  </a:xfrm>
                  <a:prstGeom prst="rect">
                    <a:avLst/>
                  </a:prstGeom>
                  <a:blipFill>
                    <a:blip r:embed="rId10"/>
                    <a:stretch>
                      <a:fillRect/>
                    </a:stretch>
                  </a:blipFill>
                </p:spPr>
                <p:txBody>
                  <a:bodyPr/>
                  <a:lstStyle/>
                  <a:p>
                    <a:r>
                      <a:rPr lang="ja-JP" altLang="en-US">
                        <a:noFill/>
                      </a:rPr>
                      <a:t> </a:t>
                    </a:r>
                  </a:p>
                </p:txBody>
              </p:sp>
            </mc:Fallback>
          </mc:AlternateContent>
        </p:grpSp>
        <mc:AlternateContent xmlns:mc="http://schemas.openxmlformats.org/markup-compatibility/2006" xmlns:a14="http://schemas.microsoft.com/office/drawing/2010/main">
          <mc:Choice Requires="a14">
            <p:sp>
              <p:nvSpPr>
                <p:cNvPr id="15" name="テキスト ボックス 14">
                  <a:extLst>
                    <a:ext uri="{FF2B5EF4-FFF2-40B4-BE49-F238E27FC236}">
                      <a16:creationId xmlns:a16="http://schemas.microsoft.com/office/drawing/2014/main" id="{659FE794-D984-FC61-FB40-40110690DB77}"/>
                    </a:ext>
                  </a:extLst>
                </p:cNvPr>
                <p:cNvSpPr txBox="1"/>
                <p:nvPr/>
              </p:nvSpPr>
              <p:spPr>
                <a:xfrm>
                  <a:off x="8829523" y="3133406"/>
                  <a:ext cx="694225" cy="55584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2400" i="1" smtClean="0">
                            <a:latin typeface="Cambria Math" panose="02040503050406030204" pitchFamily="18" charset="0"/>
                            <a:ea typeface="Cambria Math" panose="02040503050406030204" pitchFamily="18" charset="0"/>
                          </a:rPr>
                          <m:t>×</m:t>
                        </m:r>
                        <m:r>
                          <a:rPr kumimoji="1" lang="en-US" altLang="ja-JP" sz="2400" b="0" i="1" smtClean="0">
                            <a:latin typeface="Cambria Math" panose="02040503050406030204" pitchFamily="18" charset="0"/>
                            <a:ea typeface="Cambria Math" panose="02040503050406030204" pitchFamily="18" charset="0"/>
                          </a:rPr>
                          <m:t>𝑟</m:t>
                        </m:r>
                      </m:oMath>
                    </m:oMathPara>
                  </a14:m>
                  <a:endParaRPr kumimoji="1" lang="ja-JP" altLang="en-US"/>
                </a:p>
              </p:txBody>
            </p:sp>
          </mc:Choice>
          <mc:Fallback xmlns="">
            <p:sp>
              <p:nvSpPr>
                <p:cNvPr id="15" name="テキスト ボックス 14">
                  <a:extLst>
                    <a:ext uri="{FF2B5EF4-FFF2-40B4-BE49-F238E27FC236}">
                      <a16:creationId xmlns:a16="http://schemas.microsoft.com/office/drawing/2014/main" id="{659FE794-D984-FC61-FB40-40110690DB77}"/>
                    </a:ext>
                  </a:extLst>
                </p:cNvPr>
                <p:cNvSpPr txBox="1">
                  <a:spLocks noRot="1" noChangeAspect="1" noMove="1" noResize="1" noEditPoints="1" noAdjustHandles="1" noChangeArrowheads="1" noChangeShapeType="1" noTextEdit="1"/>
                </p:cNvSpPr>
                <p:nvPr/>
              </p:nvSpPr>
              <p:spPr>
                <a:xfrm>
                  <a:off x="8829523" y="3133406"/>
                  <a:ext cx="694225" cy="555842"/>
                </a:xfrm>
                <a:prstGeom prst="rect">
                  <a:avLst/>
                </a:prstGeom>
                <a:blipFill>
                  <a:blip r:embed="rId10"/>
                  <a:stretch>
                    <a:fillRect/>
                  </a:stretch>
                </a:blipFill>
              </p:spPr>
              <p:txBody>
                <a:bodyPr/>
                <a:lstStyle/>
                <a:p>
                  <a:r>
                    <a:rPr lang="ja-JP" altLang="en-US">
                      <a:noFill/>
                    </a:rPr>
                    <a:t> </a:t>
                  </a:r>
                </a:p>
              </p:txBody>
            </p:sp>
          </mc:Fallback>
        </mc:AlternateContent>
      </p:grpSp>
      <p:sp>
        <p:nvSpPr>
          <p:cNvPr id="3" name="テキスト ボックス 2">
            <a:extLst>
              <a:ext uri="{FF2B5EF4-FFF2-40B4-BE49-F238E27FC236}">
                <a16:creationId xmlns:a16="http://schemas.microsoft.com/office/drawing/2014/main" id="{75189F81-9531-E22A-2EA2-38F45131F4F4}"/>
              </a:ext>
            </a:extLst>
          </p:cNvPr>
          <p:cNvSpPr txBox="1"/>
          <p:nvPr/>
        </p:nvSpPr>
        <p:spPr>
          <a:xfrm>
            <a:off x="7576352" y="1372530"/>
            <a:ext cx="997988" cy="328689"/>
          </a:xfrm>
          <a:prstGeom prst="rect">
            <a:avLst/>
          </a:prstGeom>
          <a:ln>
            <a:noFill/>
          </a:ln>
        </p:spPr>
        <p:style>
          <a:lnRef idx="2">
            <a:schemeClr val="dk1"/>
          </a:lnRef>
          <a:fillRef idx="1">
            <a:schemeClr val="lt1"/>
          </a:fillRef>
          <a:effectRef idx="0">
            <a:schemeClr val="dk1"/>
          </a:effectRef>
          <a:fontRef idx="minor">
            <a:schemeClr val="dk1"/>
          </a:fontRef>
        </p:style>
        <p:txBody>
          <a:bodyPr wrap="square" rtlCol="0">
            <a:spAutoFit/>
          </a:bodyPr>
          <a:lstStyle/>
          <a:p>
            <a:r>
              <a:rPr kumimoji="1" lang="ja-JP" altLang="en-US" sz="2000" b="1">
                <a:latin typeface="Hiragino Kaku Gothic Std W8" panose="020B0800000000000000" pitchFamily="34" charset="-128"/>
                <a:ea typeface="Hiragino Kaku Gothic Std W8" panose="020B0800000000000000" pitchFamily="34" charset="-128"/>
              </a:rPr>
              <a:t>・・・</a:t>
            </a:r>
            <a:endParaRPr kumimoji="1" lang="ja-JP" altLang="en-US" sz="1600" b="1">
              <a:latin typeface="Hiragino Kaku Gothic Std W8" panose="020B0800000000000000" pitchFamily="34" charset="-128"/>
              <a:ea typeface="Hiragino Kaku Gothic Std W8" panose="020B0800000000000000" pitchFamily="34" charset="-128"/>
            </a:endParaRPr>
          </a:p>
        </p:txBody>
      </p:sp>
      <p:sp>
        <p:nvSpPr>
          <p:cNvPr id="41" name="テキスト ボックス 40">
            <a:extLst>
              <a:ext uri="{FF2B5EF4-FFF2-40B4-BE49-F238E27FC236}">
                <a16:creationId xmlns:a16="http://schemas.microsoft.com/office/drawing/2014/main" id="{93FC5E8F-44E0-0DC2-5D2B-DE96C60B857A}"/>
              </a:ext>
            </a:extLst>
          </p:cNvPr>
          <p:cNvSpPr txBox="1"/>
          <p:nvPr/>
        </p:nvSpPr>
        <p:spPr>
          <a:xfrm>
            <a:off x="7576352" y="2397248"/>
            <a:ext cx="997988" cy="328689"/>
          </a:xfrm>
          <a:prstGeom prst="rect">
            <a:avLst/>
          </a:prstGeom>
          <a:ln>
            <a:noFill/>
          </a:ln>
        </p:spPr>
        <p:style>
          <a:lnRef idx="2">
            <a:schemeClr val="dk1"/>
          </a:lnRef>
          <a:fillRef idx="1">
            <a:schemeClr val="lt1"/>
          </a:fillRef>
          <a:effectRef idx="0">
            <a:schemeClr val="dk1"/>
          </a:effectRef>
          <a:fontRef idx="minor">
            <a:schemeClr val="dk1"/>
          </a:fontRef>
        </p:style>
        <p:txBody>
          <a:bodyPr wrap="square" rtlCol="0">
            <a:spAutoFit/>
          </a:bodyPr>
          <a:lstStyle/>
          <a:p>
            <a:r>
              <a:rPr kumimoji="1" lang="ja-JP" altLang="en-US" sz="2000" b="1">
                <a:latin typeface="Hiragino Kaku Gothic Std W8" panose="020B0800000000000000" pitchFamily="34" charset="-128"/>
                <a:ea typeface="Hiragino Kaku Gothic Std W8" panose="020B0800000000000000" pitchFamily="34" charset="-128"/>
              </a:rPr>
              <a:t>・・・</a:t>
            </a:r>
            <a:endParaRPr kumimoji="1" lang="ja-JP" altLang="en-US" sz="1600" b="1">
              <a:latin typeface="Hiragino Kaku Gothic Std W8" panose="020B0800000000000000" pitchFamily="34" charset="-128"/>
              <a:ea typeface="Hiragino Kaku Gothic Std W8" panose="020B0800000000000000" pitchFamily="34" charset="-128"/>
            </a:endParaRPr>
          </a:p>
        </p:txBody>
      </p:sp>
      <p:sp>
        <p:nvSpPr>
          <p:cNvPr id="42" name="角丸四角形 41">
            <a:extLst>
              <a:ext uri="{FF2B5EF4-FFF2-40B4-BE49-F238E27FC236}">
                <a16:creationId xmlns:a16="http://schemas.microsoft.com/office/drawing/2014/main" id="{5690C145-1468-0F19-18A2-B5D5C0ADF9FD}"/>
              </a:ext>
            </a:extLst>
          </p:cNvPr>
          <p:cNvSpPr/>
          <p:nvPr/>
        </p:nvSpPr>
        <p:spPr>
          <a:xfrm>
            <a:off x="8107614" y="650240"/>
            <a:ext cx="3954339" cy="5903705"/>
          </a:xfrm>
          <a:prstGeom prst="round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2800" dirty="0">
              <a:solidFill>
                <a:schemeClr val="tx1"/>
              </a:solidFill>
            </a:endParaRPr>
          </a:p>
        </p:txBody>
      </p:sp>
      <p:sp>
        <p:nvSpPr>
          <p:cNvPr id="44" name="角丸四角形吹き出し 43">
            <a:extLst>
              <a:ext uri="{FF2B5EF4-FFF2-40B4-BE49-F238E27FC236}">
                <a16:creationId xmlns:a16="http://schemas.microsoft.com/office/drawing/2014/main" id="{FA883AC1-A9C7-0C7F-9DC8-8183D35A3A73}"/>
              </a:ext>
            </a:extLst>
          </p:cNvPr>
          <p:cNvSpPr/>
          <p:nvPr/>
        </p:nvSpPr>
        <p:spPr>
          <a:xfrm>
            <a:off x="3488481" y="264744"/>
            <a:ext cx="4149713" cy="1738455"/>
          </a:xfrm>
          <a:prstGeom prst="wedgeRoundRectCallout">
            <a:avLst>
              <a:gd name="adj1" fmla="val 86434"/>
              <a:gd name="adj2" fmla="val 20784"/>
              <a:gd name="adj3" fmla="val 16667"/>
            </a:avLst>
          </a:prstGeom>
          <a:solidFill>
            <a:schemeClr val="bg1"/>
          </a:solid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800">
                <a:solidFill>
                  <a:schemeClr val="tx1"/>
                </a:solidFill>
              </a:rPr>
              <a:t>次月の最大同時接続数の増加率</a:t>
            </a:r>
            <a:endParaRPr kumimoji="1" lang="ja-JP" altLang="en-US" sz="2800" dirty="0">
              <a:solidFill>
                <a:schemeClr val="tx1"/>
              </a:solidFill>
            </a:endParaRPr>
          </a:p>
        </p:txBody>
      </p:sp>
    </p:spTree>
    <p:extLst>
      <p:ext uri="{BB962C8B-B14F-4D97-AF65-F5344CB8AC3E}">
        <p14:creationId xmlns:p14="http://schemas.microsoft.com/office/powerpoint/2010/main" val="24686711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75189F81-9531-E22A-2EA2-38F45131F4F4}"/>
              </a:ext>
            </a:extLst>
          </p:cNvPr>
          <p:cNvSpPr txBox="1"/>
          <p:nvPr/>
        </p:nvSpPr>
        <p:spPr>
          <a:xfrm>
            <a:off x="7576352" y="1387204"/>
            <a:ext cx="997988" cy="338554"/>
          </a:xfrm>
          <a:prstGeom prst="rect">
            <a:avLst/>
          </a:prstGeom>
          <a:ln>
            <a:noFill/>
          </a:ln>
        </p:spPr>
        <p:style>
          <a:lnRef idx="2">
            <a:schemeClr val="dk1"/>
          </a:lnRef>
          <a:fillRef idx="1">
            <a:schemeClr val="lt1"/>
          </a:fillRef>
          <a:effectRef idx="0">
            <a:schemeClr val="dk1"/>
          </a:effectRef>
          <a:fontRef idx="minor">
            <a:schemeClr val="dk1"/>
          </a:fontRef>
        </p:style>
        <p:txBody>
          <a:bodyPr wrap="square" rtlCol="0">
            <a:spAutoFit/>
          </a:bodyPr>
          <a:lstStyle/>
          <a:p>
            <a:r>
              <a:rPr kumimoji="1" lang="ja-JP" altLang="en-US" sz="1600" b="1">
                <a:latin typeface="Hiragino Kaku Gothic Std W8" panose="020B0800000000000000" pitchFamily="34" charset="-128"/>
                <a:ea typeface="Hiragino Kaku Gothic Std W8" panose="020B0800000000000000" pitchFamily="34" charset="-128"/>
              </a:rPr>
              <a:t>・・・</a:t>
            </a:r>
            <a:endParaRPr kumimoji="1" lang="ja-JP" altLang="en-US" sz="1200" b="1">
              <a:latin typeface="Hiragino Kaku Gothic Std W8" panose="020B0800000000000000" pitchFamily="34" charset="-128"/>
              <a:ea typeface="Hiragino Kaku Gothic Std W8" panose="020B0800000000000000" pitchFamily="34" charset="-128"/>
            </a:endParaRPr>
          </a:p>
        </p:txBody>
      </p:sp>
      <p:sp>
        <p:nvSpPr>
          <p:cNvPr id="2" name="タイトル 1">
            <a:extLst>
              <a:ext uri="{FF2B5EF4-FFF2-40B4-BE49-F238E27FC236}">
                <a16:creationId xmlns:a16="http://schemas.microsoft.com/office/drawing/2014/main" id="{E110B6FD-4EC4-AF3E-A72E-64E8558CC5B0}"/>
              </a:ext>
            </a:extLst>
          </p:cNvPr>
          <p:cNvSpPr>
            <a:spLocks noGrp="1"/>
          </p:cNvSpPr>
          <p:nvPr>
            <p:ph type="title"/>
          </p:nvPr>
        </p:nvSpPr>
        <p:spPr/>
        <p:txBody>
          <a:bodyPr/>
          <a:lstStyle/>
          <a:p>
            <a:r>
              <a:rPr kumimoji="1" lang="ja-JP" altLang="en-US"/>
              <a:t>提案手法</a:t>
            </a:r>
            <a:r>
              <a:rPr kumimoji="1" lang="en-US" altLang="ja-JP" dirty="0"/>
              <a:t> </a:t>
            </a:r>
            <a:r>
              <a:rPr kumimoji="1" lang="ja-JP" altLang="en-US"/>
              <a:t>例</a:t>
            </a:r>
          </a:p>
        </p:txBody>
      </p:sp>
      <p:sp>
        <p:nvSpPr>
          <p:cNvPr id="4" name="スライド番号プレースホルダー 3">
            <a:extLst>
              <a:ext uri="{FF2B5EF4-FFF2-40B4-BE49-F238E27FC236}">
                <a16:creationId xmlns:a16="http://schemas.microsoft.com/office/drawing/2014/main" id="{C3D20C91-50E3-75A2-E874-2A27C429A949}"/>
              </a:ext>
            </a:extLst>
          </p:cNvPr>
          <p:cNvSpPr>
            <a:spLocks noGrp="1"/>
          </p:cNvSpPr>
          <p:nvPr>
            <p:ph type="sldNum" sz="quarter" idx="12"/>
          </p:nvPr>
        </p:nvSpPr>
        <p:spPr/>
        <p:txBody>
          <a:bodyPr/>
          <a:lstStyle/>
          <a:p>
            <a:fld id="{3C83C733-A267-4C27-B924-90460700986B}" type="slidenum">
              <a:rPr lang="ja-JP" altLang="en-US" smtClean="0"/>
              <a:pPr/>
              <a:t>17</a:t>
            </a:fld>
            <a:endParaRPr lang="ja-JP" altLang="en-US"/>
          </a:p>
        </p:txBody>
      </p:sp>
      <p:grpSp>
        <p:nvGrpSpPr>
          <p:cNvPr id="5" name="グループ化 4">
            <a:extLst>
              <a:ext uri="{FF2B5EF4-FFF2-40B4-BE49-F238E27FC236}">
                <a16:creationId xmlns:a16="http://schemas.microsoft.com/office/drawing/2014/main" id="{45F5EC13-4FA8-2420-072C-2EBB6FEE564D}"/>
              </a:ext>
            </a:extLst>
          </p:cNvPr>
          <p:cNvGrpSpPr/>
          <p:nvPr/>
        </p:nvGrpSpPr>
        <p:grpSpPr>
          <a:xfrm>
            <a:off x="262077" y="1170601"/>
            <a:ext cx="11662755" cy="5229245"/>
            <a:chOff x="-442470" y="384891"/>
            <a:chExt cx="12614592" cy="6295979"/>
          </a:xfrm>
        </p:grpSpPr>
        <p:sp>
          <p:nvSpPr>
            <p:cNvPr id="6" name="テキスト ボックス 5">
              <a:extLst>
                <a:ext uri="{FF2B5EF4-FFF2-40B4-BE49-F238E27FC236}">
                  <a16:creationId xmlns:a16="http://schemas.microsoft.com/office/drawing/2014/main" id="{2E7B8B84-0C19-DB1B-3657-EC7E1B5C3729}"/>
                </a:ext>
              </a:extLst>
            </p:cNvPr>
            <p:cNvSpPr txBox="1"/>
            <p:nvPr/>
          </p:nvSpPr>
          <p:spPr>
            <a:xfrm>
              <a:off x="7475474" y="3750817"/>
              <a:ext cx="1079437" cy="407617"/>
            </a:xfrm>
            <a:prstGeom prst="rect">
              <a:avLst/>
            </a:prstGeom>
            <a:ln>
              <a:noFill/>
            </a:ln>
          </p:spPr>
          <p:style>
            <a:lnRef idx="2">
              <a:schemeClr val="dk1"/>
            </a:lnRef>
            <a:fillRef idx="1">
              <a:schemeClr val="lt1"/>
            </a:fillRef>
            <a:effectRef idx="0">
              <a:schemeClr val="dk1"/>
            </a:effectRef>
            <a:fontRef idx="minor">
              <a:schemeClr val="dk1"/>
            </a:fontRef>
          </p:style>
          <p:txBody>
            <a:bodyPr wrap="square" rtlCol="0">
              <a:spAutoFit/>
            </a:bodyPr>
            <a:lstStyle/>
            <a:p>
              <a:r>
                <a:rPr kumimoji="1" lang="ja-JP" altLang="en-US" sz="1600" b="1">
                  <a:latin typeface="Hiragino Kaku Gothic Std W8" panose="020B0800000000000000" pitchFamily="34" charset="-128"/>
                  <a:ea typeface="Hiragino Kaku Gothic Std W8" panose="020B0800000000000000" pitchFamily="34" charset="-128"/>
                </a:rPr>
                <a:t>・・・</a:t>
              </a:r>
              <a:endParaRPr kumimoji="1" lang="ja-JP" altLang="en-US" sz="1200" b="1">
                <a:latin typeface="Hiragino Kaku Gothic Std W8" panose="020B0800000000000000" pitchFamily="34" charset="-128"/>
                <a:ea typeface="Hiragino Kaku Gothic Std W8" panose="020B0800000000000000" pitchFamily="34" charset="-128"/>
              </a:endParaRPr>
            </a:p>
          </p:txBody>
        </p:sp>
        <p:grpSp>
          <p:nvGrpSpPr>
            <p:cNvPr id="7" name="グループ化 6">
              <a:extLst>
                <a:ext uri="{FF2B5EF4-FFF2-40B4-BE49-F238E27FC236}">
                  <a16:creationId xmlns:a16="http://schemas.microsoft.com/office/drawing/2014/main" id="{CCF7F85E-7CC8-FA60-54E2-AFB9D19E9636}"/>
                </a:ext>
              </a:extLst>
            </p:cNvPr>
            <p:cNvGrpSpPr/>
            <p:nvPr/>
          </p:nvGrpSpPr>
          <p:grpSpPr>
            <a:xfrm>
              <a:off x="9334551" y="1226596"/>
              <a:ext cx="1703323" cy="4413272"/>
              <a:chOff x="8437117" y="1661194"/>
              <a:chExt cx="1582608" cy="3788832"/>
            </a:xfrm>
          </p:grpSpPr>
          <p:cxnSp>
            <p:nvCxnSpPr>
              <p:cNvPr id="37" name="直線矢印コネクタ 36">
                <a:extLst>
                  <a:ext uri="{FF2B5EF4-FFF2-40B4-BE49-F238E27FC236}">
                    <a16:creationId xmlns:a16="http://schemas.microsoft.com/office/drawing/2014/main" id="{CCC84224-74A4-1B82-CA81-85AF9351ADA8}"/>
                  </a:ext>
                </a:extLst>
              </p:cNvPr>
              <p:cNvCxnSpPr>
                <a:cxnSpLocks/>
                <a:stCxn id="9" idx="0"/>
                <a:endCxn id="11" idx="2"/>
              </p:cNvCxnSpPr>
              <p:nvPr/>
            </p:nvCxnSpPr>
            <p:spPr>
              <a:xfrm flipH="1" flipV="1">
                <a:off x="9229150" y="4305719"/>
                <a:ext cx="5735" cy="1144307"/>
              </a:xfrm>
              <a:prstGeom prst="straightConnector1">
                <a:avLst/>
              </a:prstGeom>
              <a:ln w="38100">
                <a:tailEnd type="triangle"/>
              </a:ln>
            </p:spPr>
            <p:style>
              <a:lnRef idx="2">
                <a:schemeClr val="dk1"/>
              </a:lnRef>
              <a:fillRef idx="1">
                <a:schemeClr val="lt1"/>
              </a:fillRef>
              <a:effectRef idx="0">
                <a:schemeClr val="dk1"/>
              </a:effectRef>
              <a:fontRef idx="minor">
                <a:schemeClr val="dk1"/>
              </a:fontRef>
            </p:style>
          </p:cxnSp>
          <p:cxnSp>
            <p:nvCxnSpPr>
              <p:cNvPr id="38" name="直線矢印コネクタ 37">
                <a:extLst>
                  <a:ext uri="{FF2B5EF4-FFF2-40B4-BE49-F238E27FC236}">
                    <a16:creationId xmlns:a16="http://schemas.microsoft.com/office/drawing/2014/main" id="{A7578DE6-C596-2722-6354-879EE4AE4139}"/>
                  </a:ext>
                </a:extLst>
              </p:cNvPr>
              <p:cNvCxnSpPr>
                <a:cxnSpLocks/>
                <a:stCxn id="11" idx="0"/>
                <a:endCxn id="39" idx="2"/>
              </p:cNvCxnSpPr>
              <p:nvPr/>
            </p:nvCxnSpPr>
            <p:spPr>
              <a:xfrm flipH="1" flipV="1">
                <a:off x="9228421" y="2654054"/>
                <a:ext cx="728" cy="1036494"/>
              </a:xfrm>
              <a:prstGeom prst="straightConnector1">
                <a:avLst/>
              </a:prstGeom>
              <a:ln w="38100">
                <a:tailEnd type="triangle"/>
              </a:ln>
            </p:spPr>
            <p:style>
              <a:lnRef idx="2">
                <a:schemeClr val="dk1"/>
              </a:lnRef>
              <a:fillRef idx="1">
                <a:schemeClr val="lt1"/>
              </a:fillRef>
              <a:effectRef idx="0">
                <a:schemeClr val="dk1"/>
              </a:effectRef>
              <a:fontRef idx="minor">
                <a:schemeClr val="dk1"/>
              </a:fontRef>
            </p:style>
          </p:cxnSp>
          <p:sp>
            <p:nvSpPr>
              <p:cNvPr id="39" name="角丸四角形 38">
                <a:extLst>
                  <a:ext uri="{FF2B5EF4-FFF2-40B4-BE49-F238E27FC236}">
                    <a16:creationId xmlns:a16="http://schemas.microsoft.com/office/drawing/2014/main" id="{3C06DE62-049A-0441-C4A4-3F05C8F0CF1D}"/>
                  </a:ext>
                </a:extLst>
              </p:cNvPr>
              <p:cNvSpPr/>
              <p:nvPr/>
            </p:nvSpPr>
            <p:spPr>
              <a:xfrm>
                <a:off x="8437117" y="2125429"/>
                <a:ext cx="1582608" cy="528625"/>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2400" b="1" dirty="0"/>
                  <a:t>Dense</a:t>
                </a:r>
                <a:endParaRPr kumimoji="1" lang="ja-JP" altLang="en-US" sz="2400" b="1"/>
              </a:p>
            </p:txBody>
          </p:sp>
          <p:cxnSp>
            <p:nvCxnSpPr>
              <p:cNvPr id="40" name="直線矢印コネクタ 39">
                <a:extLst>
                  <a:ext uri="{FF2B5EF4-FFF2-40B4-BE49-F238E27FC236}">
                    <a16:creationId xmlns:a16="http://schemas.microsoft.com/office/drawing/2014/main" id="{74A45449-9AC2-E33C-F9D9-C137A543430B}"/>
                  </a:ext>
                </a:extLst>
              </p:cNvPr>
              <p:cNvCxnSpPr>
                <a:cxnSpLocks/>
                <a:stCxn id="39" idx="0"/>
                <a:endCxn id="8" idx="2"/>
              </p:cNvCxnSpPr>
              <p:nvPr/>
            </p:nvCxnSpPr>
            <p:spPr>
              <a:xfrm flipV="1">
                <a:off x="9228421" y="1661194"/>
                <a:ext cx="3787" cy="464235"/>
              </a:xfrm>
              <a:prstGeom prst="straightConnector1">
                <a:avLst/>
              </a:prstGeom>
              <a:ln w="38100">
                <a:tailEnd type="triangle"/>
              </a:ln>
            </p:spPr>
            <p:style>
              <a:lnRef idx="2">
                <a:schemeClr val="dk1"/>
              </a:lnRef>
              <a:fillRef idx="1">
                <a:schemeClr val="lt1"/>
              </a:fillRef>
              <a:effectRef idx="0">
                <a:schemeClr val="dk1"/>
              </a:effectRef>
              <a:fontRef idx="minor">
                <a:schemeClr val="dk1"/>
              </a:fontRef>
            </p:style>
          </p:cxnSp>
        </p:grpSp>
        <mc:AlternateContent xmlns:mc="http://schemas.openxmlformats.org/markup-compatibility/2006" xmlns:a14="http://schemas.microsoft.com/office/drawing/2010/main">
          <mc:Choice Requires="a14">
            <p:sp>
              <p:nvSpPr>
                <p:cNvPr id="9" name="角丸四角形 8">
                  <a:extLst>
                    <a:ext uri="{FF2B5EF4-FFF2-40B4-BE49-F238E27FC236}">
                      <a16:creationId xmlns:a16="http://schemas.microsoft.com/office/drawing/2014/main" id="{BD3DB07B-AED7-E949-06D6-A5DC52546B3C}"/>
                    </a:ext>
                  </a:extLst>
                </p:cNvPr>
                <p:cNvSpPr/>
                <p:nvPr/>
              </p:nvSpPr>
              <p:spPr>
                <a:xfrm>
                  <a:off x="8214217" y="5639868"/>
                  <a:ext cx="3957905" cy="1041002"/>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ja-JP" sz="2400" dirty="0"/>
                    <a:t>[</a:t>
                  </a:r>
                  <a14:m>
                    <m:oMath xmlns:m="http://schemas.openxmlformats.org/officeDocument/2006/math">
                      <m:r>
                        <a:rPr lang="en-US" altLang="ja-JP" sz="2400" i="1" smtClean="0">
                          <a:latin typeface="Cambria Math" panose="02040503050406030204" pitchFamily="18" charset="0"/>
                        </a:rPr>
                        <m:t>2</m:t>
                      </m:r>
                      <m:r>
                        <a:rPr lang="en-US" altLang="ja-JP" sz="2400" b="0" i="1" smtClean="0">
                          <a:latin typeface="Cambria Math" panose="02040503050406030204" pitchFamily="18" charset="0"/>
                        </a:rPr>
                        <m:t>024/3</m:t>
                      </m:r>
                      <m:r>
                        <a:rPr lang="ja-JP" altLang="en-US" sz="2400" i="1">
                          <a:latin typeface="Cambria Math" panose="02040503050406030204" pitchFamily="18" charset="0"/>
                        </a:rPr>
                        <m:t>の</m:t>
                      </m:r>
                      <m:r>
                        <a:rPr lang="ja-JP" altLang="en-US" sz="2400" i="1" smtClean="0">
                          <a:latin typeface="Cambria Math" panose="02040503050406030204" pitchFamily="18" charset="0"/>
                        </a:rPr>
                        <m:t>時系列</m:t>
                      </m:r>
                      <m:r>
                        <a:rPr lang="ja-JP" altLang="en-US" sz="2400" i="1">
                          <a:latin typeface="Cambria Math" panose="02040503050406030204" pitchFamily="18" charset="0"/>
                        </a:rPr>
                        <m:t>データ</m:t>
                      </m:r>
                    </m:oMath>
                  </a14:m>
                  <a:r>
                    <a:rPr lang="en-US" altLang="ja-JP" sz="2400" dirty="0"/>
                    <a:t>]</a:t>
                  </a:r>
                  <a:endParaRPr lang="ja-JP" altLang="en-US" sz="2400"/>
                </a:p>
              </p:txBody>
            </p:sp>
          </mc:Choice>
          <mc:Fallback xmlns="">
            <p:sp>
              <p:nvSpPr>
                <p:cNvPr id="9" name="角丸四角形 8">
                  <a:extLst>
                    <a:ext uri="{FF2B5EF4-FFF2-40B4-BE49-F238E27FC236}">
                      <a16:creationId xmlns:a16="http://schemas.microsoft.com/office/drawing/2014/main" id="{BD3DB07B-AED7-E949-06D6-A5DC52546B3C}"/>
                    </a:ext>
                  </a:extLst>
                </p:cNvPr>
                <p:cNvSpPr>
                  <a:spLocks noRot="1" noChangeAspect="1" noMove="1" noResize="1" noEditPoints="1" noAdjustHandles="1" noChangeArrowheads="1" noChangeShapeType="1" noTextEdit="1"/>
                </p:cNvSpPr>
                <p:nvPr/>
              </p:nvSpPr>
              <p:spPr>
                <a:xfrm>
                  <a:off x="8214217" y="5639868"/>
                  <a:ext cx="3957905" cy="1041002"/>
                </a:xfrm>
                <a:prstGeom prst="roundRect">
                  <a:avLst/>
                </a:prstGeom>
                <a:blipFill>
                  <a:blip r:embed="rId3"/>
                  <a:stretch>
                    <a:fillRect l="-345"/>
                  </a:stretch>
                </a:blipFill>
              </p:spPr>
              <p:txBody>
                <a:bodyPr/>
                <a:lstStyle/>
                <a:p>
                  <a:r>
                    <a:rPr lang="ja-JP" altLang="en-US">
                      <a:noFill/>
                    </a:rPr>
                    <a:t> </a:t>
                  </a:r>
                </a:p>
              </p:txBody>
            </p:sp>
          </mc:Fallback>
        </mc:AlternateContent>
        <p:cxnSp>
          <p:nvCxnSpPr>
            <p:cNvPr id="10" name="直線矢印コネクタ 9">
              <a:extLst>
                <a:ext uri="{FF2B5EF4-FFF2-40B4-BE49-F238E27FC236}">
                  <a16:creationId xmlns:a16="http://schemas.microsoft.com/office/drawing/2014/main" id="{C0F68D72-1795-9786-2C16-379E5673A938}"/>
                </a:ext>
              </a:extLst>
            </p:cNvPr>
            <p:cNvCxnSpPr>
              <a:cxnSpLocks/>
              <a:stCxn id="32" idx="3"/>
              <a:endCxn id="21" idx="1"/>
            </p:cNvCxnSpPr>
            <p:nvPr/>
          </p:nvCxnSpPr>
          <p:spPr>
            <a:xfrm>
              <a:off x="2820491" y="3948689"/>
              <a:ext cx="1809991" cy="1786"/>
            </a:xfrm>
            <a:prstGeom prst="straightConnector1">
              <a:avLst/>
            </a:prstGeom>
            <a:ln w="38100">
              <a:tailEnd type="triangle"/>
            </a:ln>
          </p:spPr>
          <p:style>
            <a:lnRef idx="2">
              <a:schemeClr val="dk1"/>
            </a:lnRef>
            <a:fillRef idx="1">
              <a:schemeClr val="lt1"/>
            </a:fillRef>
            <a:effectRef idx="0">
              <a:schemeClr val="dk1"/>
            </a:effectRef>
            <a:fontRef idx="minor">
              <a:schemeClr val="dk1"/>
            </a:fontRef>
          </p:style>
        </p:cxnSp>
        <p:sp>
          <p:nvSpPr>
            <p:cNvPr id="11" name="角丸四角形 10">
              <a:extLst>
                <a:ext uri="{FF2B5EF4-FFF2-40B4-BE49-F238E27FC236}">
                  <a16:creationId xmlns:a16="http://schemas.microsoft.com/office/drawing/2014/main" id="{8AC16F89-DB6D-3C58-9722-7B81D7FDC5EC}"/>
                </a:ext>
              </a:extLst>
            </p:cNvPr>
            <p:cNvSpPr/>
            <p:nvPr/>
          </p:nvSpPr>
          <p:spPr>
            <a:xfrm>
              <a:off x="8986758" y="3590409"/>
              <a:ext cx="2400478" cy="716558"/>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ja-JP" sz="2400" b="1" dirty="0"/>
                <a:t>RNN/LSTM</a:t>
              </a:r>
              <a:endParaRPr kumimoji="1" lang="en-US" altLang="ja-JP" sz="2400" b="1" dirty="0"/>
            </a:p>
          </p:txBody>
        </p:sp>
        <p:cxnSp>
          <p:nvCxnSpPr>
            <p:cNvPr id="12" name="直線矢印コネクタ 11">
              <a:extLst>
                <a:ext uri="{FF2B5EF4-FFF2-40B4-BE49-F238E27FC236}">
                  <a16:creationId xmlns:a16="http://schemas.microsoft.com/office/drawing/2014/main" id="{1955E8E0-CE68-51A1-DD55-24A8A763EC34}"/>
                </a:ext>
              </a:extLst>
            </p:cNvPr>
            <p:cNvCxnSpPr>
              <a:cxnSpLocks/>
              <a:endCxn id="11" idx="1"/>
            </p:cNvCxnSpPr>
            <p:nvPr/>
          </p:nvCxnSpPr>
          <p:spPr>
            <a:xfrm flipV="1">
              <a:off x="8482082" y="3948688"/>
              <a:ext cx="504676" cy="1786"/>
            </a:xfrm>
            <a:prstGeom prst="straightConnector1">
              <a:avLst/>
            </a:prstGeom>
            <a:ln w="38100">
              <a:tailEnd type="triangle"/>
            </a:ln>
          </p:spPr>
          <p:style>
            <a:lnRef idx="2">
              <a:schemeClr val="dk1"/>
            </a:lnRef>
            <a:fillRef idx="1">
              <a:schemeClr val="lt1"/>
            </a:fillRef>
            <a:effectRef idx="0">
              <a:schemeClr val="dk1"/>
            </a:effectRef>
            <a:fontRef idx="minor">
              <a:schemeClr val="dk1"/>
            </a:fontRef>
          </p:style>
        </p:cxnSp>
        <p:grpSp>
          <p:nvGrpSpPr>
            <p:cNvPr id="13" name="グループ化 12">
              <a:extLst>
                <a:ext uri="{FF2B5EF4-FFF2-40B4-BE49-F238E27FC236}">
                  <a16:creationId xmlns:a16="http://schemas.microsoft.com/office/drawing/2014/main" id="{2BE28108-3A95-8193-E6C8-81373941B862}"/>
                </a:ext>
              </a:extLst>
            </p:cNvPr>
            <p:cNvGrpSpPr/>
            <p:nvPr/>
          </p:nvGrpSpPr>
          <p:grpSpPr>
            <a:xfrm>
              <a:off x="-442470" y="389795"/>
              <a:ext cx="4134262" cy="6270722"/>
              <a:chOff x="-263568" y="389795"/>
              <a:chExt cx="4134262" cy="6270722"/>
            </a:xfrm>
          </p:grpSpPr>
          <p:grpSp>
            <p:nvGrpSpPr>
              <p:cNvPr id="27" name="グループ化 26">
                <a:extLst>
                  <a:ext uri="{FF2B5EF4-FFF2-40B4-BE49-F238E27FC236}">
                    <a16:creationId xmlns:a16="http://schemas.microsoft.com/office/drawing/2014/main" id="{8741F6C8-8C88-41AE-7944-B77A97E18CA9}"/>
                  </a:ext>
                </a:extLst>
              </p:cNvPr>
              <p:cNvGrpSpPr/>
              <p:nvPr/>
            </p:nvGrpSpPr>
            <p:grpSpPr>
              <a:xfrm>
                <a:off x="-263568" y="389795"/>
                <a:ext cx="4134262" cy="6270722"/>
                <a:chOff x="-243690" y="389795"/>
                <a:chExt cx="4134262" cy="6270722"/>
              </a:xfrm>
            </p:grpSpPr>
            <p:grpSp>
              <p:nvGrpSpPr>
                <p:cNvPr id="29" name="グループ化 28">
                  <a:extLst>
                    <a:ext uri="{FF2B5EF4-FFF2-40B4-BE49-F238E27FC236}">
                      <a16:creationId xmlns:a16="http://schemas.microsoft.com/office/drawing/2014/main" id="{C83D0D00-B0B4-CDB0-9543-B80F9EFD9A82}"/>
                    </a:ext>
                  </a:extLst>
                </p:cNvPr>
                <p:cNvGrpSpPr/>
                <p:nvPr/>
              </p:nvGrpSpPr>
              <p:grpSpPr>
                <a:xfrm>
                  <a:off x="971168" y="1231499"/>
                  <a:ext cx="1703322" cy="4395001"/>
                  <a:chOff x="8822070" y="1665403"/>
                  <a:chExt cx="1582608" cy="3773146"/>
                </a:xfrm>
              </p:grpSpPr>
              <p:cxnSp>
                <p:nvCxnSpPr>
                  <p:cNvPr id="33" name="直線矢印コネクタ 32">
                    <a:extLst>
                      <a:ext uri="{FF2B5EF4-FFF2-40B4-BE49-F238E27FC236}">
                        <a16:creationId xmlns:a16="http://schemas.microsoft.com/office/drawing/2014/main" id="{3088D65D-61E3-8AEE-F887-17124DE3A172}"/>
                      </a:ext>
                    </a:extLst>
                  </p:cNvPr>
                  <p:cNvCxnSpPr>
                    <a:cxnSpLocks/>
                    <a:stCxn id="31" idx="0"/>
                    <a:endCxn id="32" idx="2"/>
                  </p:cNvCxnSpPr>
                  <p:nvPr/>
                </p:nvCxnSpPr>
                <p:spPr>
                  <a:xfrm flipH="1" flipV="1">
                    <a:off x="9609845" y="4305720"/>
                    <a:ext cx="4097" cy="1132829"/>
                  </a:xfrm>
                  <a:prstGeom prst="straightConnector1">
                    <a:avLst/>
                  </a:prstGeom>
                  <a:ln w="38100">
                    <a:tailEnd type="triangle"/>
                  </a:ln>
                </p:spPr>
                <p:style>
                  <a:lnRef idx="2">
                    <a:schemeClr val="dk1"/>
                  </a:lnRef>
                  <a:fillRef idx="1">
                    <a:schemeClr val="lt1"/>
                  </a:fillRef>
                  <a:effectRef idx="0">
                    <a:schemeClr val="dk1"/>
                  </a:effectRef>
                  <a:fontRef idx="minor">
                    <a:schemeClr val="dk1"/>
                  </a:fontRef>
                </p:style>
              </p:cxnSp>
              <p:cxnSp>
                <p:nvCxnSpPr>
                  <p:cNvPr id="34" name="直線矢印コネクタ 33">
                    <a:extLst>
                      <a:ext uri="{FF2B5EF4-FFF2-40B4-BE49-F238E27FC236}">
                        <a16:creationId xmlns:a16="http://schemas.microsoft.com/office/drawing/2014/main" id="{6FE44171-4B14-2708-D361-23745FD7F591}"/>
                      </a:ext>
                    </a:extLst>
                  </p:cNvPr>
                  <p:cNvCxnSpPr>
                    <a:cxnSpLocks/>
                    <a:stCxn id="32" idx="0"/>
                    <a:endCxn id="35" idx="2"/>
                  </p:cNvCxnSpPr>
                  <p:nvPr/>
                </p:nvCxnSpPr>
                <p:spPr>
                  <a:xfrm flipV="1">
                    <a:off x="9609846" y="2659408"/>
                    <a:ext cx="3528" cy="1031140"/>
                  </a:xfrm>
                  <a:prstGeom prst="straightConnector1">
                    <a:avLst/>
                  </a:prstGeom>
                  <a:ln w="38100">
                    <a:tailEnd type="triangle"/>
                  </a:ln>
                </p:spPr>
                <p:style>
                  <a:lnRef idx="2">
                    <a:schemeClr val="dk1"/>
                  </a:lnRef>
                  <a:fillRef idx="1">
                    <a:schemeClr val="lt1"/>
                  </a:fillRef>
                  <a:effectRef idx="0">
                    <a:schemeClr val="dk1"/>
                  </a:effectRef>
                  <a:fontRef idx="minor">
                    <a:schemeClr val="dk1"/>
                  </a:fontRef>
                </p:style>
              </p:cxnSp>
              <p:sp>
                <p:nvSpPr>
                  <p:cNvPr id="35" name="角丸四角形 34">
                    <a:extLst>
                      <a:ext uri="{FF2B5EF4-FFF2-40B4-BE49-F238E27FC236}">
                        <a16:creationId xmlns:a16="http://schemas.microsoft.com/office/drawing/2014/main" id="{9914C450-2496-8FC3-2B6E-98B3252BB071}"/>
                      </a:ext>
                    </a:extLst>
                  </p:cNvPr>
                  <p:cNvSpPr/>
                  <p:nvPr/>
                </p:nvSpPr>
                <p:spPr>
                  <a:xfrm>
                    <a:off x="8822070" y="2130784"/>
                    <a:ext cx="1582608" cy="528625"/>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2400" b="1" dirty="0"/>
                      <a:t>Dense</a:t>
                    </a:r>
                    <a:endParaRPr kumimoji="1" lang="ja-JP" altLang="en-US" sz="2400" b="1"/>
                  </a:p>
                </p:txBody>
              </p:sp>
              <p:cxnSp>
                <p:nvCxnSpPr>
                  <p:cNvPr id="36" name="直線矢印コネクタ 35">
                    <a:extLst>
                      <a:ext uri="{FF2B5EF4-FFF2-40B4-BE49-F238E27FC236}">
                        <a16:creationId xmlns:a16="http://schemas.microsoft.com/office/drawing/2014/main" id="{F024049D-6B54-5970-88FA-DCD737EC2427}"/>
                      </a:ext>
                    </a:extLst>
                  </p:cNvPr>
                  <p:cNvCxnSpPr>
                    <a:cxnSpLocks/>
                    <a:stCxn id="35" idx="0"/>
                    <a:endCxn id="30" idx="2"/>
                  </p:cNvCxnSpPr>
                  <p:nvPr/>
                </p:nvCxnSpPr>
                <p:spPr>
                  <a:xfrm flipV="1">
                    <a:off x="9613375" y="1665403"/>
                    <a:ext cx="4749" cy="465381"/>
                  </a:xfrm>
                  <a:prstGeom prst="straightConnector1">
                    <a:avLst/>
                  </a:prstGeom>
                  <a:ln w="38100">
                    <a:tailEnd type="triangle"/>
                  </a:ln>
                </p:spPr>
                <p:style>
                  <a:lnRef idx="2">
                    <a:schemeClr val="dk1"/>
                  </a:lnRef>
                  <a:fillRef idx="1">
                    <a:schemeClr val="lt1"/>
                  </a:fillRef>
                  <a:effectRef idx="0">
                    <a:schemeClr val="dk1"/>
                  </a:effectRef>
                  <a:fontRef idx="minor">
                    <a:schemeClr val="dk1"/>
                  </a:fontRef>
                </p:style>
              </p:cxnSp>
            </p:grpSp>
            <mc:AlternateContent xmlns:mc="http://schemas.openxmlformats.org/markup-compatibility/2006" xmlns:a14="http://schemas.microsoft.com/office/drawing/2010/main">
              <mc:Choice Requires="a14">
                <p:sp>
                  <p:nvSpPr>
                    <p:cNvPr id="30" name="角丸四角形 29">
                      <a:extLst>
                        <a:ext uri="{FF2B5EF4-FFF2-40B4-BE49-F238E27FC236}">
                          <a16:creationId xmlns:a16="http://schemas.microsoft.com/office/drawing/2014/main" id="{4B241AB2-1403-FCDB-BCA4-2DA034B20C21}"/>
                        </a:ext>
                      </a:extLst>
                    </p:cNvPr>
                    <p:cNvSpPr/>
                    <p:nvPr/>
                  </p:nvSpPr>
                  <p:spPr>
                    <a:xfrm>
                      <a:off x="-149729" y="389795"/>
                      <a:ext cx="3955339" cy="841704"/>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kumimoji="1" lang="en-US" altLang="ja-JP" sz="2400" i="1">
                                <a:latin typeface="Cambria Math" panose="02040503050406030204" pitchFamily="18" charset="0"/>
                              </a:rPr>
                              <m:t>2024/1</m:t>
                            </m:r>
                            <m:r>
                              <a:rPr kumimoji="1" lang="ja-JP" altLang="en-US" sz="2400" i="1">
                                <a:latin typeface="Cambria Math" panose="02040503050406030204" pitchFamily="18" charset="0"/>
                              </a:rPr>
                              <m:t>の</m:t>
                            </m:r>
                            <m:r>
                              <a:rPr lang="ja-JP" altLang="en-US" sz="2400" i="1">
                                <a:latin typeface="Cambria Math" panose="02040503050406030204" pitchFamily="18" charset="0"/>
                              </a:rPr>
                              <m:t>推論結果</m:t>
                            </m:r>
                          </m:oMath>
                        </m:oMathPara>
                      </a14:m>
                      <a:endParaRPr kumimoji="1" lang="ja-JP" altLang="en-US" sz="2400" dirty="0"/>
                    </a:p>
                  </p:txBody>
                </p:sp>
              </mc:Choice>
              <mc:Fallback xmlns="">
                <p:sp>
                  <p:nvSpPr>
                    <p:cNvPr id="30" name="角丸四角形 29">
                      <a:extLst>
                        <a:ext uri="{FF2B5EF4-FFF2-40B4-BE49-F238E27FC236}">
                          <a16:creationId xmlns:a16="http://schemas.microsoft.com/office/drawing/2014/main" id="{4B241AB2-1403-FCDB-BCA4-2DA034B20C21}"/>
                        </a:ext>
                      </a:extLst>
                    </p:cNvPr>
                    <p:cNvSpPr>
                      <a:spLocks noRot="1" noChangeAspect="1" noMove="1" noResize="1" noEditPoints="1" noAdjustHandles="1" noChangeArrowheads="1" noChangeShapeType="1" noTextEdit="1"/>
                    </p:cNvSpPr>
                    <p:nvPr/>
                  </p:nvSpPr>
                  <p:spPr>
                    <a:xfrm>
                      <a:off x="-149729" y="389795"/>
                      <a:ext cx="3955339" cy="841704"/>
                    </a:xfrm>
                    <a:prstGeom prst="round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1" name="角丸四角形 30">
                      <a:extLst>
                        <a:ext uri="{FF2B5EF4-FFF2-40B4-BE49-F238E27FC236}">
                          <a16:creationId xmlns:a16="http://schemas.microsoft.com/office/drawing/2014/main" id="{D5168697-DD0F-EEB9-9DAC-A78510C35DC7}"/>
                        </a:ext>
                      </a:extLst>
                    </p:cNvPr>
                    <p:cNvSpPr/>
                    <p:nvPr/>
                  </p:nvSpPr>
                  <p:spPr>
                    <a:xfrm>
                      <a:off x="-243690" y="5626499"/>
                      <a:ext cx="4134262" cy="1034018"/>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2400" dirty="0"/>
                        <a:t>[</a:t>
                      </a:r>
                      <a14:m>
                        <m:oMath xmlns:m="http://schemas.openxmlformats.org/officeDocument/2006/math">
                          <m:r>
                            <a:rPr kumimoji="1" lang="en-US" altLang="ja-JP" sz="2400" i="1">
                              <a:latin typeface="Cambria Math" panose="02040503050406030204" pitchFamily="18" charset="0"/>
                            </a:rPr>
                            <m:t>202</m:t>
                          </m:r>
                          <m:r>
                            <a:rPr kumimoji="1" lang="en-US" altLang="ja-JP" sz="2400" b="0" i="1" smtClean="0">
                              <a:latin typeface="Cambria Math" panose="02040503050406030204" pitchFamily="18" charset="0"/>
                            </a:rPr>
                            <m:t>3</m:t>
                          </m:r>
                          <m:r>
                            <a:rPr kumimoji="1" lang="en-US" altLang="ja-JP" sz="2400" i="1">
                              <a:latin typeface="Cambria Math" panose="02040503050406030204" pitchFamily="18" charset="0"/>
                            </a:rPr>
                            <m:t>/1</m:t>
                          </m:r>
                          <m:r>
                            <a:rPr kumimoji="1" lang="en-US" altLang="ja-JP" sz="2400" b="0" i="1" smtClean="0">
                              <a:latin typeface="Cambria Math" panose="02040503050406030204" pitchFamily="18" charset="0"/>
                            </a:rPr>
                            <m:t>2</m:t>
                          </m:r>
                          <m:r>
                            <a:rPr kumimoji="1" lang="ja-JP" altLang="en-US" sz="2400" i="1">
                              <a:latin typeface="Cambria Math" panose="02040503050406030204" pitchFamily="18" charset="0"/>
                            </a:rPr>
                            <m:t>の時系列データ</m:t>
                          </m:r>
                        </m:oMath>
                      </a14:m>
                      <a:r>
                        <a:rPr kumimoji="1" lang="en-US" altLang="ja-JP" sz="2400" dirty="0"/>
                        <a:t>]</a:t>
                      </a:r>
                      <a:endParaRPr kumimoji="1" lang="ja-JP" altLang="en-US" sz="2400"/>
                    </a:p>
                  </p:txBody>
                </p:sp>
              </mc:Choice>
              <mc:Fallback xmlns="">
                <p:sp>
                  <p:nvSpPr>
                    <p:cNvPr id="31" name="角丸四角形 30">
                      <a:extLst>
                        <a:ext uri="{FF2B5EF4-FFF2-40B4-BE49-F238E27FC236}">
                          <a16:creationId xmlns:a16="http://schemas.microsoft.com/office/drawing/2014/main" id="{D5168697-DD0F-EEB9-9DAC-A78510C35DC7}"/>
                        </a:ext>
                      </a:extLst>
                    </p:cNvPr>
                    <p:cNvSpPr>
                      <a:spLocks noRot="1" noChangeAspect="1" noMove="1" noResize="1" noEditPoints="1" noAdjustHandles="1" noChangeArrowheads="1" noChangeShapeType="1" noTextEdit="1"/>
                    </p:cNvSpPr>
                    <p:nvPr/>
                  </p:nvSpPr>
                  <p:spPr>
                    <a:xfrm>
                      <a:off x="-243690" y="5626499"/>
                      <a:ext cx="4134262" cy="1034018"/>
                    </a:xfrm>
                    <a:prstGeom prst="roundRect">
                      <a:avLst/>
                    </a:prstGeom>
                    <a:blipFill>
                      <a:blip r:embed="rId5"/>
                      <a:stretch>
                        <a:fillRect l="-330"/>
                      </a:stretch>
                    </a:blipFill>
                  </p:spPr>
                  <p:txBody>
                    <a:bodyPr/>
                    <a:lstStyle/>
                    <a:p>
                      <a:r>
                        <a:rPr lang="ja-JP" altLang="en-US">
                          <a:noFill/>
                        </a:rPr>
                        <a:t> </a:t>
                      </a:r>
                    </a:p>
                  </p:txBody>
                </p:sp>
              </mc:Fallback>
            </mc:AlternateContent>
            <p:sp>
              <p:nvSpPr>
                <p:cNvPr id="32" name="角丸四角形 31">
                  <a:extLst>
                    <a:ext uri="{FF2B5EF4-FFF2-40B4-BE49-F238E27FC236}">
                      <a16:creationId xmlns:a16="http://schemas.microsoft.com/office/drawing/2014/main" id="{706D9CD3-775B-647D-490D-F7DAF41090C8}"/>
                    </a:ext>
                  </a:extLst>
                </p:cNvPr>
                <p:cNvSpPr/>
                <p:nvPr/>
              </p:nvSpPr>
              <p:spPr>
                <a:xfrm>
                  <a:off x="618792" y="3590409"/>
                  <a:ext cx="2400479" cy="716558"/>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ja-JP" sz="2400" b="1" dirty="0"/>
                    <a:t>RNN/LSTM</a:t>
                  </a:r>
                  <a:endParaRPr kumimoji="1" lang="en-US" altLang="ja-JP" sz="2400" b="1" dirty="0"/>
                </a:p>
              </p:txBody>
            </p:sp>
          </p:grpSp>
          <mc:AlternateContent xmlns:mc="http://schemas.openxmlformats.org/markup-compatibility/2006" xmlns:a14="http://schemas.microsoft.com/office/drawing/2010/main">
            <mc:Choice Requires="a14">
              <p:sp>
                <p:nvSpPr>
                  <p:cNvPr id="28" name="テキスト ボックス 27">
                    <a:extLst>
                      <a:ext uri="{FF2B5EF4-FFF2-40B4-BE49-F238E27FC236}">
                        <a16:creationId xmlns:a16="http://schemas.microsoft.com/office/drawing/2014/main" id="{71F1153E-C5CA-8AB3-8092-7FAC32CF6F83}"/>
                      </a:ext>
                    </a:extLst>
                  </p:cNvPr>
                  <p:cNvSpPr txBox="1"/>
                  <p:nvPr/>
                </p:nvSpPr>
                <p:spPr>
                  <a:xfrm>
                    <a:off x="530079" y="3133408"/>
                    <a:ext cx="694225" cy="55584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2400" i="1" smtClean="0">
                              <a:latin typeface="Cambria Math" panose="02040503050406030204" pitchFamily="18" charset="0"/>
                              <a:ea typeface="Cambria Math" panose="02040503050406030204" pitchFamily="18" charset="0"/>
                            </a:rPr>
                            <m:t>×</m:t>
                          </m:r>
                          <m:r>
                            <a:rPr kumimoji="1" lang="en-US" altLang="ja-JP" sz="2400" b="0" i="1" smtClean="0">
                              <a:latin typeface="Cambria Math" panose="02040503050406030204" pitchFamily="18" charset="0"/>
                              <a:ea typeface="Cambria Math" panose="02040503050406030204" pitchFamily="18" charset="0"/>
                            </a:rPr>
                            <m:t>𝑟</m:t>
                          </m:r>
                        </m:oMath>
                      </m:oMathPara>
                    </a14:m>
                    <a:endParaRPr kumimoji="1" lang="ja-JP" altLang="en-US" sz="2000"/>
                  </a:p>
                </p:txBody>
              </p:sp>
            </mc:Choice>
            <mc:Fallback xmlns="">
              <p:sp>
                <p:nvSpPr>
                  <p:cNvPr id="28" name="テキスト ボックス 27">
                    <a:extLst>
                      <a:ext uri="{FF2B5EF4-FFF2-40B4-BE49-F238E27FC236}">
                        <a16:creationId xmlns:a16="http://schemas.microsoft.com/office/drawing/2014/main" id="{71F1153E-C5CA-8AB3-8092-7FAC32CF6F83}"/>
                      </a:ext>
                    </a:extLst>
                  </p:cNvPr>
                  <p:cNvSpPr txBox="1">
                    <a:spLocks noRot="1" noChangeAspect="1" noMove="1" noResize="1" noEditPoints="1" noAdjustHandles="1" noChangeArrowheads="1" noChangeShapeType="1" noTextEdit="1"/>
                  </p:cNvSpPr>
                  <p:nvPr/>
                </p:nvSpPr>
                <p:spPr>
                  <a:xfrm>
                    <a:off x="530079" y="3133408"/>
                    <a:ext cx="694225" cy="555842"/>
                  </a:xfrm>
                  <a:prstGeom prst="rect">
                    <a:avLst/>
                  </a:prstGeom>
                  <a:blipFill>
                    <a:blip r:embed="rId6"/>
                    <a:stretch>
                      <a:fillRect/>
                    </a:stretch>
                  </a:blipFill>
                </p:spPr>
                <p:txBody>
                  <a:bodyPr/>
                  <a:lstStyle/>
                  <a:p>
                    <a:r>
                      <a:rPr lang="ja-JP" altLang="en-US">
                        <a:noFill/>
                      </a:rPr>
                      <a:t> </a:t>
                    </a:r>
                  </a:p>
                </p:txBody>
              </p:sp>
            </mc:Fallback>
          </mc:AlternateContent>
        </p:grpSp>
        <p:grpSp>
          <p:nvGrpSpPr>
            <p:cNvPr id="14" name="グループ化 13">
              <a:extLst>
                <a:ext uri="{FF2B5EF4-FFF2-40B4-BE49-F238E27FC236}">
                  <a16:creationId xmlns:a16="http://schemas.microsoft.com/office/drawing/2014/main" id="{F1DA6D13-3686-B8F1-8E62-71527CA5ED42}"/>
                </a:ext>
              </a:extLst>
            </p:cNvPr>
            <p:cNvGrpSpPr/>
            <p:nvPr/>
          </p:nvGrpSpPr>
          <p:grpSpPr>
            <a:xfrm>
              <a:off x="3847429" y="389794"/>
              <a:ext cx="3957906" cy="6287375"/>
              <a:chOff x="4026331" y="389794"/>
              <a:chExt cx="3957906" cy="6287375"/>
            </a:xfrm>
          </p:grpSpPr>
          <p:grpSp>
            <p:nvGrpSpPr>
              <p:cNvPr id="16" name="グループ化 15">
                <a:extLst>
                  <a:ext uri="{FF2B5EF4-FFF2-40B4-BE49-F238E27FC236}">
                    <a16:creationId xmlns:a16="http://schemas.microsoft.com/office/drawing/2014/main" id="{DC8E3C82-981A-740D-DA5C-CE3C3BCB0365}"/>
                  </a:ext>
                </a:extLst>
              </p:cNvPr>
              <p:cNvGrpSpPr/>
              <p:nvPr/>
            </p:nvGrpSpPr>
            <p:grpSpPr>
              <a:xfrm>
                <a:off x="4026331" y="389794"/>
                <a:ext cx="3957906" cy="6287375"/>
                <a:chOff x="3390230" y="389794"/>
                <a:chExt cx="3957906" cy="6287375"/>
              </a:xfrm>
            </p:grpSpPr>
            <p:grpSp>
              <p:nvGrpSpPr>
                <p:cNvPr id="18" name="グループ化 17">
                  <a:extLst>
                    <a:ext uri="{FF2B5EF4-FFF2-40B4-BE49-F238E27FC236}">
                      <a16:creationId xmlns:a16="http://schemas.microsoft.com/office/drawing/2014/main" id="{5F4E39AA-8237-5FBA-D0C6-C77CF5590CB5}"/>
                    </a:ext>
                  </a:extLst>
                </p:cNvPr>
                <p:cNvGrpSpPr/>
                <p:nvPr/>
              </p:nvGrpSpPr>
              <p:grpSpPr>
                <a:xfrm>
                  <a:off x="4521859" y="1231498"/>
                  <a:ext cx="1703323" cy="4414944"/>
                  <a:chOff x="9578722" y="1665402"/>
                  <a:chExt cx="1582608" cy="3790267"/>
                </a:xfrm>
              </p:grpSpPr>
              <p:cxnSp>
                <p:nvCxnSpPr>
                  <p:cNvPr id="23" name="直線矢印コネクタ 22">
                    <a:extLst>
                      <a:ext uri="{FF2B5EF4-FFF2-40B4-BE49-F238E27FC236}">
                        <a16:creationId xmlns:a16="http://schemas.microsoft.com/office/drawing/2014/main" id="{474C5DB5-EF4E-5C61-8677-D9A5A03481FE}"/>
                      </a:ext>
                    </a:extLst>
                  </p:cNvPr>
                  <p:cNvCxnSpPr>
                    <a:cxnSpLocks/>
                    <a:stCxn id="20" idx="0"/>
                    <a:endCxn id="21" idx="2"/>
                  </p:cNvCxnSpPr>
                  <p:nvPr/>
                </p:nvCxnSpPr>
                <p:spPr>
                  <a:xfrm flipV="1">
                    <a:off x="10365996" y="4307252"/>
                    <a:ext cx="4031" cy="1148417"/>
                  </a:xfrm>
                  <a:prstGeom prst="straightConnector1">
                    <a:avLst/>
                  </a:prstGeom>
                  <a:ln w="38100">
                    <a:tailEnd type="triangle"/>
                  </a:ln>
                </p:spPr>
                <p:style>
                  <a:lnRef idx="2">
                    <a:schemeClr val="dk1"/>
                  </a:lnRef>
                  <a:fillRef idx="1">
                    <a:schemeClr val="lt1"/>
                  </a:fillRef>
                  <a:effectRef idx="0">
                    <a:schemeClr val="dk1"/>
                  </a:effectRef>
                  <a:fontRef idx="minor">
                    <a:schemeClr val="dk1"/>
                  </a:fontRef>
                </p:style>
              </p:cxnSp>
              <p:cxnSp>
                <p:nvCxnSpPr>
                  <p:cNvPr id="24" name="直線矢印コネクタ 23">
                    <a:extLst>
                      <a:ext uri="{FF2B5EF4-FFF2-40B4-BE49-F238E27FC236}">
                        <a16:creationId xmlns:a16="http://schemas.microsoft.com/office/drawing/2014/main" id="{BD6C04B2-0073-8138-9A4B-FE365CBF47D1}"/>
                      </a:ext>
                    </a:extLst>
                  </p:cNvPr>
                  <p:cNvCxnSpPr>
                    <a:cxnSpLocks/>
                    <a:stCxn id="21" idx="0"/>
                    <a:endCxn id="25" idx="2"/>
                  </p:cNvCxnSpPr>
                  <p:nvPr/>
                </p:nvCxnSpPr>
                <p:spPr>
                  <a:xfrm flipH="1" flipV="1">
                    <a:off x="10370026" y="2654054"/>
                    <a:ext cx="1" cy="1038027"/>
                  </a:xfrm>
                  <a:prstGeom prst="straightConnector1">
                    <a:avLst/>
                  </a:prstGeom>
                  <a:ln w="38100">
                    <a:tailEnd type="triangle"/>
                  </a:ln>
                </p:spPr>
                <p:style>
                  <a:lnRef idx="2">
                    <a:schemeClr val="dk1"/>
                  </a:lnRef>
                  <a:fillRef idx="1">
                    <a:schemeClr val="lt1"/>
                  </a:fillRef>
                  <a:effectRef idx="0">
                    <a:schemeClr val="dk1"/>
                  </a:effectRef>
                  <a:fontRef idx="minor">
                    <a:schemeClr val="dk1"/>
                  </a:fontRef>
                </p:style>
              </p:cxnSp>
              <p:sp>
                <p:nvSpPr>
                  <p:cNvPr id="25" name="角丸四角形 24">
                    <a:extLst>
                      <a:ext uri="{FF2B5EF4-FFF2-40B4-BE49-F238E27FC236}">
                        <a16:creationId xmlns:a16="http://schemas.microsoft.com/office/drawing/2014/main" id="{2ADD4199-DDFA-B780-A968-2FFC3C479EC5}"/>
                      </a:ext>
                    </a:extLst>
                  </p:cNvPr>
                  <p:cNvSpPr/>
                  <p:nvPr/>
                </p:nvSpPr>
                <p:spPr>
                  <a:xfrm>
                    <a:off x="9578722" y="2125429"/>
                    <a:ext cx="1582608" cy="528625"/>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2400" b="1" dirty="0"/>
                      <a:t>Dense</a:t>
                    </a:r>
                    <a:endParaRPr kumimoji="1" lang="ja-JP" altLang="en-US" sz="2400" b="1"/>
                  </a:p>
                </p:txBody>
              </p:sp>
              <p:cxnSp>
                <p:nvCxnSpPr>
                  <p:cNvPr id="26" name="直線矢印コネクタ 25">
                    <a:extLst>
                      <a:ext uri="{FF2B5EF4-FFF2-40B4-BE49-F238E27FC236}">
                        <a16:creationId xmlns:a16="http://schemas.microsoft.com/office/drawing/2014/main" id="{E3B26664-FB38-E294-F578-FA3CE82A3713}"/>
                      </a:ext>
                    </a:extLst>
                  </p:cNvPr>
                  <p:cNvCxnSpPr>
                    <a:cxnSpLocks/>
                    <a:stCxn id="25" idx="0"/>
                    <a:endCxn id="19" idx="2"/>
                  </p:cNvCxnSpPr>
                  <p:nvPr/>
                </p:nvCxnSpPr>
                <p:spPr>
                  <a:xfrm flipH="1" flipV="1">
                    <a:off x="10359580" y="1665402"/>
                    <a:ext cx="10446" cy="460027"/>
                  </a:xfrm>
                  <a:prstGeom prst="straightConnector1">
                    <a:avLst/>
                  </a:prstGeom>
                  <a:ln w="38100">
                    <a:tailEnd type="triangle"/>
                  </a:ln>
                </p:spPr>
                <p:style>
                  <a:lnRef idx="2">
                    <a:schemeClr val="dk1"/>
                  </a:lnRef>
                  <a:fillRef idx="1">
                    <a:schemeClr val="lt1"/>
                  </a:fillRef>
                  <a:effectRef idx="0">
                    <a:schemeClr val="dk1"/>
                  </a:effectRef>
                  <a:fontRef idx="minor">
                    <a:schemeClr val="dk1"/>
                  </a:fontRef>
                </p:style>
              </p:cxnSp>
            </p:grpSp>
            <mc:AlternateContent xmlns:mc="http://schemas.openxmlformats.org/markup-compatibility/2006" xmlns:a14="http://schemas.microsoft.com/office/drawing/2010/main">
              <mc:Choice Requires="a14">
                <p:sp>
                  <p:nvSpPr>
                    <p:cNvPr id="19" name="角丸四角形 18">
                      <a:extLst>
                        <a:ext uri="{FF2B5EF4-FFF2-40B4-BE49-F238E27FC236}">
                          <a16:creationId xmlns:a16="http://schemas.microsoft.com/office/drawing/2014/main" id="{028A236C-7640-3F20-C22E-D01D0A6979E2}"/>
                        </a:ext>
                      </a:extLst>
                    </p:cNvPr>
                    <p:cNvSpPr/>
                    <p:nvPr/>
                  </p:nvSpPr>
                  <p:spPr>
                    <a:xfrm>
                      <a:off x="3713007" y="389794"/>
                      <a:ext cx="3298542" cy="841704"/>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ja-JP" sz="2400" i="1">
                                <a:latin typeface="Cambria Math" panose="02040503050406030204" pitchFamily="18" charset="0"/>
                              </a:rPr>
                              <m:t>2024/</m:t>
                            </m:r>
                            <m:r>
                              <a:rPr lang="en-US" altLang="ja-JP" sz="2400" b="0" i="1" smtClean="0">
                                <a:latin typeface="Cambria Math" panose="02040503050406030204" pitchFamily="18" charset="0"/>
                              </a:rPr>
                              <m:t>2</m:t>
                            </m:r>
                            <m:r>
                              <a:rPr lang="ja-JP" altLang="en-US" sz="2400" i="1">
                                <a:latin typeface="Cambria Math" panose="02040503050406030204" pitchFamily="18" charset="0"/>
                              </a:rPr>
                              <m:t>の推論結果</m:t>
                            </m:r>
                          </m:oMath>
                        </m:oMathPara>
                      </a14:m>
                      <a:endParaRPr kumimoji="1" lang="ja-JP" altLang="en-US" sz="2400"/>
                    </a:p>
                  </p:txBody>
                </p:sp>
              </mc:Choice>
              <mc:Fallback xmlns="">
                <p:sp>
                  <p:nvSpPr>
                    <p:cNvPr id="19" name="角丸四角形 18">
                      <a:extLst>
                        <a:ext uri="{FF2B5EF4-FFF2-40B4-BE49-F238E27FC236}">
                          <a16:creationId xmlns:a16="http://schemas.microsoft.com/office/drawing/2014/main" id="{028A236C-7640-3F20-C22E-D01D0A6979E2}"/>
                        </a:ext>
                      </a:extLst>
                    </p:cNvPr>
                    <p:cNvSpPr>
                      <a:spLocks noRot="1" noChangeAspect="1" noMove="1" noResize="1" noEditPoints="1" noAdjustHandles="1" noChangeArrowheads="1" noChangeShapeType="1" noTextEdit="1"/>
                    </p:cNvSpPr>
                    <p:nvPr/>
                  </p:nvSpPr>
                  <p:spPr>
                    <a:xfrm>
                      <a:off x="3713007" y="389794"/>
                      <a:ext cx="3298542" cy="841704"/>
                    </a:xfrm>
                    <a:prstGeom prst="roundRect">
                      <a:avLst/>
                    </a:prstGeom>
                    <a:blipFill>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0" name="角丸四角形 19">
                      <a:extLst>
                        <a:ext uri="{FF2B5EF4-FFF2-40B4-BE49-F238E27FC236}">
                          <a16:creationId xmlns:a16="http://schemas.microsoft.com/office/drawing/2014/main" id="{308AE8EF-C35B-9136-8ED1-202205505BFA}"/>
                        </a:ext>
                      </a:extLst>
                    </p:cNvPr>
                    <p:cNvSpPr/>
                    <p:nvPr/>
                  </p:nvSpPr>
                  <p:spPr>
                    <a:xfrm>
                      <a:off x="3390230" y="5646442"/>
                      <a:ext cx="3957906" cy="1030727"/>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2400" dirty="0"/>
                        <a:t>[</a:t>
                      </a:r>
                      <a14:m>
                        <m:oMath xmlns:m="http://schemas.openxmlformats.org/officeDocument/2006/math">
                          <m:r>
                            <a:rPr kumimoji="1" lang="en-US" altLang="ja-JP" sz="2400" i="1" smtClean="0">
                              <a:latin typeface="Cambria Math" panose="02040503050406030204" pitchFamily="18" charset="0"/>
                            </a:rPr>
                            <m:t>2</m:t>
                          </m:r>
                          <m:r>
                            <a:rPr kumimoji="1" lang="en-US" altLang="ja-JP" sz="2400" b="0" i="1" smtClean="0">
                              <a:latin typeface="Cambria Math" panose="02040503050406030204" pitchFamily="18" charset="0"/>
                            </a:rPr>
                            <m:t>024/1</m:t>
                          </m:r>
                          <m:r>
                            <a:rPr kumimoji="1" lang="ja-JP" altLang="en-US" sz="2400" i="1">
                              <a:latin typeface="Cambria Math" panose="02040503050406030204" pitchFamily="18" charset="0"/>
                            </a:rPr>
                            <m:t>の</m:t>
                          </m:r>
                          <m:r>
                            <a:rPr kumimoji="1" lang="ja-JP" altLang="en-US" sz="2400" i="1" smtClean="0">
                              <a:latin typeface="Cambria Math" panose="02040503050406030204" pitchFamily="18" charset="0"/>
                            </a:rPr>
                            <m:t>時系列データ</m:t>
                          </m:r>
                        </m:oMath>
                      </a14:m>
                      <a:r>
                        <a:rPr kumimoji="1" lang="en-US" altLang="ja-JP" sz="2400" dirty="0"/>
                        <a:t>]</a:t>
                      </a:r>
                      <a:endParaRPr kumimoji="1" lang="ja-JP" altLang="en-US" sz="2400"/>
                    </a:p>
                  </p:txBody>
                </p:sp>
              </mc:Choice>
              <mc:Fallback xmlns="">
                <p:sp>
                  <p:nvSpPr>
                    <p:cNvPr id="20" name="角丸四角形 19">
                      <a:extLst>
                        <a:ext uri="{FF2B5EF4-FFF2-40B4-BE49-F238E27FC236}">
                          <a16:creationId xmlns:a16="http://schemas.microsoft.com/office/drawing/2014/main" id="{308AE8EF-C35B-9136-8ED1-202205505BFA}"/>
                        </a:ext>
                      </a:extLst>
                    </p:cNvPr>
                    <p:cNvSpPr>
                      <a:spLocks noRot="1" noChangeAspect="1" noMove="1" noResize="1" noEditPoints="1" noAdjustHandles="1" noChangeArrowheads="1" noChangeShapeType="1" noTextEdit="1"/>
                    </p:cNvSpPr>
                    <p:nvPr/>
                  </p:nvSpPr>
                  <p:spPr>
                    <a:xfrm>
                      <a:off x="3390230" y="5646442"/>
                      <a:ext cx="3957906" cy="1030727"/>
                    </a:xfrm>
                    <a:prstGeom prst="roundRect">
                      <a:avLst/>
                    </a:prstGeom>
                    <a:blipFill>
                      <a:blip r:embed="rId8"/>
                      <a:stretch>
                        <a:fillRect r="-345"/>
                      </a:stretch>
                    </a:blipFill>
                  </p:spPr>
                  <p:txBody>
                    <a:bodyPr/>
                    <a:lstStyle/>
                    <a:p>
                      <a:r>
                        <a:rPr lang="ja-JP" altLang="en-US">
                          <a:noFill/>
                        </a:rPr>
                        <a:t> </a:t>
                      </a:r>
                    </a:p>
                  </p:txBody>
                </p:sp>
              </mc:Fallback>
            </mc:AlternateContent>
            <p:sp>
              <p:nvSpPr>
                <p:cNvPr id="21" name="角丸四角形 20">
                  <a:extLst>
                    <a:ext uri="{FF2B5EF4-FFF2-40B4-BE49-F238E27FC236}">
                      <a16:creationId xmlns:a16="http://schemas.microsoft.com/office/drawing/2014/main" id="{8CC54C52-8674-1FE4-FB9C-7BC413955D2F}"/>
                    </a:ext>
                  </a:extLst>
                </p:cNvPr>
                <p:cNvSpPr/>
                <p:nvPr/>
              </p:nvSpPr>
              <p:spPr>
                <a:xfrm>
                  <a:off x="4173282" y="3592195"/>
                  <a:ext cx="2400479" cy="716558"/>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ja-JP" sz="2400" b="1" dirty="0"/>
                    <a:t>RNN/LSTM</a:t>
                  </a:r>
                  <a:endParaRPr kumimoji="1" lang="en-US" altLang="ja-JP" sz="2400" b="1" dirty="0"/>
                </a:p>
              </p:txBody>
            </p:sp>
            <p:cxnSp>
              <p:nvCxnSpPr>
                <p:cNvPr id="22" name="直線矢印コネクタ 21">
                  <a:extLst>
                    <a:ext uri="{FF2B5EF4-FFF2-40B4-BE49-F238E27FC236}">
                      <a16:creationId xmlns:a16="http://schemas.microsoft.com/office/drawing/2014/main" id="{9EC302D7-7371-466E-B5DF-7E530CDAF3E6}"/>
                    </a:ext>
                  </a:extLst>
                </p:cNvPr>
                <p:cNvCxnSpPr>
                  <a:cxnSpLocks/>
                  <a:stCxn id="21" idx="3"/>
                </p:cNvCxnSpPr>
                <p:nvPr/>
              </p:nvCxnSpPr>
              <p:spPr>
                <a:xfrm>
                  <a:off x="6573761" y="3950474"/>
                  <a:ext cx="504676" cy="5484"/>
                </a:xfrm>
                <a:prstGeom prst="straightConnector1">
                  <a:avLst/>
                </a:prstGeom>
                <a:ln w="38100">
                  <a:tailEnd type="triangle"/>
                </a:ln>
              </p:spPr>
              <p:style>
                <a:lnRef idx="2">
                  <a:schemeClr val="dk1"/>
                </a:lnRef>
                <a:fillRef idx="1">
                  <a:schemeClr val="lt1"/>
                </a:fillRef>
                <a:effectRef idx="0">
                  <a:schemeClr val="dk1"/>
                </a:effectRef>
                <a:fontRef idx="minor">
                  <a:schemeClr val="dk1"/>
                </a:fontRef>
              </p:style>
            </p:cxnSp>
          </p:grpSp>
          <mc:AlternateContent xmlns:mc="http://schemas.openxmlformats.org/markup-compatibility/2006" xmlns:a14="http://schemas.microsoft.com/office/drawing/2010/main">
            <mc:Choice Requires="a14">
              <p:sp>
                <p:nvSpPr>
                  <p:cNvPr id="17" name="テキスト ボックス 16">
                    <a:extLst>
                      <a:ext uri="{FF2B5EF4-FFF2-40B4-BE49-F238E27FC236}">
                        <a16:creationId xmlns:a16="http://schemas.microsoft.com/office/drawing/2014/main" id="{2835A9D7-958F-560F-3E5C-AF07B2BC9A33}"/>
                      </a:ext>
                    </a:extLst>
                  </p:cNvPr>
                  <p:cNvSpPr txBox="1"/>
                  <p:nvPr/>
                </p:nvSpPr>
                <p:spPr>
                  <a:xfrm>
                    <a:off x="4652933" y="3133407"/>
                    <a:ext cx="694225" cy="55584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2400" i="1" smtClean="0">
                              <a:latin typeface="Cambria Math" panose="02040503050406030204" pitchFamily="18" charset="0"/>
                              <a:ea typeface="Cambria Math" panose="02040503050406030204" pitchFamily="18" charset="0"/>
                            </a:rPr>
                            <m:t>×</m:t>
                          </m:r>
                          <m:r>
                            <a:rPr kumimoji="1" lang="en-US" altLang="ja-JP" sz="2400" b="0" i="1" smtClean="0">
                              <a:latin typeface="Cambria Math" panose="02040503050406030204" pitchFamily="18" charset="0"/>
                              <a:ea typeface="Cambria Math" panose="02040503050406030204" pitchFamily="18" charset="0"/>
                            </a:rPr>
                            <m:t>𝑟</m:t>
                          </m:r>
                        </m:oMath>
                      </m:oMathPara>
                    </a14:m>
                    <a:endParaRPr kumimoji="1" lang="ja-JP" altLang="en-US" sz="2000"/>
                  </a:p>
                </p:txBody>
              </p:sp>
            </mc:Choice>
            <mc:Fallback xmlns="">
              <p:sp>
                <p:nvSpPr>
                  <p:cNvPr id="17" name="テキスト ボックス 16">
                    <a:extLst>
                      <a:ext uri="{FF2B5EF4-FFF2-40B4-BE49-F238E27FC236}">
                        <a16:creationId xmlns:a16="http://schemas.microsoft.com/office/drawing/2014/main" id="{2835A9D7-958F-560F-3E5C-AF07B2BC9A33}"/>
                      </a:ext>
                    </a:extLst>
                  </p:cNvPr>
                  <p:cNvSpPr txBox="1">
                    <a:spLocks noRot="1" noChangeAspect="1" noMove="1" noResize="1" noEditPoints="1" noAdjustHandles="1" noChangeArrowheads="1" noChangeShapeType="1" noTextEdit="1"/>
                  </p:cNvSpPr>
                  <p:nvPr/>
                </p:nvSpPr>
                <p:spPr>
                  <a:xfrm>
                    <a:off x="4652933" y="3133407"/>
                    <a:ext cx="694225" cy="555842"/>
                  </a:xfrm>
                  <a:prstGeom prst="rect">
                    <a:avLst/>
                  </a:prstGeom>
                  <a:blipFill>
                    <a:blip r:embed="rId10"/>
                    <a:stretch>
                      <a:fillRect/>
                    </a:stretch>
                  </a:blipFill>
                </p:spPr>
                <p:txBody>
                  <a:bodyPr/>
                  <a:lstStyle/>
                  <a:p>
                    <a:r>
                      <a:rPr lang="ja-JP" altLang="en-US">
                        <a:noFill/>
                      </a:rPr>
                      <a:t> </a:t>
                    </a:r>
                  </a:p>
                </p:txBody>
              </p:sp>
            </mc:Fallback>
          </mc:AlternateContent>
        </p:grpSp>
        <mc:AlternateContent xmlns:mc="http://schemas.openxmlformats.org/markup-compatibility/2006" xmlns:a14="http://schemas.microsoft.com/office/drawing/2010/main">
          <mc:Choice Requires="a14">
            <p:sp>
              <p:nvSpPr>
                <p:cNvPr id="15" name="テキスト ボックス 14">
                  <a:extLst>
                    <a:ext uri="{FF2B5EF4-FFF2-40B4-BE49-F238E27FC236}">
                      <a16:creationId xmlns:a16="http://schemas.microsoft.com/office/drawing/2014/main" id="{659FE794-D984-FC61-FB40-40110690DB77}"/>
                    </a:ext>
                  </a:extLst>
                </p:cNvPr>
                <p:cNvSpPr txBox="1"/>
                <p:nvPr/>
              </p:nvSpPr>
              <p:spPr>
                <a:xfrm>
                  <a:off x="8829523" y="3133406"/>
                  <a:ext cx="694225" cy="55584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2400" i="1" smtClean="0">
                            <a:latin typeface="Cambria Math" panose="02040503050406030204" pitchFamily="18" charset="0"/>
                            <a:ea typeface="Cambria Math" panose="02040503050406030204" pitchFamily="18" charset="0"/>
                          </a:rPr>
                          <m:t>×</m:t>
                        </m:r>
                        <m:r>
                          <a:rPr kumimoji="1" lang="en-US" altLang="ja-JP" sz="2400" b="0" i="1" smtClean="0">
                            <a:latin typeface="Cambria Math" panose="02040503050406030204" pitchFamily="18" charset="0"/>
                            <a:ea typeface="Cambria Math" panose="02040503050406030204" pitchFamily="18" charset="0"/>
                          </a:rPr>
                          <m:t>𝑟</m:t>
                        </m:r>
                      </m:oMath>
                    </m:oMathPara>
                  </a14:m>
                  <a:endParaRPr kumimoji="1" lang="ja-JP" altLang="en-US"/>
                </a:p>
              </p:txBody>
            </p:sp>
          </mc:Choice>
          <mc:Fallback xmlns="">
            <p:sp>
              <p:nvSpPr>
                <p:cNvPr id="15" name="テキスト ボックス 14">
                  <a:extLst>
                    <a:ext uri="{FF2B5EF4-FFF2-40B4-BE49-F238E27FC236}">
                      <a16:creationId xmlns:a16="http://schemas.microsoft.com/office/drawing/2014/main" id="{659FE794-D984-FC61-FB40-40110690DB77}"/>
                    </a:ext>
                  </a:extLst>
                </p:cNvPr>
                <p:cNvSpPr txBox="1">
                  <a:spLocks noRot="1" noChangeAspect="1" noMove="1" noResize="1" noEditPoints="1" noAdjustHandles="1" noChangeArrowheads="1" noChangeShapeType="1" noTextEdit="1"/>
                </p:cNvSpPr>
                <p:nvPr/>
              </p:nvSpPr>
              <p:spPr>
                <a:xfrm>
                  <a:off x="8829523" y="3133406"/>
                  <a:ext cx="694225" cy="555842"/>
                </a:xfrm>
                <a:prstGeom prst="rect">
                  <a:avLst/>
                </a:prstGeom>
                <a:blipFill>
                  <a:blip r:embed="rId10"/>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角丸四角形 7">
                  <a:extLst>
                    <a:ext uri="{FF2B5EF4-FFF2-40B4-BE49-F238E27FC236}">
                      <a16:creationId xmlns:a16="http://schemas.microsoft.com/office/drawing/2014/main" id="{6DF371B0-C2C5-2F18-97CE-C9E1F0ACE221}"/>
                    </a:ext>
                  </a:extLst>
                </p:cNvPr>
                <p:cNvSpPr/>
                <p:nvPr/>
              </p:nvSpPr>
              <p:spPr>
                <a:xfrm>
                  <a:off x="8208453" y="384891"/>
                  <a:ext cx="3963669" cy="841705"/>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ja-JP" sz="2400" i="1" smtClean="0">
                            <a:latin typeface="Cambria Math" panose="02040503050406030204" pitchFamily="18" charset="0"/>
                          </a:rPr>
                          <m:t>2024/</m:t>
                        </m:r>
                        <m:r>
                          <a:rPr lang="en-US" altLang="ja-JP" sz="2400" b="0" i="1" smtClean="0">
                            <a:latin typeface="Cambria Math" panose="02040503050406030204" pitchFamily="18" charset="0"/>
                          </a:rPr>
                          <m:t>4</m:t>
                        </m:r>
                        <m:r>
                          <a:rPr lang="ja-JP" altLang="en-US" sz="2400" i="1">
                            <a:latin typeface="Cambria Math" panose="02040503050406030204" pitchFamily="18" charset="0"/>
                          </a:rPr>
                          <m:t>の推論結果</m:t>
                        </m:r>
                      </m:oMath>
                    </m:oMathPara>
                  </a14:m>
                  <a:endParaRPr kumimoji="1" lang="ja-JP" altLang="en-US" sz="2800"/>
                </a:p>
              </p:txBody>
            </p:sp>
          </mc:Choice>
          <mc:Fallback xmlns="">
            <p:sp>
              <p:nvSpPr>
                <p:cNvPr id="8" name="角丸四角形 7">
                  <a:extLst>
                    <a:ext uri="{FF2B5EF4-FFF2-40B4-BE49-F238E27FC236}">
                      <a16:creationId xmlns:a16="http://schemas.microsoft.com/office/drawing/2014/main" id="{6DF371B0-C2C5-2F18-97CE-C9E1F0ACE221}"/>
                    </a:ext>
                  </a:extLst>
                </p:cNvPr>
                <p:cNvSpPr>
                  <a:spLocks noRot="1" noChangeAspect="1" noMove="1" noResize="1" noEditPoints="1" noAdjustHandles="1" noChangeArrowheads="1" noChangeShapeType="1" noTextEdit="1"/>
                </p:cNvSpPr>
                <p:nvPr/>
              </p:nvSpPr>
              <p:spPr>
                <a:xfrm>
                  <a:off x="8208453" y="384891"/>
                  <a:ext cx="3963669" cy="841705"/>
                </a:xfrm>
                <a:prstGeom prst="roundRect">
                  <a:avLst/>
                </a:prstGeom>
                <a:blipFill>
                  <a:blip r:embed="rId11"/>
                  <a:stretch>
                    <a:fillRect/>
                  </a:stretch>
                </a:blipFill>
              </p:spPr>
              <p:txBody>
                <a:bodyPr/>
                <a:lstStyle/>
                <a:p>
                  <a:r>
                    <a:rPr lang="ja-JP" altLang="en-US">
                      <a:noFill/>
                    </a:rPr>
                    <a:t> </a:t>
                  </a:r>
                </a:p>
              </p:txBody>
            </p:sp>
          </mc:Fallback>
        </mc:AlternateContent>
      </p:grpSp>
      <p:sp>
        <p:nvSpPr>
          <p:cNvPr id="41" name="テキスト ボックス 40">
            <a:extLst>
              <a:ext uri="{FF2B5EF4-FFF2-40B4-BE49-F238E27FC236}">
                <a16:creationId xmlns:a16="http://schemas.microsoft.com/office/drawing/2014/main" id="{93FC5E8F-44E0-0DC2-5D2B-DE96C60B857A}"/>
              </a:ext>
            </a:extLst>
          </p:cNvPr>
          <p:cNvSpPr txBox="1"/>
          <p:nvPr/>
        </p:nvSpPr>
        <p:spPr>
          <a:xfrm>
            <a:off x="7576352" y="2397248"/>
            <a:ext cx="997988" cy="338554"/>
          </a:xfrm>
          <a:prstGeom prst="rect">
            <a:avLst/>
          </a:prstGeom>
          <a:ln>
            <a:noFill/>
          </a:ln>
        </p:spPr>
        <p:style>
          <a:lnRef idx="2">
            <a:schemeClr val="dk1"/>
          </a:lnRef>
          <a:fillRef idx="1">
            <a:schemeClr val="lt1"/>
          </a:fillRef>
          <a:effectRef idx="0">
            <a:schemeClr val="dk1"/>
          </a:effectRef>
          <a:fontRef idx="minor">
            <a:schemeClr val="dk1"/>
          </a:fontRef>
        </p:style>
        <p:txBody>
          <a:bodyPr wrap="square" rtlCol="0">
            <a:spAutoFit/>
          </a:bodyPr>
          <a:lstStyle/>
          <a:p>
            <a:r>
              <a:rPr kumimoji="1" lang="ja-JP" altLang="en-US" sz="1600" b="1">
                <a:latin typeface="Hiragino Kaku Gothic Std W8" panose="020B0800000000000000" pitchFamily="34" charset="-128"/>
                <a:ea typeface="Hiragino Kaku Gothic Std W8" panose="020B0800000000000000" pitchFamily="34" charset="-128"/>
              </a:rPr>
              <a:t>・・・</a:t>
            </a:r>
            <a:endParaRPr kumimoji="1" lang="ja-JP" altLang="en-US" sz="1200" b="1">
              <a:latin typeface="Hiragino Kaku Gothic Std W8" panose="020B0800000000000000" pitchFamily="34" charset="-128"/>
              <a:ea typeface="Hiragino Kaku Gothic Std W8" panose="020B0800000000000000" pitchFamily="34" charset="-128"/>
            </a:endParaRPr>
          </a:p>
        </p:txBody>
      </p:sp>
      <p:sp>
        <p:nvSpPr>
          <p:cNvPr id="42" name="角丸四角形 41">
            <a:extLst>
              <a:ext uri="{FF2B5EF4-FFF2-40B4-BE49-F238E27FC236}">
                <a16:creationId xmlns:a16="http://schemas.microsoft.com/office/drawing/2014/main" id="{5690C145-1468-0F19-18A2-B5D5C0ADF9FD}"/>
              </a:ext>
            </a:extLst>
          </p:cNvPr>
          <p:cNvSpPr/>
          <p:nvPr/>
        </p:nvSpPr>
        <p:spPr>
          <a:xfrm>
            <a:off x="8107614" y="650240"/>
            <a:ext cx="3954339" cy="5903705"/>
          </a:xfrm>
          <a:prstGeom prst="round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2800" dirty="0">
              <a:solidFill>
                <a:schemeClr val="tx1"/>
              </a:solidFill>
            </a:endParaRPr>
          </a:p>
        </p:txBody>
      </p:sp>
    </p:spTree>
    <p:extLst>
      <p:ext uri="{BB962C8B-B14F-4D97-AF65-F5344CB8AC3E}">
        <p14:creationId xmlns:p14="http://schemas.microsoft.com/office/powerpoint/2010/main" val="24554225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8D41D44-FA67-3EEE-DACF-2AA77DCBF3DA}"/>
              </a:ext>
            </a:extLst>
          </p:cNvPr>
          <p:cNvSpPr>
            <a:spLocks noGrp="1"/>
          </p:cNvSpPr>
          <p:nvPr>
            <p:ph type="title"/>
          </p:nvPr>
        </p:nvSpPr>
        <p:spPr/>
        <p:txBody>
          <a:bodyPr/>
          <a:lstStyle/>
          <a:p>
            <a:r>
              <a:rPr kumimoji="1" lang="ja-JP" altLang="en-US"/>
              <a:t>実験内容</a:t>
            </a:r>
          </a:p>
        </p:txBody>
      </p:sp>
      <p:sp>
        <p:nvSpPr>
          <p:cNvPr id="3" name="コンテンツ プレースホルダー 2">
            <a:extLst>
              <a:ext uri="{FF2B5EF4-FFF2-40B4-BE49-F238E27FC236}">
                <a16:creationId xmlns:a16="http://schemas.microsoft.com/office/drawing/2014/main" id="{5F7101A9-EE99-8BD0-4CB4-41FCF94B35A6}"/>
              </a:ext>
            </a:extLst>
          </p:cNvPr>
          <p:cNvSpPr>
            <a:spLocks noGrp="1"/>
          </p:cNvSpPr>
          <p:nvPr>
            <p:ph idx="1"/>
          </p:nvPr>
        </p:nvSpPr>
        <p:spPr/>
        <p:txBody>
          <a:bodyPr/>
          <a:lstStyle/>
          <a:p>
            <a:pPr marL="0" indent="0">
              <a:buNone/>
            </a:pPr>
            <a:endParaRPr lang="en-US" altLang="ja-JP" dirty="0"/>
          </a:p>
          <a:p>
            <a:pPr marL="514350" indent="-514350">
              <a:buFont typeface="+mj-lt"/>
              <a:buAutoNum type="arabicPeriod"/>
            </a:pPr>
            <a:r>
              <a:rPr lang="en-US" altLang="ja-JP" dirty="0"/>
              <a:t>RNN</a:t>
            </a:r>
            <a:r>
              <a:rPr lang="ja-JP" altLang="en-US"/>
              <a:t>と</a:t>
            </a:r>
            <a:r>
              <a:rPr lang="en-US" altLang="ja-JP" dirty="0"/>
              <a:t>LSTM</a:t>
            </a:r>
            <a:r>
              <a:rPr lang="ja-JP" altLang="en-US"/>
              <a:t>の比較</a:t>
            </a:r>
            <a:endParaRPr lang="en-US" altLang="ja-JP" dirty="0"/>
          </a:p>
          <a:p>
            <a:pPr marL="514350" indent="-514350">
              <a:buFont typeface="+mj-lt"/>
              <a:buAutoNum type="arabicPeriod"/>
            </a:pPr>
            <a:endParaRPr lang="en-US" altLang="ja-JP" dirty="0"/>
          </a:p>
          <a:p>
            <a:pPr marL="514350" indent="-514350">
              <a:buFont typeface="+mj-lt"/>
              <a:buAutoNum type="arabicPeriod"/>
            </a:pPr>
            <a:endParaRPr lang="en-US" altLang="ja-JP" dirty="0"/>
          </a:p>
          <a:p>
            <a:pPr marL="514350" indent="-514350">
              <a:buFont typeface="+mj-lt"/>
              <a:buAutoNum type="arabicPeriod"/>
            </a:pPr>
            <a:r>
              <a:rPr lang="en-US" altLang="ja-JP" dirty="0"/>
              <a:t>RNN</a:t>
            </a:r>
            <a:r>
              <a:rPr lang="ja-JP" altLang="en-US"/>
              <a:t>の中間層を単層と多層の時の比較</a:t>
            </a:r>
            <a:endParaRPr lang="en-US" altLang="ja-JP" dirty="0"/>
          </a:p>
          <a:p>
            <a:pPr marL="0" indent="0">
              <a:buNone/>
            </a:pPr>
            <a:endParaRPr lang="en-US" altLang="ja-JP" dirty="0"/>
          </a:p>
          <a:p>
            <a:pPr marL="0" indent="0">
              <a:buNone/>
            </a:pPr>
            <a:endParaRPr lang="en-US" altLang="ja-JP" dirty="0"/>
          </a:p>
          <a:p>
            <a:r>
              <a:rPr lang="en-US" altLang="ja-JP" dirty="0"/>
              <a:t>RNN</a:t>
            </a:r>
            <a:r>
              <a:rPr lang="ja-JP" altLang="en-US"/>
              <a:t>を用いて誤差が最小になるモデルを探す</a:t>
            </a:r>
            <a:endParaRPr lang="en-US" altLang="ja-JP" dirty="0"/>
          </a:p>
          <a:p>
            <a:endParaRPr kumimoji="1" lang="en-US" altLang="ja-JP" dirty="0"/>
          </a:p>
        </p:txBody>
      </p:sp>
      <p:sp>
        <p:nvSpPr>
          <p:cNvPr id="4" name="スライド番号プレースホルダー 3">
            <a:extLst>
              <a:ext uri="{FF2B5EF4-FFF2-40B4-BE49-F238E27FC236}">
                <a16:creationId xmlns:a16="http://schemas.microsoft.com/office/drawing/2014/main" id="{E7019213-5B52-59FB-702E-5814C88F6D0A}"/>
              </a:ext>
            </a:extLst>
          </p:cNvPr>
          <p:cNvSpPr>
            <a:spLocks noGrp="1"/>
          </p:cNvSpPr>
          <p:nvPr>
            <p:ph type="sldNum" sz="quarter" idx="12"/>
          </p:nvPr>
        </p:nvSpPr>
        <p:spPr/>
        <p:txBody>
          <a:bodyPr/>
          <a:lstStyle/>
          <a:p>
            <a:fld id="{3C83C733-A267-4C27-B924-90460700986B}" type="slidenum">
              <a:rPr lang="ja-JP" altLang="en-US" smtClean="0"/>
              <a:pPr/>
              <a:t>18</a:t>
            </a:fld>
            <a:endParaRPr lang="ja-JP" altLang="en-US"/>
          </a:p>
        </p:txBody>
      </p:sp>
    </p:spTree>
    <p:extLst>
      <p:ext uri="{BB962C8B-B14F-4D97-AF65-F5344CB8AC3E}">
        <p14:creationId xmlns:p14="http://schemas.microsoft.com/office/powerpoint/2010/main" val="4320655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8D41D44-FA67-3EEE-DACF-2AA77DCBF3DA}"/>
              </a:ext>
            </a:extLst>
          </p:cNvPr>
          <p:cNvSpPr>
            <a:spLocks noGrp="1"/>
          </p:cNvSpPr>
          <p:nvPr>
            <p:ph type="title"/>
          </p:nvPr>
        </p:nvSpPr>
        <p:spPr/>
        <p:txBody>
          <a:bodyPr/>
          <a:lstStyle/>
          <a:p>
            <a:r>
              <a:rPr kumimoji="1" lang="ja-JP" altLang="en-US"/>
              <a:t>実験内容</a:t>
            </a:r>
          </a:p>
        </p:txBody>
      </p:sp>
      <p:sp>
        <p:nvSpPr>
          <p:cNvPr id="3" name="コンテンツ プレースホルダー 2">
            <a:extLst>
              <a:ext uri="{FF2B5EF4-FFF2-40B4-BE49-F238E27FC236}">
                <a16:creationId xmlns:a16="http://schemas.microsoft.com/office/drawing/2014/main" id="{5F7101A9-EE99-8BD0-4CB4-41FCF94B35A6}"/>
              </a:ext>
            </a:extLst>
          </p:cNvPr>
          <p:cNvSpPr>
            <a:spLocks noGrp="1"/>
          </p:cNvSpPr>
          <p:nvPr>
            <p:ph idx="1"/>
          </p:nvPr>
        </p:nvSpPr>
        <p:spPr/>
        <p:txBody>
          <a:bodyPr/>
          <a:lstStyle/>
          <a:p>
            <a:pPr marL="0" indent="0">
              <a:buNone/>
            </a:pPr>
            <a:endParaRPr lang="en-US" altLang="ja-JP" dirty="0"/>
          </a:p>
          <a:p>
            <a:pPr marL="514350" indent="-514350">
              <a:buFont typeface="+mj-lt"/>
              <a:buAutoNum type="arabicPeriod"/>
            </a:pPr>
            <a:r>
              <a:rPr lang="en-US" altLang="ja-JP" dirty="0"/>
              <a:t>RNN</a:t>
            </a:r>
            <a:r>
              <a:rPr lang="ja-JP" altLang="en-US"/>
              <a:t>と</a:t>
            </a:r>
            <a:r>
              <a:rPr lang="en-US" altLang="ja-JP" dirty="0"/>
              <a:t>LSTM</a:t>
            </a:r>
            <a:r>
              <a:rPr lang="ja-JP" altLang="en-US"/>
              <a:t>の比較</a:t>
            </a:r>
            <a:endParaRPr lang="en-US" altLang="ja-JP" dirty="0"/>
          </a:p>
          <a:p>
            <a:pPr marL="514350" indent="-514350">
              <a:buFont typeface="+mj-lt"/>
              <a:buAutoNum type="arabicPeriod"/>
            </a:pPr>
            <a:endParaRPr lang="en-US" altLang="ja-JP" dirty="0"/>
          </a:p>
          <a:p>
            <a:pPr marL="514350" indent="-514350">
              <a:buFont typeface="+mj-lt"/>
              <a:buAutoNum type="arabicPeriod"/>
            </a:pPr>
            <a:endParaRPr lang="en-US" altLang="ja-JP" dirty="0"/>
          </a:p>
          <a:p>
            <a:pPr marL="514350" indent="-514350">
              <a:buFont typeface="+mj-lt"/>
              <a:buAutoNum type="arabicPeriod"/>
            </a:pPr>
            <a:r>
              <a:rPr lang="en-US" altLang="ja-JP" dirty="0"/>
              <a:t>RNN</a:t>
            </a:r>
            <a:r>
              <a:rPr lang="ja-JP" altLang="en-US"/>
              <a:t>の中間層を単層と多層の時の比較</a:t>
            </a:r>
            <a:endParaRPr lang="en-US" altLang="ja-JP" dirty="0"/>
          </a:p>
          <a:p>
            <a:pPr marL="0" indent="0">
              <a:buNone/>
            </a:pPr>
            <a:endParaRPr lang="en-US" altLang="ja-JP" dirty="0"/>
          </a:p>
          <a:p>
            <a:pPr marL="0" indent="0">
              <a:buNone/>
            </a:pPr>
            <a:endParaRPr lang="en-US" altLang="ja-JP" dirty="0"/>
          </a:p>
          <a:p>
            <a:r>
              <a:rPr lang="en-US" altLang="ja-JP" dirty="0"/>
              <a:t>RNN</a:t>
            </a:r>
            <a:r>
              <a:rPr lang="ja-JP" altLang="en-US"/>
              <a:t>を用いて誤差が最小になるモデルを探す</a:t>
            </a:r>
            <a:endParaRPr lang="en-US" altLang="ja-JP" dirty="0"/>
          </a:p>
          <a:p>
            <a:endParaRPr kumimoji="1" lang="en-US" altLang="ja-JP" dirty="0"/>
          </a:p>
        </p:txBody>
      </p:sp>
      <p:sp>
        <p:nvSpPr>
          <p:cNvPr id="4" name="スライド番号プレースホルダー 3">
            <a:extLst>
              <a:ext uri="{FF2B5EF4-FFF2-40B4-BE49-F238E27FC236}">
                <a16:creationId xmlns:a16="http://schemas.microsoft.com/office/drawing/2014/main" id="{E7019213-5B52-59FB-702E-5814C88F6D0A}"/>
              </a:ext>
            </a:extLst>
          </p:cNvPr>
          <p:cNvSpPr>
            <a:spLocks noGrp="1"/>
          </p:cNvSpPr>
          <p:nvPr>
            <p:ph type="sldNum" sz="quarter" idx="12"/>
          </p:nvPr>
        </p:nvSpPr>
        <p:spPr/>
        <p:txBody>
          <a:bodyPr/>
          <a:lstStyle/>
          <a:p>
            <a:fld id="{3C83C733-A267-4C27-B924-90460700986B}" type="slidenum">
              <a:rPr lang="ja-JP" altLang="en-US" smtClean="0"/>
              <a:pPr/>
              <a:t>19</a:t>
            </a:fld>
            <a:endParaRPr lang="ja-JP" altLang="en-US"/>
          </a:p>
        </p:txBody>
      </p:sp>
      <p:sp>
        <p:nvSpPr>
          <p:cNvPr id="5" name="角丸四角形 4">
            <a:extLst>
              <a:ext uri="{FF2B5EF4-FFF2-40B4-BE49-F238E27FC236}">
                <a16:creationId xmlns:a16="http://schemas.microsoft.com/office/drawing/2014/main" id="{EC1717A5-3447-BD22-6342-19D69FB955FA}"/>
              </a:ext>
            </a:extLst>
          </p:cNvPr>
          <p:cNvSpPr/>
          <p:nvPr/>
        </p:nvSpPr>
        <p:spPr>
          <a:xfrm>
            <a:off x="262076" y="1394847"/>
            <a:ext cx="7099619" cy="2650211"/>
          </a:xfrm>
          <a:prstGeom prst="round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2800" dirty="0">
              <a:solidFill>
                <a:schemeClr val="tx1"/>
              </a:solidFill>
            </a:endParaRPr>
          </a:p>
        </p:txBody>
      </p:sp>
      <p:sp>
        <p:nvSpPr>
          <p:cNvPr id="6" name="角丸四角形吹き出し 5">
            <a:extLst>
              <a:ext uri="{FF2B5EF4-FFF2-40B4-BE49-F238E27FC236}">
                <a16:creationId xmlns:a16="http://schemas.microsoft.com/office/drawing/2014/main" id="{966F8703-49E2-2BAB-2FCA-F277C26654BB}"/>
              </a:ext>
            </a:extLst>
          </p:cNvPr>
          <p:cNvSpPr/>
          <p:nvPr/>
        </p:nvSpPr>
        <p:spPr>
          <a:xfrm>
            <a:off x="7795647" y="1058429"/>
            <a:ext cx="4396352" cy="4773477"/>
          </a:xfrm>
          <a:prstGeom prst="wedgeRoundRectCallout">
            <a:avLst>
              <a:gd name="adj1" fmla="val -59476"/>
              <a:gd name="adj2" fmla="val -18688"/>
              <a:gd name="adj3" fmla="val 16667"/>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2800" dirty="0">
              <a:solidFill>
                <a:schemeClr val="tx1"/>
              </a:solidFill>
            </a:endParaRPr>
          </a:p>
        </p:txBody>
      </p:sp>
      <mc:AlternateContent xmlns:mc="http://schemas.openxmlformats.org/markup-compatibility/2006" xmlns:a14="http://schemas.microsoft.com/office/drawing/2010/main">
        <mc:Choice Requires="a14">
          <p:graphicFrame>
            <p:nvGraphicFramePr>
              <p:cNvPr id="7" name="表 7">
                <a:extLst>
                  <a:ext uri="{FF2B5EF4-FFF2-40B4-BE49-F238E27FC236}">
                    <a16:creationId xmlns:a16="http://schemas.microsoft.com/office/drawing/2014/main" id="{8B7492C2-A457-0E8D-E294-E2DF6F455E69}"/>
                  </a:ext>
                </a:extLst>
              </p:cNvPr>
              <p:cNvGraphicFramePr>
                <a:graphicFrameLocks noGrp="1"/>
              </p:cNvGraphicFramePr>
              <p:nvPr>
                <p:extLst>
                  <p:ext uri="{D42A27DB-BD31-4B8C-83A1-F6EECF244321}">
                    <p14:modId xmlns:p14="http://schemas.microsoft.com/office/powerpoint/2010/main" val="2717075563"/>
                  </p:ext>
                </p:extLst>
              </p:nvPr>
            </p:nvGraphicFramePr>
            <p:xfrm>
              <a:off x="7987527" y="1796396"/>
              <a:ext cx="3999297" cy="3028782"/>
            </p:xfrm>
            <a:graphic>
              <a:graphicData uri="http://schemas.openxmlformats.org/drawingml/2006/table">
                <a:tbl>
                  <a:tblPr firstRow="1" bandRow="1">
                    <a:tableStyleId>{5C22544A-7EE6-4342-B048-85BDC9FD1C3A}</a:tableStyleId>
                  </a:tblPr>
                  <a:tblGrid>
                    <a:gridCol w="1464292">
                      <a:extLst>
                        <a:ext uri="{9D8B030D-6E8A-4147-A177-3AD203B41FA5}">
                          <a16:colId xmlns:a16="http://schemas.microsoft.com/office/drawing/2014/main" val="3723482365"/>
                        </a:ext>
                      </a:extLst>
                    </a:gridCol>
                    <a:gridCol w="2535005">
                      <a:extLst>
                        <a:ext uri="{9D8B030D-6E8A-4147-A177-3AD203B41FA5}">
                          <a16:colId xmlns:a16="http://schemas.microsoft.com/office/drawing/2014/main" val="1024560365"/>
                        </a:ext>
                      </a:extLst>
                    </a:gridCol>
                  </a:tblGrid>
                  <a:tr h="836182">
                    <a:tc gridSpan="2">
                      <a:txBody>
                        <a:bodyPr/>
                        <a:lstStyle/>
                        <a:p>
                          <a:pPr algn="ctr"/>
                          <a:r>
                            <a:rPr kumimoji="1" lang="ja-JP" altLang="en-US" sz="2800"/>
                            <a:t>使用するゲーム</a:t>
                          </a:r>
                        </a:p>
                      </a:txBody>
                      <a:tcPr anchor="ctr"/>
                    </a:tc>
                    <a:tc hMerge="1">
                      <a:txBody>
                        <a:bodyPr/>
                        <a:lstStyle/>
                        <a:p>
                          <a:pPr algn="ctr"/>
                          <a:endParaRPr kumimoji="1" lang="ja-JP" altLang="en-US" sz="2800"/>
                        </a:p>
                      </a:txBody>
                      <a:tcPr anchor="ctr"/>
                    </a:tc>
                    <a:extLst>
                      <a:ext uri="{0D108BD9-81ED-4DB2-BD59-A6C34878D82A}">
                        <a16:rowId xmlns:a16="http://schemas.microsoft.com/office/drawing/2014/main" val="413014800"/>
                      </a:ext>
                    </a:extLst>
                  </a:tr>
                  <a:tr h="1212263">
                    <a:tc>
                      <a:txBody>
                        <a:bodyPr/>
                        <a:lstStyle/>
                        <a:p>
                          <a:pPr algn="ct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𝐹</m:t>
                                </m:r>
                              </m:oMath>
                            </m:oMathPara>
                          </a14:m>
                          <a:endParaRPr kumimoji="1" lang="ja-JP" altLang="en-US" sz="2400"/>
                        </a:p>
                      </a:txBody>
                      <a:tcPr anchor="ctr"/>
                    </a:tc>
                    <a:tc>
                      <a:txBody>
                        <a:bodyPr/>
                        <a:lstStyle/>
                        <a:p>
                          <a:pPr algn="ctr"/>
                          <a:r>
                            <a:rPr kumimoji="1" lang="en-US" altLang="ja-JP" sz="2400" dirty="0"/>
                            <a:t>Counter-Strike: </a:t>
                          </a:r>
                          <a:r>
                            <a:rPr lang="en" altLang="ja-JP" sz="2400" dirty="0"/>
                            <a:t>Global Offensive(CSGO)</a:t>
                          </a:r>
                          <a:endParaRPr kumimoji="1" lang="ja-JP" altLang="en-US" sz="2400"/>
                        </a:p>
                      </a:txBody>
                      <a:tcPr anchor="ctr"/>
                    </a:tc>
                    <a:extLst>
                      <a:ext uri="{0D108BD9-81ED-4DB2-BD59-A6C34878D82A}">
                        <a16:rowId xmlns:a16="http://schemas.microsoft.com/office/drawing/2014/main" val="3928861031"/>
                      </a:ext>
                    </a:extLst>
                  </a:tr>
                  <a:tr h="980337">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2400" i="1" smtClean="0">
                                        <a:solidFill>
                                          <a:schemeClr val="tx1"/>
                                        </a:solidFill>
                                        <a:latin typeface="Cambria Math" panose="02040503050406030204" pitchFamily="18" charset="0"/>
                                        <a:cs typeface="Times New Roman" panose="02020603050405020304" pitchFamily="18" charset="0"/>
                                      </a:rPr>
                                    </m:ctrlPr>
                                  </m:sSubPr>
                                  <m:e>
                                    <m:r>
                                      <a:rPr lang="en-US" altLang="ja-JP" sz="2400" b="0" i="1" smtClean="0">
                                        <a:solidFill>
                                          <a:schemeClr val="tx1"/>
                                        </a:solidFill>
                                        <a:latin typeface="Cambria Math" panose="02040503050406030204" pitchFamily="18" charset="0"/>
                                        <a:cs typeface="Times New Roman" panose="02020603050405020304" pitchFamily="18" charset="0"/>
                                      </a:rPr>
                                      <m:t>𝑀</m:t>
                                    </m:r>
                                  </m:e>
                                  <m:sub>
                                    <m:r>
                                      <a:rPr lang="en-US" altLang="ja-JP" sz="2400" i="1">
                                        <a:solidFill>
                                          <a:schemeClr val="tx1"/>
                                        </a:solidFill>
                                        <a:latin typeface="Cambria Math" panose="02040503050406030204" pitchFamily="18" charset="0"/>
                                        <a:cs typeface="Times New Roman" panose="02020603050405020304" pitchFamily="18" charset="0"/>
                                      </a:rPr>
                                      <m:t>𝐹</m:t>
                                    </m:r>
                                  </m:sub>
                                </m:sSub>
                              </m:oMath>
                            </m:oMathPara>
                          </a14:m>
                          <a:endParaRPr kumimoji="1" lang="ja-JP" altLang="en-US" sz="2400"/>
                        </a:p>
                      </a:txBody>
                      <a:tcPr anchor="ctr"/>
                    </a:tc>
                    <a:tc>
                      <a:txBody>
                        <a:bodyPr/>
                        <a:lstStyle/>
                        <a:p>
                          <a:pPr algn="ctr"/>
                          <a:r>
                            <a:rPr kumimoji="1" lang="en-US" altLang="ja-JP" sz="2400" dirty="0"/>
                            <a:t>84</a:t>
                          </a:r>
                          <a:endParaRPr kumimoji="1" lang="ja-JP" altLang="en-US" sz="2400"/>
                        </a:p>
                      </a:txBody>
                      <a:tcPr anchor="ctr"/>
                    </a:tc>
                    <a:extLst>
                      <a:ext uri="{0D108BD9-81ED-4DB2-BD59-A6C34878D82A}">
                        <a16:rowId xmlns:a16="http://schemas.microsoft.com/office/drawing/2014/main" val="2552554390"/>
                      </a:ext>
                    </a:extLst>
                  </a:tr>
                </a:tbl>
              </a:graphicData>
            </a:graphic>
          </p:graphicFrame>
        </mc:Choice>
        <mc:Fallback xmlns="">
          <p:graphicFrame>
            <p:nvGraphicFramePr>
              <p:cNvPr id="7" name="表 7">
                <a:extLst>
                  <a:ext uri="{FF2B5EF4-FFF2-40B4-BE49-F238E27FC236}">
                    <a16:creationId xmlns:a16="http://schemas.microsoft.com/office/drawing/2014/main" id="{8B7492C2-A457-0E8D-E294-E2DF6F455E69}"/>
                  </a:ext>
                </a:extLst>
              </p:cNvPr>
              <p:cNvGraphicFramePr>
                <a:graphicFrameLocks noGrp="1"/>
              </p:cNvGraphicFramePr>
              <p:nvPr>
                <p:extLst>
                  <p:ext uri="{D42A27DB-BD31-4B8C-83A1-F6EECF244321}">
                    <p14:modId xmlns:p14="http://schemas.microsoft.com/office/powerpoint/2010/main" val="2717075563"/>
                  </p:ext>
                </p:extLst>
              </p:nvPr>
            </p:nvGraphicFramePr>
            <p:xfrm>
              <a:off x="7987527" y="1796396"/>
              <a:ext cx="3999297" cy="3028782"/>
            </p:xfrm>
            <a:graphic>
              <a:graphicData uri="http://schemas.openxmlformats.org/drawingml/2006/table">
                <a:tbl>
                  <a:tblPr firstRow="1" bandRow="1">
                    <a:tableStyleId>{5C22544A-7EE6-4342-B048-85BDC9FD1C3A}</a:tableStyleId>
                  </a:tblPr>
                  <a:tblGrid>
                    <a:gridCol w="1464292">
                      <a:extLst>
                        <a:ext uri="{9D8B030D-6E8A-4147-A177-3AD203B41FA5}">
                          <a16:colId xmlns:a16="http://schemas.microsoft.com/office/drawing/2014/main" val="3723482365"/>
                        </a:ext>
                      </a:extLst>
                    </a:gridCol>
                    <a:gridCol w="2535005">
                      <a:extLst>
                        <a:ext uri="{9D8B030D-6E8A-4147-A177-3AD203B41FA5}">
                          <a16:colId xmlns:a16="http://schemas.microsoft.com/office/drawing/2014/main" val="1024560365"/>
                        </a:ext>
                      </a:extLst>
                    </a:gridCol>
                  </a:tblGrid>
                  <a:tr h="836182">
                    <a:tc gridSpan="2">
                      <a:txBody>
                        <a:bodyPr/>
                        <a:lstStyle/>
                        <a:p>
                          <a:pPr algn="ctr"/>
                          <a:r>
                            <a:rPr kumimoji="1" lang="ja-JP" altLang="en-US" sz="2800"/>
                            <a:t>使用するゲーム</a:t>
                          </a:r>
                        </a:p>
                      </a:txBody>
                      <a:tcPr anchor="ctr"/>
                    </a:tc>
                    <a:tc hMerge="1">
                      <a:txBody>
                        <a:bodyPr/>
                        <a:lstStyle/>
                        <a:p>
                          <a:pPr algn="ctr"/>
                          <a:endParaRPr kumimoji="1" lang="ja-JP" altLang="en-US" sz="2800"/>
                        </a:p>
                      </a:txBody>
                      <a:tcPr anchor="ctr"/>
                    </a:tc>
                    <a:extLst>
                      <a:ext uri="{0D108BD9-81ED-4DB2-BD59-A6C34878D82A}">
                        <a16:rowId xmlns:a16="http://schemas.microsoft.com/office/drawing/2014/main" val="413014800"/>
                      </a:ext>
                    </a:extLst>
                  </a:tr>
                  <a:tr h="1212263">
                    <a:tc>
                      <a:txBody>
                        <a:bodyPr/>
                        <a:lstStyle/>
                        <a:p>
                          <a:endParaRPr lang="ja-JP"/>
                        </a:p>
                      </a:txBody>
                      <a:tcPr anchor="ctr">
                        <a:blipFill>
                          <a:blip r:embed="rId3"/>
                          <a:stretch>
                            <a:fillRect t="-69792" r="-175000" b="-82292"/>
                          </a:stretch>
                        </a:blipFill>
                      </a:tcPr>
                    </a:tc>
                    <a:tc>
                      <a:txBody>
                        <a:bodyPr/>
                        <a:lstStyle/>
                        <a:p>
                          <a:pPr algn="ctr"/>
                          <a:r>
                            <a:rPr kumimoji="1" lang="en-US" altLang="ja-JP" sz="2400" dirty="0"/>
                            <a:t>Counter-Strike: </a:t>
                          </a:r>
                          <a:r>
                            <a:rPr lang="en" altLang="ja-JP" sz="2400" dirty="0"/>
                            <a:t>Global Offensive(CSGO)</a:t>
                          </a:r>
                          <a:endParaRPr kumimoji="1" lang="ja-JP" altLang="en-US" sz="2400"/>
                        </a:p>
                      </a:txBody>
                      <a:tcPr anchor="ctr"/>
                    </a:tc>
                    <a:extLst>
                      <a:ext uri="{0D108BD9-81ED-4DB2-BD59-A6C34878D82A}">
                        <a16:rowId xmlns:a16="http://schemas.microsoft.com/office/drawing/2014/main" val="3928861031"/>
                      </a:ext>
                    </a:extLst>
                  </a:tr>
                  <a:tr h="980337">
                    <a:tc>
                      <a:txBody>
                        <a:bodyPr/>
                        <a:lstStyle/>
                        <a:p>
                          <a:endParaRPr lang="ja-JP"/>
                        </a:p>
                      </a:txBody>
                      <a:tcPr anchor="ctr">
                        <a:blipFill>
                          <a:blip r:embed="rId3"/>
                          <a:stretch>
                            <a:fillRect t="-211688" r="-175000" b="-2597"/>
                          </a:stretch>
                        </a:blipFill>
                      </a:tcPr>
                    </a:tc>
                    <a:tc>
                      <a:txBody>
                        <a:bodyPr/>
                        <a:lstStyle/>
                        <a:p>
                          <a:pPr algn="ctr"/>
                          <a:r>
                            <a:rPr kumimoji="1" lang="en-US" altLang="ja-JP" sz="2400" dirty="0"/>
                            <a:t>84</a:t>
                          </a:r>
                          <a:endParaRPr kumimoji="1" lang="ja-JP" altLang="en-US" sz="2400"/>
                        </a:p>
                      </a:txBody>
                      <a:tcPr anchor="ctr"/>
                    </a:tc>
                    <a:extLst>
                      <a:ext uri="{0D108BD9-81ED-4DB2-BD59-A6C34878D82A}">
                        <a16:rowId xmlns:a16="http://schemas.microsoft.com/office/drawing/2014/main" val="2552554390"/>
                      </a:ext>
                    </a:extLst>
                  </a:tr>
                </a:tbl>
              </a:graphicData>
            </a:graphic>
          </p:graphicFrame>
        </mc:Fallback>
      </mc:AlternateContent>
    </p:spTree>
    <p:extLst>
      <p:ext uri="{BB962C8B-B14F-4D97-AF65-F5344CB8AC3E}">
        <p14:creationId xmlns:p14="http://schemas.microsoft.com/office/powerpoint/2010/main" val="21940525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87702CA-BC8B-445A-B431-24E99A5811DF}"/>
              </a:ext>
            </a:extLst>
          </p:cNvPr>
          <p:cNvSpPr>
            <a:spLocks noGrp="1"/>
          </p:cNvSpPr>
          <p:nvPr>
            <p:ph type="title"/>
          </p:nvPr>
        </p:nvSpPr>
        <p:spPr/>
        <p:txBody>
          <a:bodyPr/>
          <a:lstStyle/>
          <a:p>
            <a:r>
              <a:rPr kumimoji="1" lang="ja-JP" altLang="en-US" dirty="0"/>
              <a:t>研究背景</a:t>
            </a:r>
          </a:p>
        </p:txBody>
      </p:sp>
      <p:sp>
        <p:nvSpPr>
          <p:cNvPr id="3" name="コンテンツ プレースホルダー 2">
            <a:extLst>
              <a:ext uri="{FF2B5EF4-FFF2-40B4-BE49-F238E27FC236}">
                <a16:creationId xmlns:a16="http://schemas.microsoft.com/office/drawing/2014/main" id="{7CF1D860-C603-7FDD-3674-BFACFBD9C55F}"/>
              </a:ext>
            </a:extLst>
          </p:cNvPr>
          <p:cNvSpPr>
            <a:spLocks noGrp="1"/>
          </p:cNvSpPr>
          <p:nvPr>
            <p:ph idx="1"/>
          </p:nvPr>
        </p:nvSpPr>
        <p:spPr/>
        <p:txBody>
          <a:bodyPr/>
          <a:lstStyle/>
          <a:p>
            <a:pPr marL="342900" indent="-342900">
              <a:lnSpc>
                <a:spcPts val="3760"/>
              </a:lnSpc>
              <a:buFont typeface="Arial" panose="020B0604020202020204" pitchFamily="34" charset="0"/>
              <a:buChar char="•"/>
            </a:pPr>
            <a:endParaRPr kumimoji="1" lang="en-US" altLang="ja-JP" sz="2800" dirty="0">
              <a:latin typeface="Times New Roman" panose="02020603050405020304" pitchFamily="18" charset="0"/>
              <a:cs typeface="Times New Roman" panose="02020603050405020304" pitchFamily="18" charset="0"/>
            </a:endParaRPr>
          </a:p>
          <a:p>
            <a:pPr marL="0" indent="0">
              <a:lnSpc>
                <a:spcPts val="3760"/>
              </a:lnSpc>
              <a:buNone/>
            </a:pPr>
            <a:endParaRPr lang="en-US" altLang="ja-JP" dirty="0">
              <a:latin typeface="Times New Roman" panose="02020603050405020304" pitchFamily="18" charset="0"/>
              <a:cs typeface="Times New Roman" panose="02020603050405020304" pitchFamily="18" charset="0"/>
            </a:endParaRPr>
          </a:p>
          <a:p>
            <a:pPr marL="342900" indent="-342900">
              <a:lnSpc>
                <a:spcPts val="3760"/>
              </a:lnSpc>
              <a:buFont typeface="Arial" panose="020B0604020202020204" pitchFamily="34" charset="0"/>
              <a:buChar char="•"/>
            </a:pPr>
            <a:r>
              <a:rPr kumimoji="1" lang="ja-JP" altLang="en-US" sz="2800">
                <a:latin typeface="Times New Roman" panose="02020603050405020304" pitchFamily="18" charset="0"/>
                <a:cs typeface="Times New Roman" panose="02020603050405020304" pitchFamily="18" charset="0"/>
              </a:rPr>
              <a:t>ゲーム産業の発展</a:t>
            </a:r>
            <a:endParaRPr kumimoji="1" lang="en-US" altLang="ja-JP" sz="2800" dirty="0">
              <a:latin typeface="Times New Roman" panose="02020603050405020304" pitchFamily="18" charset="0"/>
              <a:cs typeface="Times New Roman" panose="02020603050405020304" pitchFamily="18" charset="0"/>
            </a:endParaRPr>
          </a:p>
          <a:p>
            <a:pPr marL="342900" indent="-342900">
              <a:lnSpc>
                <a:spcPts val="3760"/>
              </a:lnSpc>
              <a:buFont typeface="Arial" panose="020B0604020202020204" pitchFamily="34" charset="0"/>
              <a:buChar char="•"/>
            </a:pPr>
            <a:endParaRPr lang="en-US" altLang="ja-JP" sz="2800" dirty="0">
              <a:latin typeface="Times New Roman" panose="02020603050405020304" pitchFamily="18" charset="0"/>
              <a:cs typeface="Times New Roman" panose="02020603050405020304" pitchFamily="18" charset="0"/>
            </a:endParaRPr>
          </a:p>
          <a:p>
            <a:pPr marL="342900" indent="-342900">
              <a:lnSpc>
                <a:spcPts val="3760"/>
              </a:lnSpc>
              <a:buFont typeface="Arial" panose="020B0604020202020204" pitchFamily="34" charset="0"/>
              <a:buChar char="•"/>
            </a:pPr>
            <a:r>
              <a:rPr kumimoji="1" lang="ja-JP" altLang="en-US" sz="2800" dirty="0">
                <a:latin typeface="Times New Roman" panose="02020603050405020304" pitchFamily="18" charset="0"/>
                <a:cs typeface="Times New Roman" panose="02020603050405020304" pitchFamily="18" charset="0"/>
              </a:rPr>
              <a:t>プレイヤー数の増加</a:t>
            </a:r>
            <a:endParaRPr kumimoji="1" lang="en-US" altLang="ja-JP" sz="2800" dirty="0">
              <a:latin typeface="Times New Roman" panose="02020603050405020304" pitchFamily="18" charset="0"/>
              <a:cs typeface="Times New Roman" panose="02020603050405020304" pitchFamily="18" charset="0"/>
            </a:endParaRPr>
          </a:p>
          <a:p>
            <a:pPr marL="342900" indent="-342900">
              <a:lnSpc>
                <a:spcPts val="3760"/>
              </a:lnSpc>
              <a:buFont typeface="Arial" panose="020B0604020202020204" pitchFamily="34" charset="0"/>
              <a:buChar char="•"/>
            </a:pPr>
            <a:endParaRPr kumimoji="1" lang="en-US" altLang="ja-JP" sz="2800" dirty="0">
              <a:latin typeface="Times New Roman" panose="02020603050405020304" pitchFamily="18" charset="0"/>
              <a:cs typeface="Times New Roman" panose="02020603050405020304" pitchFamily="18" charset="0"/>
            </a:endParaRPr>
          </a:p>
          <a:p>
            <a:pPr marL="342900" indent="-342900">
              <a:lnSpc>
                <a:spcPts val="3760"/>
              </a:lnSpc>
              <a:buFont typeface="Arial" panose="020B0604020202020204" pitchFamily="34" charset="0"/>
              <a:buChar char="•"/>
            </a:pPr>
            <a:r>
              <a:rPr lang="ja-JP" altLang="en-US" sz="2800" dirty="0">
                <a:latin typeface="Times New Roman" panose="02020603050405020304" pitchFamily="18" charset="0"/>
                <a:cs typeface="Times New Roman" panose="02020603050405020304" pitchFamily="18" charset="0"/>
              </a:rPr>
              <a:t>サーバーダウンの問題</a:t>
            </a:r>
            <a:endParaRPr kumimoji="1" lang="en-US" altLang="ja-JP" sz="2800" dirty="0">
              <a:latin typeface="Times New Roman" panose="02020603050405020304" pitchFamily="18" charset="0"/>
              <a:cs typeface="Times New Roman" panose="02020603050405020304" pitchFamily="18" charset="0"/>
            </a:endParaRPr>
          </a:p>
          <a:p>
            <a:endParaRPr kumimoji="1" lang="ja-JP" altLang="en-US" dirty="0"/>
          </a:p>
        </p:txBody>
      </p:sp>
      <p:sp>
        <p:nvSpPr>
          <p:cNvPr id="4" name="スライド番号プレースホルダー 3">
            <a:extLst>
              <a:ext uri="{FF2B5EF4-FFF2-40B4-BE49-F238E27FC236}">
                <a16:creationId xmlns:a16="http://schemas.microsoft.com/office/drawing/2014/main" id="{43DEE365-4A6F-B716-614C-A041C081AC4D}"/>
              </a:ext>
            </a:extLst>
          </p:cNvPr>
          <p:cNvSpPr>
            <a:spLocks noGrp="1"/>
          </p:cNvSpPr>
          <p:nvPr>
            <p:ph type="sldNum" sz="quarter" idx="12"/>
          </p:nvPr>
        </p:nvSpPr>
        <p:spPr/>
        <p:txBody>
          <a:bodyPr/>
          <a:lstStyle/>
          <a:p>
            <a:fld id="{3C83C733-A267-4C27-B924-90460700986B}" type="slidenum">
              <a:rPr lang="ja-JP" altLang="en-US" smtClean="0"/>
              <a:pPr/>
              <a:t>2</a:t>
            </a:fld>
            <a:endParaRPr lang="ja-JP" altLang="en-US"/>
          </a:p>
        </p:txBody>
      </p:sp>
      <p:pic>
        <p:nvPicPr>
          <p:cNvPr id="5" name="図 4" descr="グラフィカル ユーザー インターフェイス&#10;&#10;自動的に生成された説明">
            <a:extLst>
              <a:ext uri="{FF2B5EF4-FFF2-40B4-BE49-F238E27FC236}">
                <a16:creationId xmlns:a16="http://schemas.microsoft.com/office/drawing/2014/main" id="{4544CA65-2FA5-9BA1-E054-7DADC51D32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80075" y="2380422"/>
            <a:ext cx="3971025" cy="3971025"/>
          </a:xfrm>
          <a:prstGeom prst="rect">
            <a:avLst/>
          </a:prstGeom>
        </p:spPr>
      </p:pic>
      <p:pic>
        <p:nvPicPr>
          <p:cNvPr id="6" name="図 5" descr="ダイアグラム&#10;&#10;低い精度で自動的に生成された説明">
            <a:extLst>
              <a:ext uri="{FF2B5EF4-FFF2-40B4-BE49-F238E27FC236}">
                <a16:creationId xmlns:a16="http://schemas.microsoft.com/office/drawing/2014/main" id="{2F010FE0-261C-52F5-3EE9-46B4622CD60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10918" y="1022187"/>
            <a:ext cx="3281082" cy="3281082"/>
          </a:xfrm>
          <a:prstGeom prst="rect">
            <a:avLst/>
          </a:prstGeom>
        </p:spPr>
      </p:pic>
    </p:spTree>
    <p:extLst>
      <p:ext uri="{BB962C8B-B14F-4D97-AF65-F5344CB8AC3E}">
        <p14:creationId xmlns:p14="http://schemas.microsoft.com/office/powerpoint/2010/main" val="32827160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B2856ED-573B-D6DA-A1B9-04AC5C7EE9D4}"/>
              </a:ext>
            </a:extLst>
          </p:cNvPr>
          <p:cNvSpPr>
            <a:spLocks noGrp="1"/>
          </p:cNvSpPr>
          <p:nvPr>
            <p:ph type="title"/>
          </p:nvPr>
        </p:nvSpPr>
        <p:spPr/>
        <p:txBody>
          <a:bodyPr/>
          <a:lstStyle/>
          <a:p>
            <a:r>
              <a:rPr kumimoji="1" lang="ja-JP" altLang="en-US"/>
              <a:t>実験</a:t>
            </a:r>
            <a:r>
              <a:rPr kumimoji="1" lang="en-US" altLang="ja-JP" dirty="0"/>
              <a:t>1</a:t>
            </a:r>
            <a:endParaRPr kumimoji="1" lang="ja-JP" altLang="en-US"/>
          </a:p>
        </p:txBody>
      </p:sp>
      <p:sp>
        <p:nvSpPr>
          <p:cNvPr id="3" name="コンテンツ プレースホルダー 2">
            <a:extLst>
              <a:ext uri="{FF2B5EF4-FFF2-40B4-BE49-F238E27FC236}">
                <a16:creationId xmlns:a16="http://schemas.microsoft.com/office/drawing/2014/main" id="{AA734F45-36B3-AEAF-568A-D62F557B3BE7}"/>
              </a:ext>
            </a:extLst>
          </p:cNvPr>
          <p:cNvSpPr>
            <a:spLocks noGrp="1"/>
          </p:cNvSpPr>
          <p:nvPr>
            <p:ph idx="1"/>
          </p:nvPr>
        </p:nvSpPr>
        <p:spPr/>
        <p:txBody>
          <a:bodyPr>
            <a:normAutofit/>
          </a:bodyPr>
          <a:lstStyle/>
          <a:p>
            <a:r>
              <a:rPr kumimoji="1" lang="ja-JP" altLang="en-US"/>
              <a:t>　　　　　　　　　　　　　　　　　</a:t>
            </a:r>
            <a:endParaRPr lang="en-US" altLang="ja-JP" dirty="0"/>
          </a:p>
          <a:p>
            <a:endParaRPr kumimoji="1" lang="en-US" altLang="ja-JP" sz="2800" dirty="0"/>
          </a:p>
          <a:p>
            <a:endParaRPr lang="en-US" altLang="ja-JP" dirty="0"/>
          </a:p>
          <a:p>
            <a:endParaRPr kumimoji="1" lang="en-US" altLang="ja-JP" sz="2800" dirty="0"/>
          </a:p>
          <a:p>
            <a:endParaRPr lang="en-US" altLang="ja-JP" dirty="0"/>
          </a:p>
          <a:p>
            <a:endParaRPr kumimoji="1" lang="en-US" altLang="ja-JP" sz="2800" dirty="0"/>
          </a:p>
          <a:p>
            <a:r>
              <a:rPr lang="ja-JP" altLang="en-US"/>
              <a:t>　　　　　　　　　　　　　　　　　　　　</a:t>
            </a:r>
            <a:endParaRPr lang="en-US" altLang="ja-JP" dirty="0"/>
          </a:p>
          <a:p>
            <a:r>
              <a:rPr kumimoji="1" lang="en-US" altLang="ja-JP" sz="2800" dirty="0"/>
              <a:t>                                                                          </a:t>
            </a:r>
            <a:endParaRPr kumimoji="1" lang="ja-JP" altLang="en-US" sz="2800"/>
          </a:p>
          <a:p>
            <a:endParaRPr kumimoji="1" lang="ja-JP" altLang="en-US"/>
          </a:p>
        </p:txBody>
      </p:sp>
      <p:sp>
        <p:nvSpPr>
          <p:cNvPr id="4" name="スライド番号プレースホルダー 3">
            <a:extLst>
              <a:ext uri="{FF2B5EF4-FFF2-40B4-BE49-F238E27FC236}">
                <a16:creationId xmlns:a16="http://schemas.microsoft.com/office/drawing/2014/main" id="{8628FE86-3349-F6C8-E1E5-BA52CF65789B}"/>
              </a:ext>
            </a:extLst>
          </p:cNvPr>
          <p:cNvSpPr>
            <a:spLocks noGrp="1"/>
          </p:cNvSpPr>
          <p:nvPr>
            <p:ph type="sldNum" sz="quarter" idx="12"/>
          </p:nvPr>
        </p:nvSpPr>
        <p:spPr/>
        <p:txBody>
          <a:bodyPr/>
          <a:lstStyle/>
          <a:p>
            <a:fld id="{3C83C733-A267-4C27-B924-90460700986B}" type="slidenum">
              <a:rPr lang="ja-JP" altLang="en-US" smtClean="0"/>
              <a:pPr/>
              <a:t>20</a:t>
            </a:fld>
            <a:endParaRPr lang="ja-JP" altLang="en-US"/>
          </a:p>
        </p:txBody>
      </p:sp>
      <mc:AlternateContent xmlns:mc="http://schemas.openxmlformats.org/markup-compatibility/2006" xmlns:a14="http://schemas.microsoft.com/office/drawing/2010/main">
        <mc:Choice Requires="a14">
          <p:graphicFrame>
            <p:nvGraphicFramePr>
              <p:cNvPr id="5" name="表 7">
                <a:extLst>
                  <a:ext uri="{FF2B5EF4-FFF2-40B4-BE49-F238E27FC236}">
                    <a16:creationId xmlns:a16="http://schemas.microsoft.com/office/drawing/2014/main" id="{8077F89F-D583-5914-9651-F020DF66C04A}"/>
                  </a:ext>
                </a:extLst>
              </p:cNvPr>
              <p:cNvGraphicFramePr>
                <a:graphicFrameLocks/>
              </p:cNvGraphicFramePr>
              <p:nvPr>
                <p:extLst>
                  <p:ext uri="{D42A27DB-BD31-4B8C-83A1-F6EECF244321}">
                    <p14:modId xmlns:p14="http://schemas.microsoft.com/office/powerpoint/2010/main" val="432404397"/>
                  </p:ext>
                </p:extLst>
              </p:nvPr>
            </p:nvGraphicFramePr>
            <p:xfrm>
              <a:off x="102228" y="1059628"/>
              <a:ext cx="11822604" cy="5181600"/>
            </p:xfrm>
            <a:graphic>
              <a:graphicData uri="http://schemas.openxmlformats.org/drawingml/2006/table">
                <a:tbl>
                  <a:tblPr firstRow="1" bandRow="1">
                    <a:tableStyleId>{5C22544A-7EE6-4342-B048-85BDC9FD1C3A}</a:tableStyleId>
                  </a:tblPr>
                  <a:tblGrid>
                    <a:gridCol w="3819683">
                      <a:extLst>
                        <a:ext uri="{9D8B030D-6E8A-4147-A177-3AD203B41FA5}">
                          <a16:colId xmlns:a16="http://schemas.microsoft.com/office/drawing/2014/main" val="3954379120"/>
                        </a:ext>
                      </a:extLst>
                    </a:gridCol>
                    <a:gridCol w="1756869">
                      <a:extLst>
                        <a:ext uri="{9D8B030D-6E8A-4147-A177-3AD203B41FA5}">
                          <a16:colId xmlns:a16="http://schemas.microsoft.com/office/drawing/2014/main" val="952824458"/>
                        </a:ext>
                      </a:extLst>
                    </a:gridCol>
                    <a:gridCol w="2737901">
                      <a:extLst>
                        <a:ext uri="{9D8B030D-6E8A-4147-A177-3AD203B41FA5}">
                          <a16:colId xmlns:a16="http://schemas.microsoft.com/office/drawing/2014/main" val="3924442132"/>
                        </a:ext>
                      </a:extLst>
                    </a:gridCol>
                    <a:gridCol w="3508151">
                      <a:extLst>
                        <a:ext uri="{9D8B030D-6E8A-4147-A177-3AD203B41FA5}">
                          <a16:colId xmlns:a16="http://schemas.microsoft.com/office/drawing/2014/main" val="1807877781"/>
                        </a:ext>
                      </a:extLst>
                    </a:gridCol>
                  </a:tblGrid>
                  <a:tr h="506248">
                    <a:tc gridSpan="4">
                      <a:txBody>
                        <a:bodyPr/>
                        <a:lstStyle/>
                        <a:p>
                          <a:pPr algn="ctr"/>
                          <a:r>
                            <a:rPr kumimoji="1" lang="ja-JP" altLang="en-US" sz="2800"/>
                            <a:t>モデル条件</a:t>
                          </a:r>
                        </a:p>
                      </a:txBody>
                      <a:tcPr anchor="ctr"/>
                    </a:tc>
                    <a:tc hMerge="1">
                      <a:txBody>
                        <a:bodyPr/>
                        <a:lstStyle/>
                        <a:p>
                          <a:endParaRPr kumimoji="1" lang="ja-JP" altLang="en-US"/>
                        </a:p>
                      </a:txBody>
                      <a:tcPr/>
                    </a:tc>
                    <a:tc hMerge="1">
                      <a:txBody>
                        <a:bodyPr/>
                        <a:lstStyle/>
                        <a:p>
                          <a:endParaRPr kumimoji="1" lang="ja-JP" altLang="en-US"/>
                        </a:p>
                      </a:txBody>
                      <a:tcPr/>
                    </a:tc>
                    <a:tc hMerge="1">
                      <a:txBody>
                        <a:bodyPr/>
                        <a:lstStyle/>
                        <a:p>
                          <a:endParaRPr kumimoji="1" lang="ja-JP" altLang="en-US"/>
                        </a:p>
                      </a:txBody>
                      <a:tcPr/>
                    </a:tc>
                    <a:extLst>
                      <a:ext uri="{0D108BD9-81ED-4DB2-BD59-A6C34878D82A}">
                        <a16:rowId xmlns:a16="http://schemas.microsoft.com/office/drawing/2014/main" val="2904060701"/>
                      </a:ext>
                    </a:extLst>
                  </a:tr>
                  <a:tr h="506248">
                    <a:tc gridSpan="2">
                      <a:txBody>
                        <a:bodyPr/>
                        <a:lstStyle/>
                        <a:p>
                          <a:pPr algn="ctr"/>
                          <a:r>
                            <a:rPr kumimoji="1" lang="ja-JP" altLang="en-US" sz="2800"/>
                            <a:t>損失関数</a:t>
                          </a:r>
                        </a:p>
                      </a:txBody>
                      <a:tcPr anchor="ctr"/>
                    </a:tc>
                    <a:tc hMerge="1">
                      <a:txBody>
                        <a:bodyPr/>
                        <a:lstStyle/>
                        <a:p>
                          <a:endParaRPr kumimoji="1" lang="ja-JP" altLang="en-US"/>
                        </a:p>
                      </a:txBody>
                      <a:tcPr/>
                    </a:tc>
                    <a:tc gridSpan="2">
                      <a:txBody>
                        <a:bodyPr/>
                        <a:lstStyle/>
                        <a:p>
                          <a:pPr algn="ctr"/>
                          <a:r>
                            <a:rPr kumimoji="1" lang="ja-JP" altLang="en-US" sz="2800"/>
                            <a:t>平均二乗誤差</a:t>
                          </a:r>
                        </a:p>
                      </a:txBody>
                      <a:tcPr anchor="ctr"/>
                    </a:tc>
                    <a:tc hMerge="1">
                      <a:txBody>
                        <a:bodyPr/>
                        <a:lstStyle/>
                        <a:p>
                          <a:endParaRPr kumimoji="1" lang="ja-JP" altLang="en-US"/>
                        </a:p>
                      </a:txBody>
                      <a:tcPr/>
                    </a:tc>
                    <a:extLst>
                      <a:ext uri="{0D108BD9-81ED-4DB2-BD59-A6C34878D82A}">
                        <a16:rowId xmlns:a16="http://schemas.microsoft.com/office/drawing/2014/main" val="3111554097"/>
                      </a:ext>
                    </a:extLst>
                  </a:tr>
                  <a:tr h="506248">
                    <a:tc gridSpan="2">
                      <a:txBody>
                        <a:bodyPr/>
                        <a:lstStyle/>
                        <a:p>
                          <a:pPr algn="ctr"/>
                          <a:r>
                            <a:rPr kumimoji="1" lang="ja-JP" altLang="en-US" sz="2800"/>
                            <a:t>最適化手法</a:t>
                          </a:r>
                        </a:p>
                      </a:txBody>
                      <a:tcPr anchor="ctr"/>
                    </a:tc>
                    <a:tc hMerge="1">
                      <a:txBody>
                        <a:bodyPr/>
                        <a:lstStyle/>
                        <a:p>
                          <a:endParaRPr kumimoji="1" lang="ja-JP" altLang="en-US"/>
                        </a:p>
                      </a:txBody>
                      <a:tcPr/>
                    </a:tc>
                    <a:tc gridSpan="2">
                      <a:txBody>
                        <a:bodyPr/>
                        <a:lstStyle/>
                        <a:p>
                          <a:pPr algn="ctr"/>
                          <a:r>
                            <a:rPr kumimoji="1" lang="en-US" altLang="ja-JP" sz="2800" dirty="0">
                              <a:latin typeface="Times New Roman" panose="02020603050405020304" pitchFamily="18" charset="0"/>
                              <a:cs typeface="Times New Roman" panose="02020603050405020304" pitchFamily="18" charset="0"/>
                            </a:rPr>
                            <a:t>Adam</a:t>
                          </a:r>
                          <a:endParaRPr kumimoji="1" lang="ja-JP" altLang="en-US" sz="2800">
                            <a:latin typeface="Times New Roman" panose="02020603050405020304" pitchFamily="18" charset="0"/>
                            <a:cs typeface="Times New Roman" panose="02020603050405020304" pitchFamily="18" charset="0"/>
                          </a:endParaRPr>
                        </a:p>
                      </a:txBody>
                      <a:tcPr anchor="ctr"/>
                    </a:tc>
                    <a:tc hMerge="1">
                      <a:txBody>
                        <a:bodyPr/>
                        <a:lstStyle/>
                        <a:p>
                          <a:endParaRPr kumimoji="1" lang="ja-JP" altLang="en-US"/>
                        </a:p>
                      </a:txBody>
                      <a:tcPr/>
                    </a:tc>
                    <a:extLst>
                      <a:ext uri="{0D108BD9-81ED-4DB2-BD59-A6C34878D82A}">
                        <a16:rowId xmlns:a16="http://schemas.microsoft.com/office/drawing/2014/main" val="1743419186"/>
                      </a:ext>
                    </a:extLst>
                  </a:tr>
                  <a:tr h="506248">
                    <a:tc gridSpan="2">
                      <a:txBody>
                        <a:bodyPr/>
                        <a:lstStyle/>
                        <a:p>
                          <a:pPr algn="ctr"/>
                          <a:r>
                            <a:rPr kumimoji="1" lang="ja-JP" altLang="en-US" sz="2800"/>
                            <a:t>学習率</a:t>
                          </a:r>
                        </a:p>
                      </a:txBody>
                      <a:tcPr anchor="ctr"/>
                    </a:tc>
                    <a:tc hMerge="1">
                      <a:txBody>
                        <a:bodyPr/>
                        <a:lstStyle/>
                        <a:p>
                          <a:endParaRPr kumimoji="1" lang="ja-JP" altLang="en-US"/>
                        </a:p>
                      </a:txBody>
                      <a:tcPr/>
                    </a:tc>
                    <a:tc gridSpan="2">
                      <a:txBody>
                        <a:bodyPr/>
                        <a:lstStyle/>
                        <a:p>
                          <a:pPr algn="ctr"/>
                          <a:r>
                            <a:rPr kumimoji="1" lang="en-US" altLang="ja-JP" sz="2800" dirty="0">
                              <a:latin typeface="Times New Roman" panose="02020603050405020304" pitchFamily="18" charset="0"/>
                              <a:cs typeface="Times New Roman" panose="02020603050405020304" pitchFamily="18" charset="0"/>
                            </a:rPr>
                            <a:t>0.0001</a:t>
                          </a:r>
                          <a:endParaRPr kumimoji="1" lang="ja-JP" altLang="en-US" sz="2800">
                            <a:latin typeface="Times New Roman" panose="02020603050405020304" pitchFamily="18" charset="0"/>
                            <a:cs typeface="Times New Roman" panose="02020603050405020304" pitchFamily="18" charset="0"/>
                          </a:endParaRPr>
                        </a:p>
                      </a:txBody>
                      <a:tcPr anchor="ctr"/>
                    </a:tc>
                    <a:tc hMerge="1">
                      <a:txBody>
                        <a:bodyPr/>
                        <a:lstStyle/>
                        <a:p>
                          <a:endParaRPr kumimoji="1" lang="ja-JP" altLang="en-US"/>
                        </a:p>
                      </a:txBody>
                      <a:tcPr/>
                    </a:tc>
                    <a:extLst>
                      <a:ext uri="{0D108BD9-81ED-4DB2-BD59-A6C34878D82A}">
                        <a16:rowId xmlns:a16="http://schemas.microsoft.com/office/drawing/2014/main" val="2292511980"/>
                      </a:ext>
                    </a:extLst>
                  </a:tr>
                  <a:tr h="506248">
                    <a:tc gridSpan="2">
                      <a:txBody>
                        <a:bodyPr/>
                        <a:lstStyle/>
                        <a:p>
                          <a:pPr algn="ctr"/>
                          <a:r>
                            <a:rPr kumimoji="1" lang="ja-JP" altLang="en-US" sz="2800">
                              <a:latin typeface="Times New Roman" panose="02020603050405020304" pitchFamily="18" charset="0"/>
                              <a:cs typeface="Times New Roman" panose="02020603050405020304" pitchFamily="18" charset="0"/>
                            </a:rPr>
                            <a:t>学習反復回数</a:t>
                          </a:r>
                        </a:p>
                      </a:txBody>
                      <a:tcPr anchor="ctr"/>
                    </a:tc>
                    <a:tc hMerge="1">
                      <a:txBody>
                        <a:bodyPr/>
                        <a:lstStyle/>
                        <a:p>
                          <a:endParaRPr kumimoji="1" lang="ja-JP" altLang="en-US"/>
                        </a:p>
                      </a:txBody>
                      <a:tcPr/>
                    </a:tc>
                    <a:tc gridSpan="2">
                      <a:txBody>
                        <a:bodyPr/>
                        <a:lstStyle/>
                        <a:p>
                          <a:pPr algn="ctr"/>
                          <a:r>
                            <a:rPr kumimoji="1" lang="en-US" altLang="ja-JP" sz="2800" dirty="0">
                              <a:latin typeface="Times New Roman" panose="02020603050405020304" pitchFamily="18" charset="0"/>
                              <a:cs typeface="Times New Roman" panose="02020603050405020304" pitchFamily="18" charset="0"/>
                            </a:rPr>
                            <a:t>1000</a:t>
                          </a:r>
                          <a:endParaRPr kumimoji="1" lang="ja-JP" altLang="en-US" sz="2800">
                            <a:latin typeface="Times New Roman" panose="02020603050405020304" pitchFamily="18" charset="0"/>
                            <a:cs typeface="Times New Roman" panose="02020603050405020304" pitchFamily="18" charset="0"/>
                          </a:endParaRPr>
                        </a:p>
                      </a:txBody>
                      <a:tcPr anchor="ctr"/>
                    </a:tc>
                    <a:tc hMerge="1">
                      <a:txBody>
                        <a:bodyPr/>
                        <a:lstStyle/>
                        <a:p>
                          <a:endParaRPr kumimoji="1" lang="ja-JP" altLang="en-US"/>
                        </a:p>
                      </a:txBody>
                      <a:tcPr/>
                    </a:tc>
                    <a:extLst>
                      <a:ext uri="{0D108BD9-81ED-4DB2-BD59-A6C34878D82A}">
                        <a16:rowId xmlns:a16="http://schemas.microsoft.com/office/drawing/2014/main" val="1707721718"/>
                      </a:ext>
                    </a:extLst>
                  </a:tr>
                  <a:tr h="506248">
                    <a:tc gridSpan="4">
                      <a:txBody>
                        <a:bodyPr/>
                        <a:lstStyle/>
                        <a:p>
                          <a:pPr algn="ctr"/>
                          <a:r>
                            <a:rPr kumimoji="1" lang="ja-JP" altLang="en-US" sz="2800">
                              <a:solidFill>
                                <a:schemeClr val="bg1"/>
                              </a:solidFill>
                            </a:rPr>
                            <a:t>モデル構造</a:t>
                          </a:r>
                        </a:p>
                      </a:txBody>
                      <a:tcPr anchor="ctr">
                        <a:solidFill>
                          <a:srgbClr val="0070C0"/>
                        </a:solidFill>
                      </a:tcPr>
                    </a:tc>
                    <a:tc hMerge="1">
                      <a:txBody>
                        <a:bodyPr/>
                        <a:lstStyle/>
                        <a:p>
                          <a:endParaRPr kumimoji="1" lang="ja-JP" altLang="en-US"/>
                        </a:p>
                      </a:txBody>
                      <a:tcPr/>
                    </a:tc>
                    <a:tc hMerge="1">
                      <a:txBody>
                        <a:bodyPr/>
                        <a:lstStyle/>
                        <a:p>
                          <a:endParaRPr kumimoji="1" lang="ja-JP" altLang="en-US"/>
                        </a:p>
                      </a:txBody>
                      <a:tcPr/>
                    </a:tc>
                    <a:tc hMerge="1">
                      <a:txBody>
                        <a:bodyPr/>
                        <a:lstStyle/>
                        <a:p>
                          <a:endParaRPr kumimoji="1" lang="ja-JP" altLang="en-US"/>
                        </a:p>
                      </a:txBody>
                      <a:tcPr/>
                    </a:tc>
                    <a:extLst>
                      <a:ext uri="{0D108BD9-81ED-4DB2-BD59-A6C34878D82A}">
                        <a16:rowId xmlns:a16="http://schemas.microsoft.com/office/drawing/2014/main" val="2748551465"/>
                      </a:ext>
                    </a:extLst>
                  </a:tr>
                  <a:tr h="506248">
                    <a:tc>
                      <a:txBody>
                        <a:bodyPr/>
                        <a:lstStyle/>
                        <a:p>
                          <a:pPr algn="ctr"/>
                          <a:endParaRPr kumimoji="1" lang="ja-JP" altLang="en-US" sz="2800">
                            <a:latin typeface="Times New Roman" panose="02020603050405020304" pitchFamily="18" charset="0"/>
                            <a:cs typeface="Times New Roman" panose="02020603050405020304" pitchFamily="18" charset="0"/>
                          </a:endParaRPr>
                        </a:p>
                      </a:txBody>
                      <a:tcPr anchor="ctr"/>
                    </a:tc>
                    <a:tc gridSpan="2">
                      <a:txBody>
                        <a:bodyPr/>
                        <a:lstStyle/>
                        <a:p>
                          <a:pPr algn="ctr"/>
                          <a:r>
                            <a:rPr kumimoji="1" lang="en-US" altLang="ja-JP" sz="2800" dirty="0">
                              <a:latin typeface="Times New Roman" panose="02020603050405020304" pitchFamily="18" charset="0"/>
                              <a:cs typeface="Times New Roman" panose="02020603050405020304" pitchFamily="18" charset="0"/>
                            </a:rPr>
                            <a:t>output shape</a:t>
                          </a:r>
                          <a:endParaRPr kumimoji="1" lang="ja-JP" altLang="en-US" sz="2800">
                            <a:latin typeface="Times New Roman" panose="02020603050405020304" pitchFamily="18" charset="0"/>
                            <a:cs typeface="Times New Roman" panose="02020603050405020304" pitchFamily="18" charset="0"/>
                          </a:endParaRPr>
                        </a:p>
                      </a:txBody>
                      <a:tcPr anchor="ctr"/>
                    </a:tc>
                    <a:tc hMerge="1">
                      <a:txBody>
                        <a:bodyPr/>
                        <a:lstStyle/>
                        <a:p>
                          <a:endParaRPr kumimoji="1" lang="ja-JP" altLang="en-US"/>
                        </a:p>
                      </a:txBody>
                      <a:tcPr/>
                    </a:tc>
                    <a:tc>
                      <a:txBody>
                        <a:bodyPr/>
                        <a:lstStyle/>
                        <a:p>
                          <a:pPr algn="ctr"/>
                          <a:r>
                            <a:rPr kumimoji="1" lang="en" altLang="ja-JP" sz="2800" dirty="0">
                              <a:latin typeface="Times New Roman" panose="02020603050405020304" pitchFamily="18" charset="0"/>
                              <a:cs typeface="Times New Roman" panose="02020603050405020304" pitchFamily="18" charset="0"/>
                            </a:rPr>
                            <a:t>activation</a:t>
                          </a:r>
                        </a:p>
                      </a:txBody>
                      <a:tcPr anchor="ctr"/>
                    </a:tc>
                    <a:extLst>
                      <a:ext uri="{0D108BD9-81ED-4DB2-BD59-A6C34878D82A}">
                        <a16:rowId xmlns:a16="http://schemas.microsoft.com/office/drawing/2014/main" val="1021833811"/>
                      </a:ext>
                    </a:extLst>
                  </a:tr>
                  <a:tr h="506248">
                    <a:tc>
                      <a:txBody>
                        <a:bodyPr/>
                        <a:lstStyle/>
                        <a:p>
                          <a:pPr algn="ctr"/>
                          <a:r>
                            <a:rPr kumimoji="1" lang="en-US" altLang="ja-JP" sz="2800" dirty="0">
                              <a:latin typeface="Times New Roman" panose="02020603050405020304" pitchFamily="18" charset="0"/>
                              <a:cs typeface="Times New Roman" panose="02020603050405020304" pitchFamily="18" charset="0"/>
                            </a:rPr>
                            <a:t>input</a:t>
                          </a:r>
                          <a:endParaRPr kumimoji="1" lang="ja-JP" altLang="en-US" sz="2800">
                            <a:latin typeface="Times New Roman" panose="02020603050405020304" pitchFamily="18" charset="0"/>
                            <a:cs typeface="Times New Roman" panose="02020603050405020304" pitchFamily="18" charset="0"/>
                          </a:endParaRPr>
                        </a:p>
                      </a:txBody>
                      <a:tcPr anchor="ctr"/>
                    </a:tc>
                    <a:tc gridSpan="2">
                      <a:txBody>
                        <a:bodyPr/>
                        <a:lstStyle/>
                        <a:p>
                          <a:pPr algn="ctr"/>
                          <a14:m>
                            <m:oMath xmlns:m="http://schemas.openxmlformats.org/officeDocument/2006/math">
                              <m:r>
                                <a:rPr kumimoji="1" lang="en-US" altLang="ja-JP" sz="2800" b="0" i="1" smtClean="0">
                                  <a:latin typeface="Cambria Math" panose="02040503050406030204" pitchFamily="18" charset="0"/>
                                </a:rPr>
                                <m:t>𝑘</m:t>
                              </m:r>
                            </m:oMath>
                          </a14:m>
                          <a:r>
                            <a:rPr kumimoji="1" lang="en-US" altLang="ja-JP" sz="2800" dirty="0">
                              <a:latin typeface="Times New Roman" panose="02020603050405020304" pitchFamily="18" charset="0"/>
                              <a:cs typeface="Times New Roman" panose="02020603050405020304" pitchFamily="18" charset="0"/>
                            </a:rPr>
                            <a:t>,3</a:t>
                          </a:r>
                          <a:endParaRPr kumimoji="1" lang="ja-JP" altLang="en-US" sz="2800">
                            <a:latin typeface="Times New Roman" panose="02020603050405020304" pitchFamily="18" charset="0"/>
                            <a:cs typeface="Times New Roman" panose="02020603050405020304" pitchFamily="18" charset="0"/>
                          </a:endParaRPr>
                        </a:p>
                      </a:txBody>
                      <a:tcPr anchor="ctr"/>
                    </a:tc>
                    <a:tc hMerge="1">
                      <a:txBody>
                        <a:bodyPr/>
                        <a:lstStyle/>
                        <a:p>
                          <a:endParaRPr kumimoji="1" lang="ja-JP" altLang="en-US"/>
                        </a:p>
                      </a:txBody>
                      <a:tcPr/>
                    </a:tc>
                    <a:tc>
                      <a:txBody>
                        <a:bodyPr/>
                        <a:lstStyle/>
                        <a:p>
                          <a:pPr algn="ctr"/>
                          <a:r>
                            <a:rPr kumimoji="1" lang="en-US" altLang="ja-JP" sz="2800" dirty="0" err="1">
                              <a:latin typeface="Times New Roman" panose="02020603050405020304" pitchFamily="18" charset="0"/>
                              <a:cs typeface="Times New Roman" panose="02020603050405020304" pitchFamily="18" charset="0"/>
                            </a:rPr>
                            <a:t>ReLU</a:t>
                          </a:r>
                          <a:endParaRPr kumimoji="1" lang="ja-JP" altLang="en-US" sz="280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715759263"/>
                      </a:ext>
                    </a:extLst>
                  </a:tr>
                  <a:tr h="506248">
                    <a:tc>
                      <a:txBody>
                        <a:bodyPr/>
                        <a:lstStyle/>
                        <a:p>
                          <a:pPr algn="ctr"/>
                          <a:r>
                            <a:rPr kumimoji="1" lang="en-US" altLang="ja-JP" sz="2800" dirty="0">
                              <a:latin typeface="Times New Roman" panose="02020603050405020304" pitchFamily="18" charset="0"/>
                              <a:cs typeface="Times New Roman" panose="02020603050405020304" pitchFamily="18" charset="0"/>
                            </a:rPr>
                            <a:t>RNN/LSTM</a:t>
                          </a:r>
                          <a:endParaRPr kumimoji="1" lang="ja-JP" altLang="en-US" sz="2800">
                            <a:latin typeface="Times New Roman" panose="02020603050405020304" pitchFamily="18" charset="0"/>
                            <a:cs typeface="Times New Roman" panose="02020603050405020304" pitchFamily="18" charset="0"/>
                          </a:endParaRPr>
                        </a:p>
                      </a:txBody>
                      <a:tcPr anchor="ct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1" lang="en-US" altLang="ja-JP" sz="2800" b="0" i="1" smtClean="0">
                                  <a:latin typeface="Cambria Math" panose="02040503050406030204" pitchFamily="18" charset="0"/>
                                </a:rPr>
                                <m:t>𝑘</m:t>
                              </m:r>
                            </m:oMath>
                          </a14:m>
                          <a:r>
                            <a:rPr kumimoji="1" lang="en-US" altLang="ja-JP" sz="2800" dirty="0">
                              <a:latin typeface="Times New Roman" panose="02020603050405020304" pitchFamily="18" charset="0"/>
                              <a:cs typeface="Times New Roman" panose="02020603050405020304" pitchFamily="18" charset="0"/>
                            </a:rPr>
                            <a:t>,1024</a:t>
                          </a:r>
                          <a:endParaRPr kumimoji="1" lang="ja-JP" altLang="en-US" sz="2800">
                            <a:latin typeface="Times New Roman" panose="02020603050405020304" pitchFamily="18" charset="0"/>
                            <a:cs typeface="Times New Roman" panose="02020603050405020304" pitchFamily="18" charset="0"/>
                          </a:endParaRPr>
                        </a:p>
                      </a:txBody>
                      <a:tcPr anchor="ctr"/>
                    </a:tc>
                    <a:tc hMerge="1">
                      <a:txBody>
                        <a:bodyPr/>
                        <a:lstStyle/>
                        <a:p>
                          <a:endParaRPr kumimoji="1" lang="ja-JP" altLang="en-US"/>
                        </a:p>
                      </a:txBody>
                      <a:tcPr/>
                    </a:tc>
                    <a:tc>
                      <a:txBody>
                        <a:bodyPr/>
                        <a:lstStyle/>
                        <a:p>
                          <a:pPr algn="ctr"/>
                          <a:r>
                            <a:rPr kumimoji="1" lang="en-US" altLang="ja-JP" sz="2800" dirty="0" err="1">
                              <a:latin typeface="Times New Roman" panose="02020603050405020304" pitchFamily="18" charset="0"/>
                              <a:cs typeface="Times New Roman" panose="02020603050405020304" pitchFamily="18" charset="0"/>
                            </a:rPr>
                            <a:t>ReLU</a:t>
                          </a:r>
                          <a:endParaRPr kumimoji="1" lang="ja-JP" altLang="en-US" sz="280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3779354931"/>
                      </a:ext>
                    </a:extLst>
                  </a:tr>
                  <a:tr h="506248">
                    <a:tc>
                      <a:txBody>
                        <a:bodyPr/>
                        <a:lstStyle/>
                        <a:p>
                          <a:pPr algn="ctr"/>
                          <a:r>
                            <a:rPr kumimoji="1" lang="en-US" altLang="ja-JP" sz="2800" dirty="0">
                              <a:latin typeface="Times New Roman" panose="02020603050405020304" pitchFamily="18" charset="0"/>
                              <a:cs typeface="Times New Roman" panose="02020603050405020304" pitchFamily="18" charset="0"/>
                            </a:rPr>
                            <a:t>output</a:t>
                          </a:r>
                          <a:endParaRPr kumimoji="1" lang="ja-JP" altLang="en-US" sz="2800">
                            <a:latin typeface="Times New Roman" panose="02020603050405020304" pitchFamily="18" charset="0"/>
                            <a:cs typeface="Times New Roman" panose="02020603050405020304" pitchFamily="18" charset="0"/>
                          </a:endParaRPr>
                        </a:p>
                      </a:txBody>
                      <a:tcPr anchor="ct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1" lang="en-US" altLang="ja-JP" sz="2800" b="0" i="1" smtClean="0">
                                  <a:latin typeface="Cambria Math" panose="02040503050406030204" pitchFamily="18" charset="0"/>
                                </a:rPr>
                                <m:t>𝑘</m:t>
                              </m:r>
                            </m:oMath>
                          </a14:m>
                          <a:r>
                            <a:rPr kumimoji="1" lang="en-US" altLang="ja-JP" sz="2800" dirty="0">
                              <a:latin typeface="Times New Roman" panose="02020603050405020304" pitchFamily="18" charset="0"/>
                              <a:cs typeface="Times New Roman" panose="02020603050405020304" pitchFamily="18" charset="0"/>
                            </a:rPr>
                            <a:t>,1</a:t>
                          </a:r>
                          <a:endParaRPr kumimoji="1" lang="ja-JP" altLang="en-US" sz="2800">
                            <a:latin typeface="Times New Roman" panose="02020603050405020304" pitchFamily="18" charset="0"/>
                            <a:cs typeface="Times New Roman" panose="02020603050405020304" pitchFamily="18" charset="0"/>
                          </a:endParaRPr>
                        </a:p>
                      </a:txBody>
                      <a:tcPr anchor="ctr"/>
                    </a:tc>
                    <a:tc hMerge="1">
                      <a:txBody>
                        <a:bodyPr/>
                        <a:lstStyle/>
                        <a:p>
                          <a:endParaRPr kumimoji="1" lang="ja-JP" altLang="en-US"/>
                        </a:p>
                      </a:txBody>
                      <a:tcPr/>
                    </a:tc>
                    <a:tc>
                      <a:txBody>
                        <a:bodyPr/>
                        <a:lstStyle/>
                        <a:p>
                          <a:pPr algn="ctr"/>
                          <a:r>
                            <a:rPr kumimoji="1" lang="en-US" altLang="ja-JP" sz="2800" dirty="0">
                              <a:latin typeface="Times New Roman" panose="02020603050405020304" pitchFamily="18" charset="0"/>
                              <a:cs typeface="Times New Roman" panose="02020603050405020304" pitchFamily="18" charset="0"/>
                            </a:rPr>
                            <a:t>linear</a:t>
                          </a:r>
                          <a:endParaRPr kumimoji="1" lang="ja-JP" altLang="en-US" sz="280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4083816847"/>
                      </a:ext>
                    </a:extLst>
                  </a:tr>
                </a:tbl>
              </a:graphicData>
            </a:graphic>
          </p:graphicFrame>
        </mc:Choice>
        <mc:Fallback xmlns="">
          <p:graphicFrame>
            <p:nvGraphicFramePr>
              <p:cNvPr id="5" name="表 7">
                <a:extLst>
                  <a:ext uri="{FF2B5EF4-FFF2-40B4-BE49-F238E27FC236}">
                    <a16:creationId xmlns:a16="http://schemas.microsoft.com/office/drawing/2014/main" id="{8077F89F-D583-5914-9651-F020DF66C04A}"/>
                  </a:ext>
                </a:extLst>
              </p:cNvPr>
              <p:cNvGraphicFramePr>
                <a:graphicFrameLocks/>
              </p:cNvGraphicFramePr>
              <p:nvPr>
                <p:extLst>
                  <p:ext uri="{D42A27DB-BD31-4B8C-83A1-F6EECF244321}">
                    <p14:modId xmlns:p14="http://schemas.microsoft.com/office/powerpoint/2010/main" val="432404397"/>
                  </p:ext>
                </p:extLst>
              </p:nvPr>
            </p:nvGraphicFramePr>
            <p:xfrm>
              <a:off x="102228" y="1059628"/>
              <a:ext cx="11822604" cy="5181600"/>
            </p:xfrm>
            <a:graphic>
              <a:graphicData uri="http://schemas.openxmlformats.org/drawingml/2006/table">
                <a:tbl>
                  <a:tblPr firstRow="1" bandRow="1">
                    <a:tableStyleId>{5C22544A-7EE6-4342-B048-85BDC9FD1C3A}</a:tableStyleId>
                  </a:tblPr>
                  <a:tblGrid>
                    <a:gridCol w="3819683">
                      <a:extLst>
                        <a:ext uri="{9D8B030D-6E8A-4147-A177-3AD203B41FA5}">
                          <a16:colId xmlns:a16="http://schemas.microsoft.com/office/drawing/2014/main" val="3954379120"/>
                        </a:ext>
                      </a:extLst>
                    </a:gridCol>
                    <a:gridCol w="1756869">
                      <a:extLst>
                        <a:ext uri="{9D8B030D-6E8A-4147-A177-3AD203B41FA5}">
                          <a16:colId xmlns:a16="http://schemas.microsoft.com/office/drawing/2014/main" val="952824458"/>
                        </a:ext>
                      </a:extLst>
                    </a:gridCol>
                    <a:gridCol w="2737901">
                      <a:extLst>
                        <a:ext uri="{9D8B030D-6E8A-4147-A177-3AD203B41FA5}">
                          <a16:colId xmlns:a16="http://schemas.microsoft.com/office/drawing/2014/main" val="3924442132"/>
                        </a:ext>
                      </a:extLst>
                    </a:gridCol>
                    <a:gridCol w="3508151">
                      <a:extLst>
                        <a:ext uri="{9D8B030D-6E8A-4147-A177-3AD203B41FA5}">
                          <a16:colId xmlns:a16="http://schemas.microsoft.com/office/drawing/2014/main" val="1807877781"/>
                        </a:ext>
                      </a:extLst>
                    </a:gridCol>
                  </a:tblGrid>
                  <a:tr h="518160">
                    <a:tc gridSpan="4">
                      <a:txBody>
                        <a:bodyPr/>
                        <a:lstStyle/>
                        <a:p>
                          <a:pPr algn="ctr"/>
                          <a:r>
                            <a:rPr kumimoji="1" lang="ja-JP" altLang="en-US" sz="2800"/>
                            <a:t>モデル条件</a:t>
                          </a:r>
                        </a:p>
                      </a:txBody>
                      <a:tcPr anchor="ctr"/>
                    </a:tc>
                    <a:tc hMerge="1">
                      <a:txBody>
                        <a:bodyPr/>
                        <a:lstStyle/>
                        <a:p>
                          <a:endParaRPr kumimoji="1" lang="ja-JP" altLang="en-US"/>
                        </a:p>
                      </a:txBody>
                      <a:tcPr/>
                    </a:tc>
                    <a:tc hMerge="1">
                      <a:txBody>
                        <a:bodyPr/>
                        <a:lstStyle/>
                        <a:p>
                          <a:endParaRPr kumimoji="1" lang="ja-JP" altLang="en-US"/>
                        </a:p>
                      </a:txBody>
                      <a:tcPr/>
                    </a:tc>
                    <a:tc hMerge="1">
                      <a:txBody>
                        <a:bodyPr/>
                        <a:lstStyle/>
                        <a:p>
                          <a:endParaRPr kumimoji="1" lang="ja-JP" altLang="en-US"/>
                        </a:p>
                      </a:txBody>
                      <a:tcPr/>
                    </a:tc>
                    <a:extLst>
                      <a:ext uri="{0D108BD9-81ED-4DB2-BD59-A6C34878D82A}">
                        <a16:rowId xmlns:a16="http://schemas.microsoft.com/office/drawing/2014/main" val="2904060701"/>
                      </a:ext>
                    </a:extLst>
                  </a:tr>
                  <a:tr h="518160">
                    <a:tc gridSpan="2">
                      <a:txBody>
                        <a:bodyPr/>
                        <a:lstStyle/>
                        <a:p>
                          <a:pPr algn="ctr"/>
                          <a:r>
                            <a:rPr kumimoji="1" lang="ja-JP" altLang="en-US" sz="2800"/>
                            <a:t>損失関数</a:t>
                          </a:r>
                        </a:p>
                      </a:txBody>
                      <a:tcPr anchor="ctr"/>
                    </a:tc>
                    <a:tc hMerge="1">
                      <a:txBody>
                        <a:bodyPr/>
                        <a:lstStyle/>
                        <a:p>
                          <a:endParaRPr kumimoji="1" lang="ja-JP" altLang="en-US"/>
                        </a:p>
                      </a:txBody>
                      <a:tcPr/>
                    </a:tc>
                    <a:tc gridSpan="2">
                      <a:txBody>
                        <a:bodyPr/>
                        <a:lstStyle/>
                        <a:p>
                          <a:pPr algn="ctr"/>
                          <a:r>
                            <a:rPr kumimoji="1" lang="ja-JP" altLang="en-US" sz="2800"/>
                            <a:t>平均二乗誤差</a:t>
                          </a:r>
                        </a:p>
                      </a:txBody>
                      <a:tcPr anchor="ctr"/>
                    </a:tc>
                    <a:tc hMerge="1">
                      <a:txBody>
                        <a:bodyPr/>
                        <a:lstStyle/>
                        <a:p>
                          <a:endParaRPr kumimoji="1" lang="ja-JP" altLang="en-US"/>
                        </a:p>
                      </a:txBody>
                      <a:tcPr/>
                    </a:tc>
                    <a:extLst>
                      <a:ext uri="{0D108BD9-81ED-4DB2-BD59-A6C34878D82A}">
                        <a16:rowId xmlns:a16="http://schemas.microsoft.com/office/drawing/2014/main" val="3111554097"/>
                      </a:ext>
                    </a:extLst>
                  </a:tr>
                  <a:tr h="518160">
                    <a:tc gridSpan="2">
                      <a:txBody>
                        <a:bodyPr/>
                        <a:lstStyle/>
                        <a:p>
                          <a:pPr algn="ctr"/>
                          <a:r>
                            <a:rPr kumimoji="1" lang="ja-JP" altLang="en-US" sz="2800"/>
                            <a:t>最適化手法</a:t>
                          </a:r>
                        </a:p>
                      </a:txBody>
                      <a:tcPr anchor="ctr"/>
                    </a:tc>
                    <a:tc hMerge="1">
                      <a:txBody>
                        <a:bodyPr/>
                        <a:lstStyle/>
                        <a:p>
                          <a:endParaRPr kumimoji="1" lang="ja-JP" altLang="en-US"/>
                        </a:p>
                      </a:txBody>
                      <a:tcPr/>
                    </a:tc>
                    <a:tc gridSpan="2">
                      <a:txBody>
                        <a:bodyPr/>
                        <a:lstStyle/>
                        <a:p>
                          <a:pPr algn="ctr"/>
                          <a:r>
                            <a:rPr kumimoji="1" lang="en-US" altLang="ja-JP" sz="2800" dirty="0">
                              <a:latin typeface="Times New Roman" panose="02020603050405020304" pitchFamily="18" charset="0"/>
                              <a:cs typeface="Times New Roman" panose="02020603050405020304" pitchFamily="18" charset="0"/>
                            </a:rPr>
                            <a:t>Adam</a:t>
                          </a:r>
                          <a:endParaRPr kumimoji="1" lang="ja-JP" altLang="en-US" sz="2800">
                            <a:latin typeface="Times New Roman" panose="02020603050405020304" pitchFamily="18" charset="0"/>
                            <a:cs typeface="Times New Roman" panose="02020603050405020304" pitchFamily="18" charset="0"/>
                          </a:endParaRPr>
                        </a:p>
                      </a:txBody>
                      <a:tcPr anchor="ctr"/>
                    </a:tc>
                    <a:tc hMerge="1">
                      <a:txBody>
                        <a:bodyPr/>
                        <a:lstStyle/>
                        <a:p>
                          <a:endParaRPr kumimoji="1" lang="ja-JP" altLang="en-US"/>
                        </a:p>
                      </a:txBody>
                      <a:tcPr/>
                    </a:tc>
                    <a:extLst>
                      <a:ext uri="{0D108BD9-81ED-4DB2-BD59-A6C34878D82A}">
                        <a16:rowId xmlns:a16="http://schemas.microsoft.com/office/drawing/2014/main" val="1743419186"/>
                      </a:ext>
                    </a:extLst>
                  </a:tr>
                  <a:tr h="518160">
                    <a:tc gridSpan="2">
                      <a:txBody>
                        <a:bodyPr/>
                        <a:lstStyle/>
                        <a:p>
                          <a:pPr algn="ctr"/>
                          <a:r>
                            <a:rPr kumimoji="1" lang="ja-JP" altLang="en-US" sz="2800"/>
                            <a:t>学習率</a:t>
                          </a:r>
                        </a:p>
                      </a:txBody>
                      <a:tcPr anchor="ctr"/>
                    </a:tc>
                    <a:tc hMerge="1">
                      <a:txBody>
                        <a:bodyPr/>
                        <a:lstStyle/>
                        <a:p>
                          <a:endParaRPr kumimoji="1" lang="ja-JP" altLang="en-US"/>
                        </a:p>
                      </a:txBody>
                      <a:tcPr/>
                    </a:tc>
                    <a:tc gridSpan="2">
                      <a:txBody>
                        <a:bodyPr/>
                        <a:lstStyle/>
                        <a:p>
                          <a:pPr algn="ctr"/>
                          <a:r>
                            <a:rPr kumimoji="1" lang="en-US" altLang="ja-JP" sz="2800" dirty="0">
                              <a:latin typeface="Times New Roman" panose="02020603050405020304" pitchFamily="18" charset="0"/>
                              <a:cs typeface="Times New Roman" panose="02020603050405020304" pitchFamily="18" charset="0"/>
                            </a:rPr>
                            <a:t>0.0001</a:t>
                          </a:r>
                          <a:endParaRPr kumimoji="1" lang="ja-JP" altLang="en-US" sz="2800">
                            <a:latin typeface="Times New Roman" panose="02020603050405020304" pitchFamily="18" charset="0"/>
                            <a:cs typeface="Times New Roman" panose="02020603050405020304" pitchFamily="18" charset="0"/>
                          </a:endParaRPr>
                        </a:p>
                      </a:txBody>
                      <a:tcPr anchor="ctr"/>
                    </a:tc>
                    <a:tc hMerge="1">
                      <a:txBody>
                        <a:bodyPr/>
                        <a:lstStyle/>
                        <a:p>
                          <a:endParaRPr kumimoji="1" lang="ja-JP" altLang="en-US"/>
                        </a:p>
                      </a:txBody>
                      <a:tcPr/>
                    </a:tc>
                    <a:extLst>
                      <a:ext uri="{0D108BD9-81ED-4DB2-BD59-A6C34878D82A}">
                        <a16:rowId xmlns:a16="http://schemas.microsoft.com/office/drawing/2014/main" val="2292511980"/>
                      </a:ext>
                    </a:extLst>
                  </a:tr>
                  <a:tr h="518160">
                    <a:tc gridSpan="2">
                      <a:txBody>
                        <a:bodyPr/>
                        <a:lstStyle/>
                        <a:p>
                          <a:pPr algn="ctr"/>
                          <a:r>
                            <a:rPr kumimoji="1" lang="ja-JP" altLang="en-US" sz="2800">
                              <a:latin typeface="Times New Roman" panose="02020603050405020304" pitchFamily="18" charset="0"/>
                              <a:cs typeface="Times New Roman" panose="02020603050405020304" pitchFamily="18" charset="0"/>
                            </a:rPr>
                            <a:t>学習反復回数</a:t>
                          </a:r>
                        </a:p>
                      </a:txBody>
                      <a:tcPr anchor="ctr"/>
                    </a:tc>
                    <a:tc hMerge="1">
                      <a:txBody>
                        <a:bodyPr/>
                        <a:lstStyle/>
                        <a:p>
                          <a:endParaRPr kumimoji="1" lang="ja-JP" altLang="en-US"/>
                        </a:p>
                      </a:txBody>
                      <a:tcPr/>
                    </a:tc>
                    <a:tc gridSpan="2">
                      <a:txBody>
                        <a:bodyPr/>
                        <a:lstStyle/>
                        <a:p>
                          <a:pPr algn="ctr"/>
                          <a:r>
                            <a:rPr kumimoji="1" lang="en-US" altLang="ja-JP" sz="2800" dirty="0">
                              <a:latin typeface="Times New Roman" panose="02020603050405020304" pitchFamily="18" charset="0"/>
                              <a:cs typeface="Times New Roman" panose="02020603050405020304" pitchFamily="18" charset="0"/>
                            </a:rPr>
                            <a:t>1000</a:t>
                          </a:r>
                          <a:endParaRPr kumimoji="1" lang="ja-JP" altLang="en-US" sz="2800">
                            <a:latin typeface="Times New Roman" panose="02020603050405020304" pitchFamily="18" charset="0"/>
                            <a:cs typeface="Times New Roman" panose="02020603050405020304" pitchFamily="18" charset="0"/>
                          </a:endParaRPr>
                        </a:p>
                      </a:txBody>
                      <a:tcPr anchor="ctr"/>
                    </a:tc>
                    <a:tc hMerge="1">
                      <a:txBody>
                        <a:bodyPr/>
                        <a:lstStyle/>
                        <a:p>
                          <a:endParaRPr kumimoji="1" lang="ja-JP" altLang="en-US"/>
                        </a:p>
                      </a:txBody>
                      <a:tcPr/>
                    </a:tc>
                    <a:extLst>
                      <a:ext uri="{0D108BD9-81ED-4DB2-BD59-A6C34878D82A}">
                        <a16:rowId xmlns:a16="http://schemas.microsoft.com/office/drawing/2014/main" val="1707721718"/>
                      </a:ext>
                    </a:extLst>
                  </a:tr>
                  <a:tr h="518160">
                    <a:tc gridSpan="4">
                      <a:txBody>
                        <a:bodyPr/>
                        <a:lstStyle/>
                        <a:p>
                          <a:pPr algn="ctr"/>
                          <a:r>
                            <a:rPr kumimoji="1" lang="ja-JP" altLang="en-US" sz="2800">
                              <a:solidFill>
                                <a:schemeClr val="bg1"/>
                              </a:solidFill>
                            </a:rPr>
                            <a:t>モデル構造</a:t>
                          </a:r>
                        </a:p>
                      </a:txBody>
                      <a:tcPr anchor="ctr">
                        <a:solidFill>
                          <a:srgbClr val="0070C0"/>
                        </a:solidFill>
                      </a:tcPr>
                    </a:tc>
                    <a:tc hMerge="1">
                      <a:txBody>
                        <a:bodyPr/>
                        <a:lstStyle/>
                        <a:p>
                          <a:endParaRPr kumimoji="1" lang="ja-JP" altLang="en-US"/>
                        </a:p>
                      </a:txBody>
                      <a:tcPr/>
                    </a:tc>
                    <a:tc hMerge="1">
                      <a:txBody>
                        <a:bodyPr/>
                        <a:lstStyle/>
                        <a:p>
                          <a:endParaRPr kumimoji="1" lang="ja-JP" altLang="en-US"/>
                        </a:p>
                      </a:txBody>
                      <a:tcPr/>
                    </a:tc>
                    <a:tc hMerge="1">
                      <a:txBody>
                        <a:bodyPr/>
                        <a:lstStyle/>
                        <a:p>
                          <a:endParaRPr kumimoji="1" lang="ja-JP" altLang="en-US"/>
                        </a:p>
                      </a:txBody>
                      <a:tcPr/>
                    </a:tc>
                    <a:extLst>
                      <a:ext uri="{0D108BD9-81ED-4DB2-BD59-A6C34878D82A}">
                        <a16:rowId xmlns:a16="http://schemas.microsoft.com/office/drawing/2014/main" val="2748551465"/>
                      </a:ext>
                    </a:extLst>
                  </a:tr>
                  <a:tr h="518160">
                    <a:tc>
                      <a:txBody>
                        <a:bodyPr/>
                        <a:lstStyle/>
                        <a:p>
                          <a:pPr algn="ctr"/>
                          <a:endParaRPr kumimoji="1" lang="ja-JP" altLang="en-US" sz="2800">
                            <a:latin typeface="Times New Roman" panose="02020603050405020304" pitchFamily="18" charset="0"/>
                            <a:cs typeface="Times New Roman" panose="02020603050405020304" pitchFamily="18" charset="0"/>
                          </a:endParaRPr>
                        </a:p>
                      </a:txBody>
                      <a:tcPr anchor="ctr"/>
                    </a:tc>
                    <a:tc gridSpan="2">
                      <a:txBody>
                        <a:bodyPr/>
                        <a:lstStyle/>
                        <a:p>
                          <a:pPr algn="ctr"/>
                          <a:r>
                            <a:rPr kumimoji="1" lang="en-US" altLang="ja-JP" sz="2800" dirty="0">
                              <a:latin typeface="Times New Roman" panose="02020603050405020304" pitchFamily="18" charset="0"/>
                              <a:cs typeface="Times New Roman" panose="02020603050405020304" pitchFamily="18" charset="0"/>
                            </a:rPr>
                            <a:t>output shape</a:t>
                          </a:r>
                          <a:endParaRPr kumimoji="1" lang="ja-JP" altLang="en-US" sz="2800">
                            <a:latin typeface="Times New Roman" panose="02020603050405020304" pitchFamily="18" charset="0"/>
                            <a:cs typeface="Times New Roman" panose="02020603050405020304" pitchFamily="18" charset="0"/>
                          </a:endParaRPr>
                        </a:p>
                      </a:txBody>
                      <a:tcPr anchor="ctr"/>
                    </a:tc>
                    <a:tc hMerge="1">
                      <a:txBody>
                        <a:bodyPr/>
                        <a:lstStyle/>
                        <a:p>
                          <a:endParaRPr kumimoji="1" lang="ja-JP" altLang="en-US"/>
                        </a:p>
                      </a:txBody>
                      <a:tcPr/>
                    </a:tc>
                    <a:tc>
                      <a:txBody>
                        <a:bodyPr/>
                        <a:lstStyle/>
                        <a:p>
                          <a:pPr algn="ctr"/>
                          <a:r>
                            <a:rPr kumimoji="1" lang="en" altLang="ja-JP" sz="2800" dirty="0">
                              <a:latin typeface="Times New Roman" panose="02020603050405020304" pitchFamily="18" charset="0"/>
                              <a:cs typeface="Times New Roman" panose="02020603050405020304" pitchFamily="18" charset="0"/>
                            </a:rPr>
                            <a:t>activation</a:t>
                          </a:r>
                        </a:p>
                      </a:txBody>
                      <a:tcPr anchor="ctr"/>
                    </a:tc>
                    <a:extLst>
                      <a:ext uri="{0D108BD9-81ED-4DB2-BD59-A6C34878D82A}">
                        <a16:rowId xmlns:a16="http://schemas.microsoft.com/office/drawing/2014/main" val="1021833811"/>
                      </a:ext>
                    </a:extLst>
                  </a:tr>
                  <a:tr h="518160">
                    <a:tc>
                      <a:txBody>
                        <a:bodyPr/>
                        <a:lstStyle/>
                        <a:p>
                          <a:pPr algn="ctr"/>
                          <a:r>
                            <a:rPr kumimoji="1" lang="en-US" altLang="ja-JP" sz="2800" dirty="0">
                              <a:latin typeface="Times New Roman" panose="02020603050405020304" pitchFamily="18" charset="0"/>
                              <a:cs typeface="Times New Roman" panose="02020603050405020304" pitchFamily="18" charset="0"/>
                            </a:rPr>
                            <a:t>input</a:t>
                          </a:r>
                          <a:endParaRPr kumimoji="1" lang="ja-JP" altLang="en-US" sz="2800">
                            <a:latin typeface="Times New Roman" panose="02020603050405020304" pitchFamily="18" charset="0"/>
                            <a:cs typeface="Times New Roman" panose="02020603050405020304" pitchFamily="18" charset="0"/>
                          </a:endParaRPr>
                        </a:p>
                      </a:txBody>
                      <a:tcPr anchor="ctr"/>
                    </a:tc>
                    <a:tc gridSpan="2">
                      <a:txBody>
                        <a:bodyPr/>
                        <a:lstStyle/>
                        <a:p>
                          <a:endParaRPr lang="ja-JP"/>
                        </a:p>
                      </a:txBody>
                      <a:tcPr anchor="ctr">
                        <a:blipFill>
                          <a:blip r:embed="rId3"/>
                          <a:stretch>
                            <a:fillRect l="-85311" t="-712195" r="-78814" b="-234146"/>
                          </a:stretch>
                        </a:blipFill>
                      </a:tcPr>
                    </a:tc>
                    <a:tc hMerge="1">
                      <a:txBody>
                        <a:bodyPr/>
                        <a:lstStyle/>
                        <a:p>
                          <a:endParaRPr kumimoji="1" lang="ja-JP" altLang="en-US"/>
                        </a:p>
                      </a:txBody>
                      <a:tcPr/>
                    </a:tc>
                    <a:tc>
                      <a:txBody>
                        <a:bodyPr/>
                        <a:lstStyle/>
                        <a:p>
                          <a:pPr algn="ctr"/>
                          <a:r>
                            <a:rPr kumimoji="1" lang="en-US" altLang="ja-JP" sz="2800" dirty="0" err="1">
                              <a:latin typeface="Times New Roman" panose="02020603050405020304" pitchFamily="18" charset="0"/>
                              <a:cs typeface="Times New Roman" panose="02020603050405020304" pitchFamily="18" charset="0"/>
                            </a:rPr>
                            <a:t>ReLU</a:t>
                          </a:r>
                          <a:endParaRPr kumimoji="1" lang="ja-JP" altLang="en-US" sz="280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715759263"/>
                      </a:ext>
                    </a:extLst>
                  </a:tr>
                  <a:tr h="518160">
                    <a:tc>
                      <a:txBody>
                        <a:bodyPr/>
                        <a:lstStyle/>
                        <a:p>
                          <a:pPr algn="ctr"/>
                          <a:r>
                            <a:rPr kumimoji="1" lang="en-US" altLang="ja-JP" sz="2800" dirty="0">
                              <a:latin typeface="Times New Roman" panose="02020603050405020304" pitchFamily="18" charset="0"/>
                              <a:cs typeface="Times New Roman" panose="02020603050405020304" pitchFamily="18" charset="0"/>
                            </a:rPr>
                            <a:t>RNN/LSTM</a:t>
                          </a:r>
                          <a:endParaRPr kumimoji="1" lang="ja-JP" altLang="en-US" sz="2800">
                            <a:latin typeface="Times New Roman" panose="02020603050405020304" pitchFamily="18" charset="0"/>
                            <a:cs typeface="Times New Roman" panose="02020603050405020304" pitchFamily="18" charset="0"/>
                          </a:endParaRPr>
                        </a:p>
                      </a:txBody>
                      <a:tcPr anchor="ctr"/>
                    </a:tc>
                    <a:tc gridSpan="2">
                      <a:txBody>
                        <a:bodyPr/>
                        <a:lstStyle/>
                        <a:p>
                          <a:endParaRPr lang="ja-JP"/>
                        </a:p>
                      </a:txBody>
                      <a:tcPr anchor="ctr">
                        <a:blipFill>
                          <a:blip r:embed="rId3"/>
                          <a:stretch>
                            <a:fillRect l="-85311" t="-812195" r="-78814" b="-134146"/>
                          </a:stretch>
                        </a:blipFill>
                      </a:tcPr>
                    </a:tc>
                    <a:tc hMerge="1">
                      <a:txBody>
                        <a:bodyPr/>
                        <a:lstStyle/>
                        <a:p>
                          <a:endParaRPr kumimoji="1" lang="ja-JP" altLang="en-US"/>
                        </a:p>
                      </a:txBody>
                      <a:tcPr/>
                    </a:tc>
                    <a:tc>
                      <a:txBody>
                        <a:bodyPr/>
                        <a:lstStyle/>
                        <a:p>
                          <a:pPr algn="ctr"/>
                          <a:r>
                            <a:rPr kumimoji="1" lang="en-US" altLang="ja-JP" sz="2800" dirty="0" err="1">
                              <a:latin typeface="Times New Roman" panose="02020603050405020304" pitchFamily="18" charset="0"/>
                              <a:cs typeface="Times New Roman" panose="02020603050405020304" pitchFamily="18" charset="0"/>
                            </a:rPr>
                            <a:t>ReLU</a:t>
                          </a:r>
                          <a:endParaRPr kumimoji="1" lang="ja-JP" altLang="en-US" sz="280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3779354931"/>
                      </a:ext>
                    </a:extLst>
                  </a:tr>
                  <a:tr h="518160">
                    <a:tc>
                      <a:txBody>
                        <a:bodyPr/>
                        <a:lstStyle/>
                        <a:p>
                          <a:pPr algn="ctr"/>
                          <a:r>
                            <a:rPr kumimoji="1" lang="en-US" altLang="ja-JP" sz="2800" dirty="0">
                              <a:latin typeface="Times New Roman" panose="02020603050405020304" pitchFamily="18" charset="0"/>
                              <a:cs typeface="Times New Roman" panose="02020603050405020304" pitchFamily="18" charset="0"/>
                            </a:rPr>
                            <a:t>output</a:t>
                          </a:r>
                          <a:endParaRPr kumimoji="1" lang="ja-JP" altLang="en-US" sz="2800">
                            <a:latin typeface="Times New Roman" panose="02020603050405020304" pitchFamily="18" charset="0"/>
                            <a:cs typeface="Times New Roman" panose="02020603050405020304" pitchFamily="18" charset="0"/>
                          </a:endParaRPr>
                        </a:p>
                      </a:txBody>
                      <a:tcPr anchor="ctr"/>
                    </a:tc>
                    <a:tc gridSpan="2">
                      <a:txBody>
                        <a:bodyPr/>
                        <a:lstStyle/>
                        <a:p>
                          <a:endParaRPr lang="ja-JP"/>
                        </a:p>
                      </a:txBody>
                      <a:tcPr anchor="ctr">
                        <a:blipFill>
                          <a:blip r:embed="rId3"/>
                          <a:stretch>
                            <a:fillRect l="-85311" t="-912195" r="-78814" b="-34146"/>
                          </a:stretch>
                        </a:blipFill>
                      </a:tcPr>
                    </a:tc>
                    <a:tc hMerge="1">
                      <a:txBody>
                        <a:bodyPr/>
                        <a:lstStyle/>
                        <a:p>
                          <a:endParaRPr kumimoji="1" lang="ja-JP" altLang="en-US"/>
                        </a:p>
                      </a:txBody>
                      <a:tcPr/>
                    </a:tc>
                    <a:tc>
                      <a:txBody>
                        <a:bodyPr/>
                        <a:lstStyle/>
                        <a:p>
                          <a:pPr algn="ctr"/>
                          <a:r>
                            <a:rPr kumimoji="1" lang="en-US" altLang="ja-JP" sz="2800" dirty="0">
                              <a:latin typeface="Times New Roman" panose="02020603050405020304" pitchFamily="18" charset="0"/>
                              <a:cs typeface="Times New Roman" panose="02020603050405020304" pitchFamily="18" charset="0"/>
                            </a:rPr>
                            <a:t>linear</a:t>
                          </a:r>
                          <a:endParaRPr kumimoji="1" lang="ja-JP" altLang="en-US" sz="280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4083816847"/>
                      </a:ext>
                    </a:extLst>
                  </a:tr>
                </a:tbl>
              </a:graphicData>
            </a:graphic>
          </p:graphicFrame>
        </mc:Fallback>
      </mc:AlternateContent>
    </p:spTree>
    <p:extLst>
      <p:ext uri="{BB962C8B-B14F-4D97-AF65-F5344CB8AC3E}">
        <p14:creationId xmlns:p14="http://schemas.microsoft.com/office/powerpoint/2010/main" val="14035567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B2856ED-573B-D6DA-A1B9-04AC5C7EE9D4}"/>
              </a:ext>
            </a:extLst>
          </p:cNvPr>
          <p:cNvSpPr>
            <a:spLocks noGrp="1"/>
          </p:cNvSpPr>
          <p:nvPr>
            <p:ph type="title"/>
          </p:nvPr>
        </p:nvSpPr>
        <p:spPr/>
        <p:txBody>
          <a:bodyPr/>
          <a:lstStyle/>
          <a:p>
            <a:r>
              <a:rPr kumimoji="1" lang="ja-JP" altLang="en-US"/>
              <a:t>実験</a:t>
            </a:r>
            <a:r>
              <a:rPr kumimoji="1" lang="en-US" altLang="ja-JP" dirty="0"/>
              <a:t>1</a:t>
            </a:r>
            <a:endParaRPr kumimoji="1" lang="ja-JP" altLang="en-US"/>
          </a:p>
        </p:txBody>
      </p:sp>
      <p:sp>
        <p:nvSpPr>
          <p:cNvPr id="3" name="コンテンツ プレースホルダー 2">
            <a:extLst>
              <a:ext uri="{FF2B5EF4-FFF2-40B4-BE49-F238E27FC236}">
                <a16:creationId xmlns:a16="http://schemas.microsoft.com/office/drawing/2014/main" id="{AA734F45-36B3-AEAF-568A-D62F557B3BE7}"/>
              </a:ext>
            </a:extLst>
          </p:cNvPr>
          <p:cNvSpPr>
            <a:spLocks noGrp="1"/>
          </p:cNvSpPr>
          <p:nvPr>
            <p:ph idx="1"/>
          </p:nvPr>
        </p:nvSpPr>
        <p:spPr/>
        <p:txBody>
          <a:bodyPr>
            <a:normAutofit/>
          </a:bodyPr>
          <a:lstStyle/>
          <a:p>
            <a:pPr marL="0" indent="0">
              <a:buNone/>
            </a:pPr>
            <a:r>
              <a:rPr kumimoji="1" lang="ja-JP" altLang="en-US"/>
              <a:t>　　　　　　　　　　　　　　　　　　横軸</a:t>
            </a:r>
            <a:r>
              <a:rPr kumimoji="1" lang="en-US" altLang="ja-JP" sz="2800" dirty="0"/>
              <a:t>:</a:t>
            </a:r>
            <a:r>
              <a:rPr kumimoji="1" lang="ja-JP" altLang="en-US" sz="2800"/>
              <a:t>入力する時系列の長さ</a:t>
            </a:r>
            <a:endParaRPr kumimoji="1" lang="en-US" altLang="ja-JP" sz="2800" dirty="0"/>
          </a:p>
          <a:p>
            <a:pPr marL="0" indent="0">
              <a:buNone/>
            </a:pPr>
            <a:r>
              <a:rPr kumimoji="1" lang="ja-JP" altLang="en-US"/>
              <a:t>　　　　　　　　　　　　　　　　　　</a:t>
            </a:r>
            <a:r>
              <a:rPr kumimoji="1" lang="ja-JP" altLang="en-US" sz="2800"/>
              <a:t>縦軸</a:t>
            </a:r>
            <a:r>
              <a:rPr kumimoji="1" lang="en-US" altLang="ja-JP" sz="2800" dirty="0"/>
              <a:t>:</a:t>
            </a:r>
            <a:r>
              <a:rPr kumimoji="1" lang="ja-JP" altLang="en-US" sz="2800"/>
              <a:t>検証データに対する誤差</a:t>
            </a:r>
            <a:endParaRPr kumimoji="1" lang="en-US" altLang="ja-JP" sz="2800" dirty="0"/>
          </a:p>
          <a:p>
            <a:endParaRPr lang="en-US" altLang="ja-JP" dirty="0"/>
          </a:p>
          <a:p>
            <a:r>
              <a:rPr kumimoji="1" lang="en-US" altLang="ja-JP" sz="2800" dirty="0"/>
              <a:t>RNN</a:t>
            </a:r>
            <a:r>
              <a:rPr kumimoji="1" lang="ja-JP" altLang="en-US" sz="2800"/>
              <a:t>の方が誤差が小さい</a:t>
            </a:r>
            <a:endParaRPr kumimoji="1" lang="en-US" altLang="ja-JP" sz="2800" dirty="0"/>
          </a:p>
          <a:p>
            <a:endParaRPr lang="en-US" altLang="ja-JP" dirty="0"/>
          </a:p>
          <a:p>
            <a:r>
              <a:rPr kumimoji="1" lang="en-US" altLang="ja-JP" sz="2800" dirty="0"/>
              <a:t>LSTM</a:t>
            </a:r>
            <a:r>
              <a:rPr kumimoji="1" lang="ja-JP" altLang="en-US" sz="2800"/>
              <a:t>の忘却ゲートに原因がある？</a:t>
            </a:r>
            <a:endParaRPr kumimoji="1" lang="en-US" altLang="ja-JP" sz="2800" dirty="0"/>
          </a:p>
          <a:p>
            <a:endParaRPr lang="en-US" altLang="ja-JP" dirty="0"/>
          </a:p>
          <a:p>
            <a:pPr marL="0" indent="0">
              <a:buNone/>
            </a:pPr>
            <a:r>
              <a:rPr lang="ja-JP" altLang="en-US"/>
              <a:t>　　　　　　　　　　　　　　　　　　　　</a:t>
            </a:r>
            <a:endParaRPr lang="en-US" altLang="ja-JP" dirty="0"/>
          </a:p>
          <a:p>
            <a:pPr marL="0" indent="0">
              <a:buNone/>
            </a:pPr>
            <a:r>
              <a:rPr kumimoji="1" lang="ja-JP" altLang="en-US" sz="2800"/>
              <a:t>　</a:t>
            </a:r>
            <a:r>
              <a:rPr kumimoji="1" lang="en-US" altLang="ja-JP" sz="2800" dirty="0"/>
              <a:t>                                                                         </a:t>
            </a:r>
            <a:r>
              <a:rPr kumimoji="1" lang="ja-JP" altLang="en-US" sz="2800"/>
              <a:t>図</a:t>
            </a:r>
            <a:r>
              <a:rPr kumimoji="1" lang="en-US" altLang="ja-JP" sz="2800" dirty="0"/>
              <a:t>1: </a:t>
            </a:r>
            <a:r>
              <a:rPr kumimoji="1" lang="ja-JP" altLang="en-US" sz="2800"/>
              <a:t>実験</a:t>
            </a:r>
            <a:r>
              <a:rPr kumimoji="1" lang="en-US" altLang="ja-JP" sz="2800" dirty="0"/>
              <a:t>1</a:t>
            </a:r>
            <a:r>
              <a:rPr kumimoji="1" lang="ja-JP" altLang="en-US" sz="2800"/>
              <a:t>の結果</a:t>
            </a:r>
          </a:p>
          <a:p>
            <a:endParaRPr kumimoji="1" lang="ja-JP" altLang="en-US" sz="2800"/>
          </a:p>
          <a:p>
            <a:endParaRPr kumimoji="1" lang="ja-JP" altLang="en-US"/>
          </a:p>
        </p:txBody>
      </p:sp>
      <p:sp>
        <p:nvSpPr>
          <p:cNvPr id="4" name="スライド番号プレースホルダー 3">
            <a:extLst>
              <a:ext uri="{FF2B5EF4-FFF2-40B4-BE49-F238E27FC236}">
                <a16:creationId xmlns:a16="http://schemas.microsoft.com/office/drawing/2014/main" id="{8628FE86-3349-F6C8-E1E5-BA52CF65789B}"/>
              </a:ext>
            </a:extLst>
          </p:cNvPr>
          <p:cNvSpPr>
            <a:spLocks noGrp="1"/>
          </p:cNvSpPr>
          <p:nvPr>
            <p:ph type="sldNum" sz="quarter" idx="12"/>
          </p:nvPr>
        </p:nvSpPr>
        <p:spPr/>
        <p:txBody>
          <a:bodyPr/>
          <a:lstStyle/>
          <a:p>
            <a:fld id="{3C83C733-A267-4C27-B924-90460700986B}" type="slidenum">
              <a:rPr lang="ja-JP" altLang="en-US" smtClean="0"/>
              <a:pPr/>
              <a:t>21</a:t>
            </a:fld>
            <a:endParaRPr lang="ja-JP" altLang="en-US"/>
          </a:p>
        </p:txBody>
      </p:sp>
      <p:pic>
        <p:nvPicPr>
          <p:cNvPr id="6" name="図 5" descr="グラフ, 折れ線グラフ&#10;&#10;自動的に生成された説明">
            <a:extLst>
              <a:ext uri="{FF2B5EF4-FFF2-40B4-BE49-F238E27FC236}">
                <a16:creationId xmlns:a16="http://schemas.microsoft.com/office/drawing/2014/main" id="{C206DCA2-26CF-4C1E-BF45-690DCED153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57962" y="2123576"/>
            <a:ext cx="4940618" cy="3372406"/>
          </a:xfrm>
          <a:prstGeom prst="rect">
            <a:avLst/>
          </a:prstGeom>
        </p:spPr>
      </p:pic>
    </p:spTree>
    <p:extLst>
      <p:ext uri="{BB962C8B-B14F-4D97-AF65-F5344CB8AC3E}">
        <p14:creationId xmlns:p14="http://schemas.microsoft.com/office/powerpoint/2010/main" val="13585844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B2856ED-573B-D6DA-A1B9-04AC5C7EE9D4}"/>
              </a:ext>
            </a:extLst>
          </p:cNvPr>
          <p:cNvSpPr>
            <a:spLocks noGrp="1"/>
          </p:cNvSpPr>
          <p:nvPr>
            <p:ph type="title"/>
          </p:nvPr>
        </p:nvSpPr>
        <p:spPr/>
        <p:txBody>
          <a:bodyPr/>
          <a:lstStyle/>
          <a:p>
            <a:r>
              <a:rPr kumimoji="1" lang="ja-JP" altLang="en-US"/>
              <a:t>実験</a:t>
            </a:r>
            <a:r>
              <a:rPr lang="en-US" altLang="ja-JP" dirty="0"/>
              <a:t>2</a:t>
            </a:r>
            <a:endParaRPr kumimoji="1" lang="ja-JP" altLang="en-US"/>
          </a:p>
        </p:txBody>
      </p:sp>
      <p:sp>
        <p:nvSpPr>
          <p:cNvPr id="3" name="コンテンツ プレースホルダー 2">
            <a:extLst>
              <a:ext uri="{FF2B5EF4-FFF2-40B4-BE49-F238E27FC236}">
                <a16:creationId xmlns:a16="http://schemas.microsoft.com/office/drawing/2014/main" id="{AA734F45-36B3-AEAF-568A-D62F557B3BE7}"/>
              </a:ext>
            </a:extLst>
          </p:cNvPr>
          <p:cNvSpPr>
            <a:spLocks noGrp="1"/>
          </p:cNvSpPr>
          <p:nvPr>
            <p:ph idx="1"/>
          </p:nvPr>
        </p:nvSpPr>
        <p:spPr/>
        <p:txBody>
          <a:bodyPr>
            <a:normAutofit/>
          </a:bodyPr>
          <a:lstStyle/>
          <a:p>
            <a:r>
              <a:rPr kumimoji="1" lang="ja-JP" altLang="en-US"/>
              <a:t>　　　　　　　　　　　　　　　　　</a:t>
            </a:r>
            <a:endParaRPr lang="en-US" altLang="ja-JP" dirty="0"/>
          </a:p>
          <a:p>
            <a:endParaRPr kumimoji="1" lang="en-US" altLang="ja-JP" sz="2800" dirty="0"/>
          </a:p>
          <a:p>
            <a:endParaRPr lang="en-US" altLang="ja-JP" dirty="0"/>
          </a:p>
          <a:p>
            <a:endParaRPr kumimoji="1" lang="en-US" altLang="ja-JP" sz="2800" dirty="0"/>
          </a:p>
          <a:p>
            <a:endParaRPr lang="en-US" altLang="ja-JP" dirty="0"/>
          </a:p>
          <a:p>
            <a:endParaRPr kumimoji="1" lang="en-US" altLang="ja-JP" sz="2800" dirty="0"/>
          </a:p>
          <a:p>
            <a:r>
              <a:rPr lang="ja-JP" altLang="en-US"/>
              <a:t>　　　　　　　　　　　　　　　　　　　　</a:t>
            </a:r>
            <a:endParaRPr lang="en-US" altLang="ja-JP" dirty="0"/>
          </a:p>
          <a:p>
            <a:endParaRPr kumimoji="1" lang="ja-JP" altLang="en-US" sz="2800"/>
          </a:p>
          <a:p>
            <a:endParaRPr kumimoji="1" lang="ja-JP" altLang="en-US"/>
          </a:p>
        </p:txBody>
      </p:sp>
      <p:sp>
        <p:nvSpPr>
          <p:cNvPr id="4" name="スライド番号プレースホルダー 3">
            <a:extLst>
              <a:ext uri="{FF2B5EF4-FFF2-40B4-BE49-F238E27FC236}">
                <a16:creationId xmlns:a16="http://schemas.microsoft.com/office/drawing/2014/main" id="{8628FE86-3349-F6C8-E1E5-BA52CF65789B}"/>
              </a:ext>
            </a:extLst>
          </p:cNvPr>
          <p:cNvSpPr>
            <a:spLocks noGrp="1"/>
          </p:cNvSpPr>
          <p:nvPr>
            <p:ph type="sldNum" sz="quarter" idx="12"/>
          </p:nvPr>
        </p:nvSpPr>
        <p:spPr/>
        <p:txBody>
          <a:bodyPr/>
          <a:lstStyle/>
          <a:p>
            <a:fld id="{3C83C733-A267-4C27-B924-90460700986B}" type="slidenum">
              <a:rPr lang="ja-JP" altLang="en-US" smtClean="0"/>
              <a:pPr/>
              <a:t>22</a:t>
            </a:fld>
            <a:endParaRPr lang="ja-JP" altLang="en-US"/>
          </a:p>
        </p:txBody>
      </p:sp>
      <mc:AlternateContent xmlns:mc="http://schemas.openxmlformats.org/markup-compatibility/2006" xmlns:a14="http://schemas.microsoft.com/office/drawing/2010/main">
        <mc:Choice Requires="a14">
          <p:graphicFrame>
            <p:nvGraphicFramePr>
              <p:cNvPr id="7" name="表 7">
                <a:extLst>
                  <a:ext uri="{FF2B5EF4-FFF2-40B4-BE49-F238E27FC236}">
                    <a16:creationId xmlns:a16="http://schemas.microsoft.com/office/drawing/2014/main" id="{7484236B-7050-119B-97E4-408DE35D4940}"/>
                  </a:ext>
                </a:extLst>
              </p:cNvPr>
              <p:cNvGraphicFramePr>
                <a:graphicFrameLocks/>
              </p:cNvGraphicFramePr>
              <p:nvPr>
                <p:extLst>
                  <p:ext uri="{D42A27DB-BD31-4B8C-83A1-F6EECF244321}">
                    <p14:modId xmlns:p14="http://schemas.microsoft.com/office/powerpoint/2010/main" val="4262181887"/>
                  </p:ext>
                </p:extLst>
              </p:nvPr>
            </p:nvGraphicFramePr>
            <p:xfrm>
              <a:off x="0" y="823785"/>
              <a:ext cx="12192000" cy="5943600"/>
            </p:xfrm>
            <a:graphic>
              <a:graphicData uri="http://schemas.openxmlformats.org/drawingml/2006/table">
                <a:tbl>
                  <a:tblPr firstRow="1" bandRow="1">
                    <a:tableStyleId>{5C22544A-7EE6-4342-B048-85BDC9FD1C3A}</a:tableStyleId>
                  </a:tblPr>
                  <a:tblGrid>
                    <a:gridCol w="3939028">
                      <a:extLst>
                        <a:ext uri="{9D8B030D-6E8A-4147-A177-3AD203B41FA5}">
                          <a16:colId xmlns:a16="http://schemas.microsoft.com/office/drawing/2014/main" val="3954379120"/>
                        </a:ext>
                      </a:extLst>
                    </a:gridCol>
                    <a:gridCol w="2156972">
                      <a:extLst>
                        <a:ext uri="{9D8B030D-6E8A-4147-A177-3AD203B41FA5}">
                          <a16:colId xmlns:a16="http://schemas.microsoft.com/office/drawing/2014/main" val="952824458"/>
                        </a:ext>
                      </a:extLst>
                    </a:gridCol>
                    <a:gridCol w="2478238">
                      <a:extLst>
                        <a:ext uri="{9D8B030D-6E8A-4147-A177-3AD203B41FA5}">
                          <a16:colId xmlns:a16="http://schemas.microsoft.com/office/drawing/2014/main" val="137215285"/>
                        </a:ext>
                      </a:extLst>
                    </a:gridCol>
                    <a:gridCol w="3617762">
                      <a:extLst>
                        <a:ext uri="{9D8B030D-6E8A-4147-A177-3AD203B41FA5}">
                          <a16:colId xmlns:a16="http://schemas.microsoft.com/office/drawing/2014/main" val="1807877781"/>
                        </a:ext>
                      </a:extLst>
                    </a:gridCol>
                  </a:tblGrid>
                  <a:tr h="406233">
                    <a:tc gridSpan="4">
                      <a:txBody>
                        <a:bodyPr/>
                        <a:lstStyle/>
                        <a:p>
                          <a:pPr algn="ctr"/>
                          <a:r>
                            <a:rPr kumimoji="1" lang="ja-JP" altLang="en-US" sz="2400"/>
                            <a:t>モデル条件</a:t>
                          </a:r>
                        </a:p>
                      </a:txBody>
                      <a:tcPr anchor="ctr"/>
                    </a:tc>
                    <a:tc hMerge="1">
                      <a:txBody>
                        <a:bodyPr/>
                        <a:lstStyle/>
                        <a:p>
                          <a:endParaRPr kumimoji="1" lang="ja-JP" altLang="en-US"/>
                        </a:p>
                      </a:txBody>
                      <a:tcPr/>
                    </a:tc>
                    <a:tc hMerge="1">
                      <a:txBody>
                        <a:bodyPr/>
                        <a:lstStyle/>
                        <a:p>
                          <a:endParaRPr kumimoji="1" lang="ja-JP" altLang="en-US"/>
                        </a:p>
                      </a:txBody>
                      <a:tcPr/>
                    </a:tc>
                    <a:tc hMerge="1">
                      <a:txBody>
                        <a:bodyPr/>
                        <a:lstStyle/>
                        <a:p>
                          <a:endParaRPr kumimoji="1" lang="ja-JP" altLang="en-US"/>
                        </a:p>
                      </a:txBody>
                      <a:tcPr/>
                    </a:tc>
                    <a:extLst>
                      <a:ext uri="{0D108BD9-81ED-4DB2-BD59-A6C34878D82A}">
                        <a16:rowId xmlns:a16="http://schemas.microsoft.com/office/drawing/2014/main" val="2904060701"/>
                      </a:ext>
                    </a:extLst>
                  </a:tr>
                  <a:tr h="406233">
                    <a:tc gridSpan="2">
                      <a:txBody>
                        <a:bodyPr/>
                        <a:lstStyle/>
                        <a:p>
                          <a:pPr algn="ctr"/>
                          <a:r>
                            <a:rPr kumimoji="1" lang="ja-JP" altLang="en-US" sz="2400"/>
                            <a:t>損失関数</a:t>
                          </a:r>
                        </a:p>
                      </a:txBody>
                      <a:tcPr anchor="ctr"/>
                    </a:tc>
                    <a:tc hMerge="1">
                      <a:txBody>
                        <a:bodyPr/>
                        <a:lstStyle/>
                        <a:p>
                          <a:endParaRPr kumimoji="1" lang="ja-JP" altLang="en-US"/>
                        </a:p>
                      </a:txBody>
                      <a:tcPr/>
                    </a:tc>
                    <a:tc gridSpan="2">
                      <a:txBody>
                        <a:bodyPr/>
                        <a:lstStyle/>
                        <a:p>
                          <a:pPr algn="ctr"/>
                          <a:r>
                            <a:rPr kumimoji="1" lang="ja-JP" altLang="en-US" sz="2400"/>
                            <a:t>平均二乗誤差</a:t>
                          </a:r>
                        </a:p>
                      </a:txBody>
                      <a:tcPr anchor="ctr"/>
                    </a:tc>
                    <a:tc hMerge="1">
                      <a:txBody>
                        <a:bodyPr/>
                        <a:lstStyle/>
                        <a:p>
                          <a:endParaRPr kumimoji="1" lang="ja-JP" altLang="en-US"/>
                        </a:p>
                      </a:txBody>
                      <a:tcPr/>
                    </a:tc>
                    <a:extLst>
                      <a:ext uri="{0D108BD9-81ED-4DB2-BD59-A6C34878D82A}">
                        <a16:rowId xmlns:a16="http://schemas.microsoft.com/office/drawing/2014/main" val="3111554097"/>
                      </a:ext>
                    </a:extLst>
                  </a:tr>
                  <a:tr h="406233">
                    <a:tc gridSpan="2">
                      <a:txBody>
                        <a:bodyPr/>
                        <a:lstStyle/>
                        <a:p>
                          <a:pPr algn="ctr"/>
                          <a:r>
                            <a:rPr kumimoji="1" lang="ja-JP" altLang="en-US" sz="2400"/>
                            <a:t>最適化手法</a:t>
                          </a:r>
                        </a:p>
                      </a:txBody>
                      <a:tcPr anchor="ctr"/>
                    </a:tc>
                    <a:tc hMerge="1">
                      <a:txBody>
                        <a:bodyPr/>
                        <a:lstStyle/>
                        <a:p>
                          <a:endParaRPr kumimoji="1" lang="ja-JP" altLang="en-US"/>
                        </a:p>
                      </a:txBody>
                      <a:tcPr/>
                    </a:tc>
                    <a:tc gridSpan="2">
                      <a:txBody>
                        <a:bodyPr/>
                        <a:lstStyle/>
                        <a:p>
                          <a:pPr algn="ctr"/>
                          <a:r>
                            <a:rPr kumimoji="1" lang="en-US" altLang="ja-JP" sz="2400" dirty="0">
                              <a:latin typeface="Times New Roman" panose="02020603050405020304" pitchFamily="18" charset="0"/>
                              <a:cs typeface="Times New Roman" panose="02020603050405020304" pitchFamily="18" charset="0"/>
                            </a:rPr>
                            <a:t>Adam</a:t>
                          </a:r>
                          <a:endParaRPr kumimoji="1" lang="ja-JP" altLang="en-US" sz="2400">
                            <a:latin typeface="Times New Roman" panose="02020603050405020304" pitchFamily="18" charset="0"/>
                            <a:cs typeface="Times New Roman" panose="02020603050405020304" pitchFamily="18" charset="0"/>
                          </a:endParaRPr>
                        </a:p>
                      </a:txBody>
                      <a:tcPr anchor="ctr"/>
                    </a:tc>
                    <a:tc hMerge="1">
                      <a:txBody>
                        <a:bodyPr/>
                        <a:lstStyle/>
                        <a:p>
                          <a:endParaRPr kumimoji="1" lang="ja-JP" altLang="en-US"/>
                        </a:p>
                      </a:txBody>
                      <a:tcPr/>
                    </a:tc>
                    <a:extLst>
                      <a:ext uri="{0D108BD9-81ED-4DB2-BD59-A6C34878D82A}">
                        <a16:rowId xmlns:a16="http://schemas.microsoft.com/office/drawing/2014/main" val="814355254"/>
                      </a:ext>
                    </a:extLst>
                  </a:tr>
                  <a:tr h="406233">
                    <a:tc gridSpan="2">
                      <a:txBody>
                        <a:bodyPr/>
                        <a:lstStyle/>
                        <a:p>
                          <a:pPr algn="ctr"/>
                          <a:r>
                            <a:rPr kumimoji="1" lang="ja-JP" altLang="en-US" sz="2400"/>
                            <a:t>学習率</a:t>
                          </a:r>
                        </a:p>
                      </a:txBody>
                      <a:tcPr anchor="ctr"/>
                    </a:tc>
                    <a:tc hMerge="1">
                      <a:txBody>
                        <a:bodyPr/>
                        <a:lstStyle/>
                        <a:p>
                          <a:endParaRPr kumimoji="1" lang="ja-JP" altLang="en-US"/>
                        </a:p>
                      </a:txBody>
                      <a:tcPr/>
                    </a:tc>
                    <a:tc gridSpan="2">
                      <a:txBody>
                        <a:bodyPr/>
                        <a:lstStyle/>
                        <a:p>
                          <a:pPr algn="ctr"/>
                          <a:r>
                            <a:rPr kumimoji="1" lang="en-US" altLang="ja-JP" sz="2400" dirty="0">
                              <a:latin typeface="Times New Roman" panose="02020603050405020304" pitchFamily="18" charset="0"/>
                              <a:cs typeface="Times New Roman" panose="02020603050405020304" pitchFamily="18" charset="0"/>
                            </a:rPr>
                            <a:t>0.0001</a:t>
                          </a:r>
                          <a:endParaRPr kumimoji="1" lang="ja-JP" altLang="en-US" sz="2400">
                            <a:latin typeface="Times New Roman" panose="02020603050405020304" pitchFamily="18" charset="0"/>
                            <a:cs typeface="Times New Roman" panose="02020603050405020304" pitchFamily="18" charset="0"/>
                          </a:endParaRPr>
                        </a:p>
                      </a:txBody>
                      <a:tcPr anchor="ctr"/>
                    </a:tc>
                    <a:tc hMerge="1">
                      <a:txBody>
                        <a:bodyPr/>
                        <a:lstStyle/>
                        <a:p>
                          <a:endParaRPr kumimoji="1" lang="ja-JP" altLang="en-US"/>
                        </a:p>
                      </a:txBody>
                      <a:tcPr/>
                    </a:tc>
                    <a:extLst>
                      <a:ext uri="{0D108BD9-81ED-4DB2-BD59-A6C34878D82A}">
                        <a16:rowId xmlns:a16="http://schemas.microsoft.com/office/drawing/2014/main" val="3438877902"/>
                      </a:ext>
                    </a:extLst>
                  </a:tr>
                  <a:tr h="406233">
                    <a:tc gridSpan="2">
                      <a:txBody>
                        <a:bodyPr/>
                        <a:lstStyle/>
                        <a:p>
                          <a:pPr algn="ctr"/>
                          <a:r>
                            <a:rPr kumimoji="1" lang="ja-JP" altLang="en-US" sz="2400">
                              <a:latin typeface="Times New Roman" panose="02020603050405020304" pitchFamily="18" charset="0"/>
                              <a:cs typeface="Times New Roman" panose="02020603050405020304" pitchFamily="18" charset="0"/>
                            </a:rPr>
                            <a:t>学習反復回数</a:t>
                          </a:r>
                        </a:p>
                      </a:txBody>
                      <a:tcPr anchor="ctr"/>
                    </a:tc>
                    <a:tc hMerge="1">
                      <a:txBody>
                        <a:bodyPr/>
                        <a:lstStyle/>
                        <a:p>
                          <a:endParaRPr kumimoji="1" lang="ja-JP" altLang="en-US"/>
                        </a:p>
                      </a:txBody>
                      <a:tcPr/>
                    </a:tc>
                    <a:tc gridSpan="2">
                      <a:txBody>
                        <a:bodyPr/>
                        <a:lstStyle/>
                        <a:p>
                          <a:pPr algn="ctr"/>
                          <a:r>
                            <a:rPr kumimoji="1" lang="en-US" altLang="ja-JP" sz="2400" dirty="0">
                              <a:latin typeface="Times New Roman" panose="02020603050405020304" pitchFamily="18" charset="0"/>
                              <a:cs typeface="Times New Roman" panose="02020603050405020304" pitchFamily="18" charset="0"/>
                            </a:rPr>
                            <a:t>1000</a:t>
                          </a:r>
                          <a:endParaRPr kumimoji="1" lang="ja-JP" altLang="en-US" sz="2400">
                            <a:latin typeface="Times New Roman" panose="02020603050405020304" pitchFamily="18" charset="0"/>
                            <a:cs typeface="Times New Roman" panose="02020603050405020304" pitchFamily="18" charset="0"/>
                          </a:endParaRPr>
                        </a:p>
                      </a:txBody>
                      <a:tcPr anchor="ctr"/>
                    </a:tc>
                    <a:tc hMerge="1">
                      <a:txBody>
                        <a:bodyPr/>
                        <a:lstStyle/>
                        <a:p>
                          <a:endParaRPr kumimoji="1" lang="ja-JP" altLang="en-US"/>
                        </a:p>
                      </a:txBody>
                      <a:tcPr/>
                    </a:tc>
                    <a:extLst>
                      <a:ext uri="{0D108BD9-81ED-4DB2-BD59-A6C34878D82A}">
                        <a16:rowId xmlns:a16="http://schemas.microsoft.com/office/drawing/2014/main" val="2322320715"/>
                      </a:ext>
                    </a:extLst>
                  </a:tr>
                  <a:tr h="406233">
                    <a:tc gridSpan="4">
                      <a:txBody>
                        <a:bodyPr/>
                        <a:lstStyle/>
                        <a:p>
                          <a:pPr algn="ctr"/>
                          <a:r>
                            <a:rPr kumimoji="1" lang="en-US" altLang="ja-JP" sz="2400" dirty="0">
                              <a:solidFill>
                                <a:schemeClr val="bg1"/>
                              </a:solidFill>
                            </a:rPr>
                            <a:t>RNN</a:t>
                          </a:r>
                          <a:r>
                            <a:rPr kumimoji="1" lang="ja-JP" altLang="en-US" sz="2400">
                              <a:solidFill>
                                <a:schemeClr val="bg1"/>
                              </a:solidFill>
                            </a:rPr>
                            <a:t>中間層</a:t>
                          </a:r>
                          <a:r>
                            <a:rPr kumimoji="1" lang="en-US" altLang="ja-JP" sz="2400" dirty="0">
                              <a:solidFill>
                                <a:schemeClr val="bg1"/>
                              </a:solidFill>
                            </a:rPr>
                            <a:t>4</a:t>
                          </a:r>
                          <a:r>
                            <a:rPr kumimoji="1" lang="ja-JP" altLang="en-US" sz="2400">
                              <a:solidFill>
                                <a:schemeClr val="bg1"/>
                              </a:solidFill>
                            </a:rPr>
                            <a:t>のモデル構造</a:t>
                          </a:r>
                        </a:p>
                      </a:txBody>
                      <a:tcPr anchor="ctr">
                        <a:solidFill>
                          <a:srgbClr val="0070C0"/>
                        </a:solidFill>
                      </a:tcPr>
                    </a:tc>
                    <a:tc hMerge="1">
                      <a:txBody>
                        <a:bodyPr/>
                        <a:lstStyle/>
                        <a:p>
                          <a:endParaRPr kumimoji="1" lang="ja-JP" altLang="en-US"/>
                        </a:p>
                      </a:txBody>
                      <a:tcPr/>
                    </a:tc>
                    <a:tc hMerge="1">
                      <a:txBody>
                        <a:bodyPr/>
                        <a:lstStyle/>
                        <a:p>
                          <a:endParaRPr kumimoji="1" lang="ja-JP" altLang="en-US"/>
                        </a:p>
                      </a:txBody>
                      <a:tcPr/>
                    </a:tc>
                    <a:tc hMerge="1">
                      <a:txBody>
                        <a:bodyPr/>
                        <a:lstStyle/>
                        <a:p>
                          <a:endParaRPr kumimoji="1" lang="ja-JP" altLang="en-US"/>
                        </a:p>
                      </a:txBody>
                      <a:tcPr/>
                    </a:tc>
                    <a:extLst>
                      <a:ext uri="{0D108BD9-81ED-4DB2-BD59-A6C34878D82A}">
                        <a16:rowId xmlns:a16="http://schemas.microsoft.com/office/drawing/2014/main" val="2748551465"/>
                      </a:ext>
                    </a:extLst>
                  </a:tr>
                  <a:tr h="406233">
                    <a:tc>
                      <a:txBody>
                        <a:bodyPr/>
                        <a:lstStyle/>
                        <a:p>
                          <a:pPr algn="ctr"/>
                          <a:endParaRPr kumimoji="1" lang="ja-JP" altLang="en-US" sz="2400">
                            <a:latin typeface="Times New Roman" panose="02020603050405020304" pitchFamily="18" charset="0"/>
                            <a:cs typeface="Times New Roman" panose="02020603050405020304" pitchFamily="18" charset="0"/>
                          </a:endParaRPr>
                        </a:p>
                      </a:txBody>
                      <a:tcPr anchor="ctr"/>
                    </a:tc>
                    <a:tc gridSpan="2">
                      <a:txBody>
                        <a:bodyPr/>
                        <a:lstStyle/>
                        <a:p>
                          <a:pPr algn="ctr"/>
                          <a:r>
                            <a:rPr kumimoji="1" lang="en-US" altLang="ja-JP" sz="2400" dirty="0">
                              <a:latin typeface="Times New Roman" panose="02020603050405020304" pitchFamily="18" charset="0"/>
                              <a:cs typeface="Times New Roman" panose="02020603050405020304" pitchFamily="18" charset="0"/>
                            </a:rPr>
                            <a:t>output shape</a:t>
                          </a:r>
                          <a:endParaRPr kumimoji="1" lang="ja-JP" altLang="en-US" sz="2400">
                            <a:latin typeface="Times New Roman" panose="02020603050405020304" pitchFamily="18" charset="0"/>
                            <a:cs typeface="Times New Roman" panose="02020603050405020304" pitchFamily="18" charset="0"/>
                          </a:endParaRPr>
                        </a:p>
                      </a:txBody>
                      <a:tcPr anchor="ctr"/>
                    </a:tc>
                    <a:tc hMerge="1">
                      <a:txBody>
                        <a:bodyPr/>
                        <a:lstStyle/>
                        <a:p>
                          <a:endParaRPr kumimoji="1" lang="ja-JP" altLang="en-US"/>
                        </a:p>
                      </a:txBody>
                      <a:tcPr/>
                    </a:tc>
                    <a:tc>
                      <a:txBody>
                        <a:bodyPr/>
                        <a:lstStyle/>
                        <a:p>
                          <a:pPr algn="ctr"/>
                          <a:r>
                            <a:rPr kumimoji="1" lang="en" altLang="ja-JP" sz="2400" dirty="0">
                              <a:latin typeface="Times New Roman" panose="02020603050405020304" pitchFamily="18" charset="0"/>
                              <a:cs typeface="Times New Roman" panose="02020603050405020304" pitchFamily="18" charset="0"/>
                            </a:rPr>
                            <a:t>activation</a:t>
                          </a:r>
                        </a:p>
                      </a:txBody>
                      <a:tcPr anchor="ctr"/>
                    </a:tc>
                    <a:extLst>
                      <a:ext uri="{0D108BD9-81ED-4DB2-BD59-A6C34878D82A}">
                        <a16:rowId xmlns:a16="http://schemas.microsoft.com/office/drawing/2014/main" val="1021833811"/>
                      </a:ext>
                    </a:extLst>
                  </a:tr>
                  <a:tr h="406233">
                    <a:tc>
                      <a:txBody>
                        <a:bodyPr/>
                        <a:lstStyle/>
                        <a:p>
                          <a:pPr algn="ctr"/>
                          <a:r>
                            <a:rPr kumimoji="1" lang="en-US" altLang="ja-JP" sz="2400" dirty="0">
                              <a:latin typeface="Times New Roman" panose="02020603050405020304" pitchFamily="18" charset="0"/>
                              <a:cs typeface="Times New Roman" panose="02020603050405020304" pitchFamily="18" charset="0"/>
                            </a:rPr>
                            <a:t>input</a:t>
                          </a:r>
                          <a:endParaRPr kumimoji="1" lang="ja-JP" altLang="en-US" sz="2400">
                            <a:latin typeface="Times New Roman" panose="02020603050405020304" pitchFamily="18" charset="0"/>
                            <a:cs typeface="Times New Roman" panose="02020603050405020304" pitchFamily="18" charset="0"/>
                          </a:endParaRPr>
                        </a:p>
                      </a:txBody>
                      <a:tcPr anchor="ctr"/>
                    </a:tc>
                    <a:tc gridSpan="2">
                      <a:txBody>
                        <a:bodyPr/>
                        <a:lstStyle/>
                        <a:p>
                          <a:pPr algn="ctr"/>
                          <a14:m>
                            <m:oMath xmlns:m="http://schemas.openxmlformats.org/officeDocument/2006/math">
                              <m:r>
                                <a:rPr kumimoji="1" lang="en-US" altLang="ja-JP" sz="2400" b="0" i="1" smtClean="0">
                                  <a:latin typeface="Cambria Math" panose="02040503050406030204" pitchFamily="18" charset="0"/>
                                </a:rPr>
                                <m:t>𝑘</m:t>
                              </m:r>
                            </m:oMath>
                          </a14:m>
                          <a:r>
                            <a:rPr kumimoji="1" lang="en-US" altLang="ja-JP" sz="2400" dirty="0">
                              <a:latin typeface="Times New Roman" panose="02020603050405020304" pitchFamily="18" charset="0"/>
                              <a:cs typeface="Times New Roman" panose="02020603050405020304" pitchFamily="18" charset="0"/>
                            </a:rPr>
                            <a:t>,3</a:t>
                          </a:r>
                          <a:endParaRPr kumimoji="1" lang="ja-JP" altLang="en-US" sz="2400">
                            <a:latin typeface="Times New Roman" panose="02020603050405020304" pitchFamily="18" charset="0"/>
                            <a:cs typeface="Times New Roman" panose="02020603050405020304" pitchFamily="18" charset="0"/>
                          </a:endParaRPr>
                        </a:p>
                      </a:txBody>
                      <a:tcPr anchor="ctr"/>
                    </a:tc>
                    <a:tc hMerge="1">
                      <a:txBody>
                        <a:bodyPr/>
                        <a:lstStyle/>
                        <a:p>
                          <a:endParaRPr kumimoji="1" lang="ja-JP" altLang="en-US"/>
                        </a:p>
                      </a:txBody>
                      <a:tcPr/>
                    </a:tc>
                    <a:tc>
                      <a:txBody>
                        <a:bodyPr/>
                        <a:lstStyle/>
                        <a:p>
                          <a:pPr algn="ctr"/>
                          <a:r>
                            <a:rPr kumimoji="1" lang="en-US" altLang="ja-JP" sz="2400" dirty="0" err="1">
                              <a:latin typeface="Times New Roman" panose="02020603050405020304" pitchFamily="18" charset="0"/>
                              <a:cs typeface="Times New Roman" panose="02020603050405020304" pitchFamily="18" charset="0"/>
                            </a:rPr>
                            <a:t>ReLU</a:t>
                          </a:r>
                          <a:endParaRPr kumimoji="1" lang="ja-JP" altLang="en-US" sz="240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715759263"/>
                      </a:ext>
                    </a:extLst>
                  </a:tr>
                  <a:tr h="406233">
                    <a:tc>
                      <a:txBody>
                        <a:bodyPr/>
                        <a:lstStyle/>
                        <a:p>
                          <a:pPr algn="ctr"/>
                          <a:r>
                            <a:rPr kumimoji="1" lang="en-US" altLang="ja-JP" sz="2400" dirty="0">
                              <a:latin typeface="Times New Roman" panose="02020603050405020304" pitchFamily="18" charset="0"/>
                              <a:cs typeface="Times New Roman" panose="02020603050405020304" pitchFamily="18" charset="0"/>
                            </a:rPr>
                            <a:t>RNN</a:t>
                          </a:r>
                          <a:endParaRPr kumimoji="1" lang="ja-JP" altLang="en-US" sz="2400">
                            <a:latin typeface="Times New Roman" panose="02020603050405020304" pitchFamily="18" charset="0"/>
                            <a:cs typeface="Times New Roman" panose="02020603050405020304" pitchFamily="18" charset="0"/>
                          </a:endParaRPr>
                        </a:p>
                      </a:txBody>
                      <a:tcPr anchor="ct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1" lang="en-US" altLang="ja-JP" sz="2400" b="0" i="1" smtClean="0">
                                  <a:latin typeface="Cambria Math" panose="02040503050406030204" pitchFamily="18" charset="0"/>
                                </a:rPr>
                                <m:t>𝑘</m:t>
                              </m:r>
                            </m:oMath>
                          </a14:m>
                          <a:r>
                            <a:rPr kumimoji="1" lang="en-US" altLang="ja-JP" sz="2400" dirty="0">
                              <a:latin typeface="Times New Roman" panose="02020603050405020304" pitchFamily="18" charset="0"/>
                              <a:cs typeface="Times New Roman" panose="02020603050405020304" pitchFamily="18" charset="0"/>
                            </a:rPr>
                            <a:t>,1024</a:t>
                          </a:r>
                          <a:endParaRPr kumimoji="1" lang="ja-JP" altLang="en-US" sz="2400">
                            <a:latin typeface="Times New Roman" panose="02020603050405020304" pitchFamily="18" charset="0"/>
                            <a:cs typeface="Times New Roman" panose="02020603050405020304" pitchFamily="18" charset="0"/>
                          </a:endParaRPr>
                        </a:p>
                      </a:txBody>
                      <a:tcPr anchor="ctr"/>
                    </a:tc>
                    <a:tc hMerge="1">
                      <a:txBody>
                        <a:bodyPr/>
                        <a:lstStyle/>
                        <a:p>
                          <a:endParaRPr kumimoji="1" lang="ja-JP" altLang="en-US"/>
                        </a:p>
                      </a:txBody>
                      <a:tcPr/>
                    </a:tc>
                    <a:tc>
                      <a:txBody>
                        <a:bodyPr/>
                        <a:lstStyle/>
                        <a:p>
                          <a:pPr algn="ctr"/>
                          <a:r>
                            <a:rPr kumimoji="1" lang="en-US" altLang="ja-JP" sz="2400" dirty="0" err="1">
                              <a:latin typeface="Times New Roman" panose="02020603050405020304" pitchFamily="18" charset="0"/>
                              <a:cs typeface="Times New Roman" panose="02020603050405020304" pitchFamily="18" charset="0"/>
                            </a:rPr>
                            <a:t>ReLU</a:t>
                          </a:r>
                          <a:endParaRPr kumimoji="1" lang="ja-JP" altLang="en-US" sz="240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3779354931"/>
                      </a:ext>
                    </a:extLst>
                  </a:tr>
                  <a:tr h="406233">
                    <a:tc>
                      <a:txBody>
                        <a:bodyPr/>
                        <a:lstStyle/>
                        <a:p>
                          <a:pPr algn="ctr"/>
                          <a:r>
                            <a:rPr kumimoji="1" lang="en-US" altLang="ja-JP" sz="2400" dirty="0">
                              <a:latin typeface="Times New Roman" panose="02020603050405020304" pitchFamily="18" charset="0"/>
                              <a:cs typeface="Times New Roman" panose="02020603050405020304" pitchFamily="18" charset="0"/>
                            </a:rPr>
                            <a:t>RNN</a:t>
                          </a:r>
                          <a:endParaRPr kumimoji="1" lang="ja-JP" altLang="en-US" sz="2400">
                            <a:latin typeface="Times New Roman" panose="02020603050405020304" pitchFamily="18" charset="0"/>
                            <a:cs typeface="Times New Roman" panose="02020603050405020304" pitchFamily="18" charset="0"/>
                          </a:endParaRPr>
                        </a:p>
                      </a:txBody>
                      <a:tcPr anchor="ct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1" lang="en-US" altLang="ja-JP" sz="2400" b="0" i="1" smtClean="0">
                                  <a:latin typeface="Cambria Math" panose="02040503050406030204" pitchFamily="18" charset="0"/>
                                </a:rPr>
                                <m:t>𝑘</m:t>
                              </m:r>
                            </m:oMath>
                          </a14:m>
                          <a:r>
                            <a:rPr kumimoji="1" lang="en-US" altLang="ja-JP" sz="2400" dirty="0">
                              <a:latin typeface="Times New Roman" panose="02020603050405020304" pitchFamily="18" charset="0"/>
                              <a:cs typeface="Times New Roman" panose="02020603050405020304" pitchFamily="18" charset="0"/>
                            </a:rPr>
                            <a:t>,1024</a:t>
                          </a:r>
                          <a:endParaRPr kumimoji="1" lang="ja-JP" altLang="en-US" sz="2400">
                            <a:latin typeface="Times New Roman" panose="02020603050405020304" pitchFamily="18" charset="0"/>
                            <a:cs typeface="Times New Roman" panose="02020603050405020304" pitchFamily="18" charset="0"/>
                          </a:endParaRPr>
                        </a:p>
                      </a:txBody>
                      <a:tcPr anchor="ctr"/>
                    </a:tc>
                    <a:tc hMerge="1">
                      <a:txBody>
                        <a:bodyPr/>
                        <a:lstStyle/>
                        <a:p>
                          <a:endParaRPr kumimoji="1" lang="ja-JP" altLang="en-US"/>
                        </a:p>
                      </a:txBody>
                      <a:tcPr/>
                    </a:tc>
                    <a:tc>
                      <a:txBody>
                        <a:bodyPr/>
                        <a:lstStyle/>
                        <a:p>
                          <a:pPr algn="ctr"/>
                          <a:r>
                            <a:rPr kumimoji="1" lang="en-US" altLang="ja-JP" sz="2400" dirty="0" err="1">
                              <a:latin typeface="Times New Roman" panose="02020603050405020304" pitchFamily="18" charset="0"/>
                              <a:cs typeface="Times New Roman" panose="02020603050405020304" pitchFamily="18" charset="0"/>
                            </a:rPr>
                            <a:t>ReLU</a:t>
                          </a:r>
                          <a:endParaRPr kumimoji="1" lang="ja-JP" altLang="en-US" sz="240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3902117211"/>
                      </a:ext>
                    </a:extLst>
                  </a:tr>
                  <a:tr h="406233">
                    <a:tc>
                      <a:txBody>
                        <a:bodyPr/>
                        <a:lstStyle/>
                        <a:p>
                          <a:pPr algn="ctr"/>
                          <a:r>
                            <a:rPr kumimoji="1" lang="en-US" altLang="ja-JP" sz="2400" dirty="0">
                              <a:latin typeface="Times New Roman" panose="02020603050405020304" pitchFamily="18" charset="0"/>
                              <a:cs typeface="Times New Roman" panose="02020603050405020304" pitchFamily="18" charset="0"/>
                            </a:rPr>
                            <a:t>RNN</a:t>
                          </a:r>
                          <a:endParaRPr kumimoji="1" lang="ja-JP" altLang="en-US" sz="2400">
                            <a:latin typeface="Times New Roman" panose="02020603050405020304" pitchFamily="18" charset="0"/>
                            <a:cs typeface="Times New Roman" panose="02020603050405020304" pitchFamily="18" charset="0"/>
                          </a:endParaRPr>
                        </a:p>
                      </a:txBody>
                      <a:tcPr anchor="ct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1" lang="en-US" altLang="ja-JP" sz="2400" b="0" i="1" smtClean="0">
                                  <a:latin typeface="Cambria Math" panose="02040503050406030204" pitchFamily="18" charset="0"/>
                                </a:rPr>
                                <m:t>𝑘</m:t>
                              </m:r>
                            </m:oMath>
                          </a14:m>
                          <a:r>
                            <a:rPr kumimoji="1" lang="en-US" altLang="ja-JP" sz="2400" dirty="0">
                              <a:latin typeface="Times New Roman" panose="02020603050405020304" pitchFamily="18" charset="0"/>
                              <a:cs typeface="Times New Roman" panose="02020603050405020304" pitchFamily="18" charset="0"/>
                            </a:rPr>
                            <a:t>,512</a:t>
                          </a:r>
                          <a:endParaRPr kumimoji="1" lang="ja-JP" altLang="en-US" sz="2400">
                            <a:latin typeface="Times New Roman" panose="02020603050405020304" pitchFamily="18" charset="0"/>
                            <a:cs typeface="Times New Roman" panose="02020603050405020304" pitchFamily="18" charset="0"/>
                          </a:endParaRPr>
                        </a:p>
                      </a:txBody>
                      <a:tcPr anchor="ctr"/>
                    </a:tc>
                    <a:tc hMerge="1">
                      <a:txBody>
                        <a:bodyPr/>
                        <a:lstStyle/>
                        <a:p>
                          <a:endParaRPr kumimoji="1" lang="ja-JP" altLang="en-US"/>
                        </a:p>
                      </a:txBody>
                      <a:tcPr/>
                    </a:tc>
                    <a:tc>
                      <a:txBody>
                        <a:bodyPr/>
                        <a:lstStyle/>
                        <a:p>
                          <a:pPr algn="ctr"/>
                          <a:r>
                            <a:rPr kumimoji="1" lang="en-US" altLang="ja-JP" sz="2400" dirty="0" err="1">
                              <a:latin typeface="Times New Roman" panose="02020603050405020304" pitchFamily="18" charset="0"/>
                              <a:cs typeface="Times New Roman" panose="02020603050405020304" pitchFamily="18" charset="0"/>
                            </a:rPr>
                            <a:t>ReLU</a:t>
                          </a:r>
                          <a:endParaRPr kumimoji="1" lang="ja-JP" altLang="en-US" sz="240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464691398"/>
                      </a:ext>
                    </a:extLst>
                  </a:tr>
                  <a:tr h="406233">
                    <a:tc>
                      <a:txBody>
                        <a:bodyPr/>
                        <a:lstStyle/>
                        <a:p>
                          <a:pPr algn="ctr"/>
                          <a:r>
                            <a:rPr kumimoji="1" lang="en-US" altLang="ja-JP" sz="2400" dirty="0">
                              <a:latin typeface="Times New Roman" panose="02020603050405020304" pitchFamily="18" charset="0"/>
                              <a:cs typeface="Times New Roman" panose="02020603050405020304" pitchFamily="18" charset="0"/>
                            </a:rPr>
                            <a:t>RNN</a:t>
                          </a:r>
                          <a:endParaRPr kumimoji="1" lang="ja-JP" altLang="en-US" sz="2400">
                            <a:latin typeface="Times New Roman" panose="02020603050405020304" pitchFamily="18" charset="0"/>
                            <a:cs typeface="Times New Roman" panose="02020603050405020304" pitchFamily="18" charset="0"/>
                          </a:endParaRPr>
                        </a:p>
                      </a:txBody>
                      <a:tcPr anchor="ct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1" lang="en-US" altLang="ja-JP" sz="2400" b="0" i="1" smtClean="0">
                                  <a:latin typeface="Cambria Math" panose="02040503050406030204" pitchFamily="18" charset="0"/>
                                </a:rPr>
                                <m:t>𝑘</m:t>
                              </m:r>
                            </m:oMath>
                          </a14:m>
                          <a:r>
                            <a:rPr kumimoji="1" lang="en-US" altLang="ja-JP" sz="2400" dirty="0">
                              <a:latin typeface="Times New Roman" panose="02020603050405020304" pitchFamily="18" charset="0"/>
                              <a:cs typeface="Times New Roman" panose="02020603050405020304" pitchFamily="18" charset="0"/>
                            </a:rPr>
                            <a:t>,512</a:t>
                          </a:r>
                          <a:endParaRPr kumimoji="1" lang="ja-JP" altLang="en-US" sz="2400">
                            <a:latin typeface="Times New Roman" panose="02020603050405020304" pitchFamily="18" charset="0"/>
                            <a:cs typeface="Times New Roman" panose="02020603050405020304" pitchFamily="18" charset="0"/>
                          </a:endParaRPr>
                        </a:p>
                      </a:txBody>
                      <a:tcPr anchor="ctr"/>
                    </a:tc>
                    <a:tc hMerge="1">
                      <a:txBody>
                        <a:bodyPr/>
                        <a:lstStyle/>
                        <a:p>
                          <a:endParaRPr kumimoji="1" lang="ja-JP" altLang="en-US"/>
                        </a:p>
                      </a:txBody>
                      <a:tcPr/>
                    </a:tc>
                    <a:tc>
                      <a:txBody>
                        <a:bodyPr/>
                        <a:lstStyle/>
                        <a:p>
                          <a:pPr algn="ctr"/>
                          <a:r>
                            <a:rPr kumimoji="1" lang="en-US" altLang="ja-JP" sz="2400" dirty="0" err="1">
                              <a:latin typeface="Times New Roman" panose="02020603050405020304" pitchFamily="18" charset="0"/>
                              <a:cs typeface="Times New Roman" panose="02020603050405020304" pitchFamily="18" charset="0"/>
                            </a:rPr>
                            <a:t>ReLU</a:t>
                          </a:r>
                          <a:endParaRPr kumimoji="1" lang="ja-JP" altLang="en-US" sz="240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3375740854"/>
                      </a:ext>
                    </a:extLst>
                  </a:tr>
                  <a:tr h="406233">
                    <a:tc>
                      <a:txBody>
                        <a:bodyPr/>
                        <a:lstStyle/>
                        <a:p>
                          <a:pPr algn="ctr"/>
                          <a:r>
                            <a:rPr kumimoji="1" lang="en-US" altLang="ja-JP" sz="2400" dirty="0">
                              <a:latin typeface="Times New Roman" panose="02020603050405020304" pitchFamily="18" charset="0"/>
                              <a:cs typeface="Times New Roman" panose="02020603050405020304" pitchFamily="18" charset="0"/>
                            </a:rPr>
                            <a:t>output</a:t>
                          </a:r>
                          <a:endParaRPr kumimoji="1" lang="ja-JP" altLang="en-US" sz="2400">
                            <a:latin typeface="Times New Roman" panose="02020603050405020304" pitchFamily="18" charset="0"/>
                            <a:cs typeface="Times New Roman" panose="02020603050405020304" pitchFamily="18" charset="0"/>
                          </a:endParaRPr>
                        </a:p>
                      </a:txBody>
                      <a:tcPr anchor="ct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1" lang="en-US" altLang="ja-JP" sz="2400" b="0" i="1" smtClean="0">
                                  <a:latin typeface="Cambria Math" panose="02040503050406030204" pitchFamily="18" charset="0"/>
                                </a:rPr>
                                <m:t>𝑘</m:t>
                              </m:r>
                            </m:oMath>
                          </a14:m>
                          <a:r>
                            <a:rPr kumimoji="1" lang="en-US" altLang="ja-JP" sz="2400" dirty="0">
                              <a:latin typeface="Times New Roman" panose="02020603050405020304" pitchFamily="18" charset="0"/>
                              <a:cs typeface="Times New Roman" panose="02020603050405020304" pitchFamily="18" charset="0"/>
                            </a:rPr>
                            <a:t>,1</a:t>
                          </a:r>
                          <a:endParaRPr kumimoji="1" lang="ja-JP" altLang="en-US" sz="2400">
                            <a:latin typeface="Times New Roman" panose="02020603050405020304" pitchFamily="18" charset="0"/>
                            <a:cs typeface="Times New Roman" panose="02020603050405020304" pitchFamily="18" charset="0"/>
                          </a:endParaRPr>
                        </a:p>
                      </a:txBody>
                      <a:tcPr anchor="ctr"/>
                    </a:tc>
                    <a:tc hMerge="1">
                      <a:txBody>
                        <a:bodyPr/>
                        <a:lstStyle/>
                        <a:p>
                          <a:endParaRPr kumimoji="1" lang="ja-JP" altLang="en-US"/>
                        </a:p>
                      </a:txBody>
                      <a:tcPr/>
                    </a:tc>
                    <a:tc>
                      <a:txBody>
                        <a:bodyPr/>
                        <a:lstStyle/>
                        <a:p>
                          <a:pPr algn="ctr"/>
                          <a:r>
                            <a:rPr kumimoji="1" lang="en-US" altLang="ja-JP" sz="2400" dirty="0">
                              <a:latin typeface="Times New Roman" panose="02020603050405020304" pitchFamily="18" charset="0"/>
                              <a:cs typeface="Times New Roman" panose="02020603050405020304" pitchFamily="18" charset="0"/>
                            </a:rPr>
                            <a:t>linear</a:t>
                          </a:r>
                          <a:endParaRPr kumimoji="1" lang="ja-JP" altLang="en-US" sz="240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4083816847"/>
                      </a:ext>
                    </a:extLst>
                  </a:tr>
                </a:tbl>
              </a:graphicData>
            </a:graphic>
          </p:graphicFrame>
        </mc:Choice>
        <mc:Fallback xmlns="">
          <p:graphicFrame>
            <p:nvGraphicFramePr>
              <p:cNvPr id="7" name="表 7">
                <a:extLst>
                  <a:ext uri="{FF2B5EF4-FFF2-40B4-BE49-F238E27FC236}">
                    <a16:creationId xmlns:a16="http://schemas.microsoft.com/office/drawing/2014/main" id="{7484236B-7050-119B-97E4-408DE35D4940}"/>
                  </a:ext>
                </a:extLst>
              </p:cNvPr>
              <p:cNvGraphicFramePr>
                <a:graphicFrameLocks/>
              </p:cNvGraphicFramePr>
              <p:nvPr>
                <p:extLst>
                  <p:ext uri="{D42A27DB-BD31-4B8C-83A1-F6EECF244321}">
                    <p14:modId xmlns:p14="http://schemas.microsoft.com/office/powerpoint/2010/main" val="4262181887"/>
                  </p:ext>
                </p:extLst>
              </p:nvPr>
            </p:nvGraphicFramePr>
            <p:xfrm>
              <a:off x="0" y="823785"/>
              <a:ext cx="12192000" cy="5943600"/>
            </p:xfrm>
            <a:graphic>
              <a:graphicData uri="http://schemas.openxmlformats.org/drawingml/2006/table">
                <a:tbl>
                  <a:tblPr firstRow="1" bandRow="1">
                    <a:tableStyleId>{5C22544A-7EE6-4342-B048-85BDC9FD1C3A}</a:tableStyleId>
                  </a:tblPr>
                  <a:tblGrid>
                    <a:gridCol w="3939028">
                      <a:extLst>
                        <a:ext uri="{9D8B030D-6E8A-4147-A177-3AD203B41FA5}">
                          <a16:colId xmlns:a16="http://schemas.microsoft.com/office/drawing/2014/main" val="3954379120"/>
                        </a:ext>
                      </a:extLst>
                    </a:gridCol>
                    <a:gridCol w="2156972">
                      <a:extLst>
                        <a:ext uri="{9D8B030D-6E8A-4147-A177-3AD203B41FA5}">
                          <a16:colId xmlns:a16="http://schemas.microsoft.com/office/drawing/2014/main" val="952824458"/>
                        </a:ext>
                      </a:extLst>
                    </a:gridCol>
                    <a:gridCol w="2478238">
                      <a:extLst>
                        <a:ext uri="{9D8B030D-6E8A-4147-A177-3AD203B41FA5}">
                          <a16:colId xmlns:a16="http://schemas.microsoft.com/office/drawing/2014/main" val="137215285"/>
                        </a:ext>
                      </a:extLst>
                    </a:gridCol>
                    <a:gridCol w="3617762">
                      <a:extLst>
                        <a:ext uri="{9D8B030D-6E8A-4147-A177-3AD203B41FA5}">
                          <a16:colId xmlns:a16="http://schemas.microsoft.com/office/drawing/2014/main" val="1807877781"/>
                        </a:ext>
                      </a:extLst>
                    </a:gridCol>
                  </a:tblGrid>
                  <a:tr h="457200">
                    <a:tc gridSpan="4">
                      <a:txBody>
                        <a:bodyPr/>
                        <a:lstStyle/>
                        <a:p>
                          <a:pPr algn="ctr"/>
                          <a:r>
                            <a:rPr kumimoji="1" lang="ja-JP" altLang="en-US" sz="2400"/>
                            <a:t>モデル条件</a:t>
                          </a:r>
                        </a:p>
                      </a:txBody>
                      <a:tcPr anchor="ctr"/>
                    </a:tc>
                    <a:tc hMerge="1">
                      <a:txBody>
                        <a:bodyPr/>
                        <a:lstStyle/>
                        <a:p>
                          <a:endParaRPr kumimoji="1" lang="ja-JP" altLang="en-US"/>
                        </a:p>
                      </a:txBody>
                      <a:tcPr/>
                    </a:tc>
                    <a:tc hMerge="1">
                      <a:txBody>
                        <a:bodyPr/>
                        <a:lstStyle/>
                        <a:p>
                          <a:endParaRPr kumimoji="1" lang="ja-JP" altLang="en-US"/>
                        </a:p>
                      </a:txBody>
                      <a:tcPr/>
                    </a:tc>
                    <a:tc hMerge="1">
                      <a:txBody>
                        <a:bodyPr/>
                        <a:lstStyle/>
                        <a:p>
                          <a:endParaRPr kumimoji="1" lang="ja-JP" altLang="en-US"/>
                        </a:p>
                      </a:txBody>
                      <a:tcPr/>
                    </a:tc>
                    <a:extLst>
                      <a:ext uri="{0D108BD9-81ED-4DB2-BD59-A6C34878D82A}">
                        <a16:rowId xmlns:a16="http://schemas.microsoft.com/office/drawing/2014/main" val="2904060701"/>
                      </a:ext>
                    </a:extLst>
                  </a:tr>
                  <a:tr h="457200">
                    <a:tc gridSpan="2">
                      <a:txBody>
                        <a:bodyPr/>
                        <a:lstStyle/>
                        <a:p>
                          <a:pPr algn="ctr"/>
                          <a:r>
                            <a:rPr kumimoji="1" lang="ja-JP" altLang="en-US" sz="2400"/>
                            <a:t>損失関数</a:t>
                          </a:r>
                        </a:p>
                      </a:txBody>
                      <a:tcPr anchor="ctr"/>
                    </a:tc>
                    <a:tc hMerge="1">
                      <a:txBody>
                        <a:bodyPr/>
                        <a:lstStyle/>
                        <a:p>
                          <a:endParaRPr kumimoji="1" lang="ja-JP" altLang="en-US"/>
                        </a:p>
                      </a:txBody>
                      <a:tcPr/>
                    </a:tc>
                    <a:tc gridSpan="2">
                      <a:txBody>
                        <a:bodyPr/>
                        <a:lstStyle/>
                        <a:p>
                          <a:pPr algn="ctr"/>
                          <a:r>
                            <a:rPr kumimoji="1" lang="ja-JP" altLang="en-US" sz="2400"/>
                            <a:t>平均二乗誤差</a:t>
                          </a:r>
                        </a:p>
                      </a:txBody>
                      <a:tcPr anchor="ctr"/>
                    </a:tc>
                    <a:tc hMerge="1">
                      <a:txBody>
                        <a:bodyPr/>
                        <a:lstStyle/>
                        <a:p>
                          <a:endParaRPr kumimoji="1" lang="ja-JP" altLang="en-US"/>
                        </a:p>
                      </a:txBody>
                      <a:tcPr/>
                    </a:tc>
                    <a:extLst>
                      <a:ext uri="{0D108BD9-81ED-4DB2-BD59-A6C34878D82A}">
                        <a16:rowId xmlns:a16="http://schemas.microsoft.com/office/drawing/2014/main" val="3111554097"/>
                      </a:ext>
                    </a:extLst>
                  </a:tr>
                  <a:tr h="457200">
                    <a:tc gridSpan="2">
                      <a:txBody>
                        <a:bodyPr/>
                        <a:lstStyle/>
                        <a:p>
                          <a:pPr algn="ctr"/>
                          <a:r>
                            <a:rPr kumimoji="1" lang="ja-JP" altLang="en-US" sz="2400"/>
                            <a:t>最適化手法</a:t>
                          </a:r>
                        </a:p>
                      </a:txBody>
                      <a:tcPr anchor="ctr"/>
                    </a:tc>
                    <a:tc hMerge="1">
                      <a:txBody>
                        <a:bodyPr/>
                        <a:lstStyle/>
                        <a:p>
                          <a:endParaRPr kumimoji="1" lang="ja-JP" altLang="en-US"/>
                        </a:p>
                      </a:txBody>
                      <a:tcPr/>
                    </a:tc>
                    <a:tc gridSpan="2">
                      <a:txBody>
                        <a:bodyPr/>
                        <a:lstStyle/>
                        <a:p>
                          <a:pPr algn="ctr"/>
                          <a:r>
                            <a:rPr kumimoji="1" lang="en-US" altLang="ja-JP" sz="2400" dirty="0">
                              <a:latin typeface="Times New Roman" panose="02020603050405020304" pitchFamily="18" charset="0"/>
                              <a:cs typeface="Times New Roman" panose="02020603050405020304" pitchFamily="18" charset="0"/>
                            </a:rPr>
                            <a:t>Adam</a:t>
                          </a:r>
                          <a:endParaRPr kumimoji="1" lang="ja-JP" altLang="en-US" sz="2400">
                            <a:latin typeface="Times New Roman" panose="02020603050405020304" pitchFamily="18" charset="0"/>
                            <a:cs typeface="Times New Roman" panose="02020603050405020304" pitchFamily="18" charset="0"/>
                          </a:endParaRPr>
                        </a:p>
                      </a:txBody>
                      <a:tcPr anchor="ctr"/>
                    </a:tc>
                    <a:tc hMerge="1">
                      <a:txBody>
                        <a:bodyPr/>
                        <a:lstStyle/>
                        <a:p>
                          <a:endParaRPr kumimoji="1" lang="ja-JP" altLang="en-US"/>
                        </a:p>
                      </a:txBody>
                      <a:tcPr/>
                    </a:tc>
                    <a:extLst>
                      <a:ext uri="{0D108BD9-81ED-4DB2-BD59-A6C34878D82A}">
                        <a16:rowId xmlns:a16="http://schemas.microsoft.com/office/drawing/2014/main" val="814355254"/>
                      </a:ext>
                    </a:extLst>
                  </a:tr>
                  <a:tr h="457200">
                    <a:tc gridSpan="2">
                      <a:txBody>
                        <a:bodyPr/>
                        <a:lstStyle/>
                        <a:p>
                          <a:pPr algn="ctr"/>
                          <a:r>
                            <a:rPr kumimoji="1" lang="ja-JP" altLang="en-US" sz="2400"/>
                            <a:t>学習率</a:t>
                          </a:r>
                        </a:p>
                      </a:txBody>
                      <a:tcPr anchor="ctr"/>
                    </a:tc>
                    <a:tc hMerge="1">
                      <a:txBody>
                        <a:bodyPr/>
                        <a:lstStyle/>
                        <a:p>
                          <a:endParaRPr kumimoji="1" lang="ja-JP" altLang="en-US"/>
                        </a:p>
                      </a:txBody>
                      <a:tcPr/>
                    </a:tc>
                    <a:tc gridSpan="2">
                      <a:txBody>
                        <a:bodyPr/>
                        <a:lstStyle/>
                        <a:p>
                          <a:pPr algn="ctr"/>
                          <a:r>
                            <a:rPr kumimoji="1" lang="en-US" altLang="ja-JP" sz="2400" dirty="0">
                              <a:latin typeface="Times New Roman" panose="02020603050405020304" pitchFamily="18" charset="0"/>
                              <a:cs typeface="Times New Roman" panose="02020603050405020304" pitchFamily="18" charset="0"/>
                            </a:rPr>
                            <a:t>0.0001</a:t>
                          </a:r>
                          <a:endParaRPr kumimoji="1" lang="ja-JP" altLang="en-US" sz="2400">
                            <a:latin typeface="Times New Roman" panose="02020603050405020304" pitchFamily="18" charset="0"/>
                            <a:cs typeface="Times New Roman" panose="02020603050405020304" pitchFamily="18" charset="0"/>
                          </a:endParaRPr>
                        </a:p>
                      </a:txBody>
                      <a:tcPr anchor="ctr"/>
                    </a:tc>
                    <a:tc hMerge="1">
                      <a:txBody>
                        <a:bodyPr/>
                        <a:lstStyle/>
                        <a:p>
                          <a:endParaRPr kumimoji="1" lang="ja-JP" altLang="en-US"/>
                        </a:p>
                      </a:txBody>
                      <a:tcPr/>
                    </a:tc>
                    <a:extLst>
                      <a:ext uri="{0D108BD9-81ED-4DB2-BD59-A6C34878D82A}">
                        <a16:rowId xmlns:a16="http://schemas.microsoft.com/office/drawing/2014/main" val="3438877902"/>
                      </a:ext>
                    </a:extLst>
                  </a:tr>
                  <a:tr h="457200">
                    <a:tc gridSpan="2">
                      <a:txBody>
                        <a:bodyPr/>
                        <a:lstStyle/>
                        <a:p>
                          <a:pPr algn="ctr"/>
                          <a:r>
                            <a:rPr kumimoji="1" lang="ja-JP" altLang="en-US" sz="2400">
                              <a:latin typeface="Times New Roman" panose="02020603050405020304" pitchFamily="18" charset="0"/>
                              <a:cs typeface="Times New Roman" panose="02020603050405020304" pitchFamily="18" charset="0"/>
                            </a:rPr>
                            <a:t>学習反復回数</a:t>
                          </a:r>
                        </a:p>
                      </a:txBody>
                      <a:tcPr anchor="ctr"/>
                    </a:tc>
                    <a:tc hMerge="1">
                      <a:txBody>
                        <a:bodyPr/>
                        <a:lstStyle/>
                        <a:p>
                          <a:endParaRPr kumimoji="1" lang="ja-JP" altLang="en-US"/>
                        </a:p>
                      </a:txBody>
                      <a:tcPr/>
                    </a:tc>
                    <a:tc gridSpan="2">
                      <a:txBody>
                        <a:bodyPr/>
                        <a:lstStyle/>
                        <a:p>
                          <a:pPr algn="ctr"/>
                          <a:r>
                            <a:rPr kumimoji="1" lang="en-US" altLang="ja-JP" sz="2400" dirty="0">
                              <a:latin typeface="Times New Roman" panose="02020603050405020304" pitchFamily="18" charset="0"/>
                              <a:cs typeface="Times New Roman" panose="02020603050405020304" pitchFamily="18" charset="0"/>
                            </a:rPr>
                            <a:t>1000</a:t>
                          </a:r>
                          <a:endParaRPr kumimoji="1" lang="ja-JP" altLang="en-US" sz="2400">
                            <a:latin typeface="Times New Roman" panose="02020603050405020304" pitchFamily="18" charset="0"/>
                            <a:cs typeface="Times New Roman" panose="02020603050405020304" pitchFamily="18" charset="0"/>
                          </a:endParaRPr>
                        </a:p>
                      </a:txBody>
                      <a:tcPr anchor="ctr"/>
                    </a:tc>
                    <a:tc hMerge="1">
                      <a:txBody>
                        <a:bodyPr/>
                        <a:lstStyle/>
                        <a:p>
                          <a:endParaRPr kumimoji="1" lang="ja-JP" altLang="en-US"/>
                        </a:p>
                      </a:txBody>
                      <a:tcPr/>
                    </a:tc>
                    <a:extLst>
                      <a:ext uri="{0D108BD9-81ED-4DB2-BD59-A6C34878D82A}">
                        <a16:rowId xmlns:a16="http://schemas.microsoft.com/office/drawing/2014/main" val="2322320715"/>
                      </a:ext>
                    </a:extLst>
                  </a:tr>
                  <a:tr h="457200">
                    <a:tc gridSpan="4">
                      <a:txBody>
                        <a:bodyPr/>
                        <a:lstStyle/>
                        <a:p>
                          <a:pPr algn="ctr"/>
                          <a:r>
                            <a:rPr kumimoji="1" lang="en-US" altLang="ja-JP" sz="2400" dirty="0">
                              <a:solidFill>
                                <a:schemeClr val="bg1"/>
                              </a:solidFill>
                            </a:rPr>
                            <a:t>RNN</a:t>
                          </a:r>
                          <a:r>
                            <a:rPr kumimoji="1" lang="ja-JP" altLang="en-US" sz="2400">
                              <a:solidFill>
                                <a:schemeClr val="bg1"/>
                              </a:solidFill>
                            </a:rPr>
                            <a:t>中間層</a:t>
                          </a:r>
                          <a:r>
                            <a:rPr kumimoji="1" lang="en-US" altLang="ja-JP" sz="2400" dirty="0">
                              <a:solidFill>
                                <a:schemeClr val="bg1"/>
                              </a:solidFill>
                            </a:rPr>
                            <a:t>4</a:t>
                          </a:r>
                          <a:r>
                            <a:rPr kumimoji="1" lang="ja-JP" altLang="en-US" sz="2400">
                              <a:solidFill>
                                <a:schemeClr val="bg1"/>
                              </a:solidFill>
                            </a:rPr>
                            <a:t>のモデル構造</a:t>
                          </a:r>
                        </a:p>
                      </a:txBody>
                      <a:tcPr anchor="ctr">
                        <a:solidFill>
                          <a:srgbClr val="0070C0"/>
                        </a:solidFill>
                      </a:tcPr>
                    </a:tc>
                    <a:tc hMerge="1">
                      <a:txBody>
                        <a:bodyPr/>
                        <a:lstStyle/>
                        <a:p>
                          <a:endParaRPr kumimoji="1" lang="ja-JP" altLang="en-US"/>
                        </a:p>
                      </a:txBody>
                      <a:tcPr/>
                    </a:tc>
                    <a:tc hMerge="1">
                      <a:txBody>
                        <a:bodyPr/>
                        <a:lstStyle/>
                        <a:p>
                          <a:endParaRPr kumimoji="1" lang="ja-JP" altLang="en-US"/>
                        </a:p>
                      </a:txBody>
                      <a:tcPr/>
                    </a:tc>
                    <a:tc hMerge="1">
                      <a:txBody>
                        <a:bodyPr/>
                        <a:lstStyle/>
                        <a:p>
                          <a:endParaRPr kumimoji="1" lang="ja-JP" altLang="en-US"/>
                        </a:p>
                      </a:txBody>
                      <a:tcPr/>
                    </a:tc>
                    <a:extLst>
                      <a:ext uri="{0D108BD9-81ED-4DB2-BD59-A6C34878D82A}">
                        <a16:rowId xmlns:a16="http://schemas.microsoft.com/office/drawing/2014/main" val="2748551465"/>
                      </a:ext>
                    </a:extLst>
                  </a:tr>
                  <a:tr h="457200">
                    <a:tc>
                      <a:txBody>
                        <a:bodyPr/>
                        <a:lstStyle/>
                        <a:p>
                          <a:pPr algn="ctr"/>
                          <a:endParaRPr kumimoji="1" lang="ja-JP" altLang="en-US" sz="2400">
                            <a:latin typeface="Times New Roman" panose="02020603050405020304" pitchFamily="18" charset="0"/>
                            <a:cs typeface="Times New Roman" panose="02020603050405020304" pitchFamily="18" charset="0"/>
                          </a:endParaRPr>
                        </a:p>
                      </a:txBody>
                      <a:tcPr anchor="ctr"/>
                    </a:tc>
                    <a:tc gridSpan="2">
                      <a:txBody>
                        <a:bodyPr/>
                        <a:lstStyle/>
                        <a:p>
                          <a:pPr algn="ctr"/>
                          <a:r>
                            <a:rPr kumimoji="1" lang="en-US" altLang="ja-JP" sz="2400" dirty="0">
                              <a:latin typeface="Times New Roman" panose="02020603050405020304" pitchFamily="18" charset="0"/>
                              <a:cs typeface="Times New Roman" panose="02020603050405020304" pitchFamily="18" charset="0"/>
                            </a:rPr>
                            <a:t>output shape</a:t>
                          </a:r>
                          <a:endParaRPr kumimoji="1" lang="ja-JP" altLang="en-US" sz="2400">
                            <a:latin typeface="Times New Roman" panose="02020603050405020304" pitchFamily="18" charset="0"/>
                            <a:cs typeface="Times New Roman" panose="02020603050405020304" pitchFamily="18" charset="0"/>
                          </a:endParaRPr>
                        </a:p>
                      </a:txBody>
                      <a:tcPr anchor="ctr"/>
                    </a:tc>
                    <a:tc hMerge="1">
                      <a:txBody>
                        <a:bodyPr/>
                        <a:lstStyle/>
                        <a:p>
                          <a:endParaRPr kumimoji="1" lang="ja-JP" altLang="en-US"/>
                        </a:p>
                      </a:txBody>
                      <a:tcPr/>
                    </a:tc>
                    <a:tc>
                      <a:txBody>
                        <a:bodyPr/>
                        <a:lstStyle/>
                        <a:p>
                          <a:pPr algn="ctr"/>
                          <a:r>
                            <a:rPr kumimoji="1" lang="en" altLang="ja-JP" sz="2400" dirty="0">
                              <a:latin typeface="Times New Roman" panose="02020603050405020304" pitchFamily="18" charset="0"/>
                              <a:cs typeface="Times New Roman" panose="02020603050405020304" pitchFamily="18" charset="0"/>
                            </a:rPr>
                            <a:t>activation</a:t>
                          </a:r>
                        </a:p>
                      </a:txBody>
                      <a:tcPr anchor="ctr"/>
                    </a:tc>
                    <a:extLst>
                      <a:ext uri="{0D108BD9-81ED-4DB2-BD59-A6C34878D82A}">
                        <a16:rowId xmlns:a16="http://schemas.microsoft.com/office/drawing/2014/main" val="1021833811"/>
                      </a:ext>
                    </a:extLst>
                  </a:tr>
                  <a:tr h="457200">
                    <a:tc>
                      <a:txBody>
                        <a:bodyPr/>
                        <a:lstStyle/>
                        <a:p>
                          <a:pPr algn="ctr"/>
                          <a:r>
                            <a:rPr kumimoji="1" lang="en-US" altLang="ja-JP" sz="2400" dirty="0">
                              <a:latin typeface="Times New Roman" panose="02020603050405020304" pitchFamily="18" charset="0"/>
                              <a:cs typeface="Times New Roman" panose="02020603050405020304" pitchFamily="18" charset="0"/>
                            </a:rPr>
                            <a:t>input</a:t>
                          </a:r>
                          <a:endParaRPr kumimoji="1" lang="ja-JP" altLang="en-US" sz="2400">
                            <a:latin typeface="Times New Roman" panose="02020603050405020304" pitchFamily="18" charset="0"/>
                            <a:cs typeface="Times New Roman" panose="02020603050405020304" pitchFamily="18" charset="0"/>
                          </a:endParaRPr>
                        </a:p>
                      </a:txBody>
                      <a:tcPr anchor="ctr"/>
                    </a:tc>
                    <a:tc gridSpan="2">
                      <a:txBody>
                        <a:bodyPr/>
                        <a:lstStyle/>
                        <a:p>
                          <a:endParaRPr lang="ja-JP"/>
                        </a:p>
                      </a:txBody>
                      <a:tcPr anchor="ctr">
                        <a:blipFill>
                          <a:blip r:embed="rId3"/>
                          <a:stretch>
                            <a:fillRect l="-85205" t="-713889" r="-78904" b="-533333"/>
                          </a:stretch>
                        </a:blipFill>
                      </a:tcPr>
                    </a:tc>
                    <a:tc hMerge="1">
                      <a:txBody>
                        <a:bodyPr/>
                        <a:lstStyle/>
                        <a:p>
                          <a:endParaRPr kumimoji="1" lang="ja-JP" altLang="en-US"/>
                        </a:p>
                      </a:txBody>
                      <a:tcPr/>
                    </a:tc>
                    <a:tc>
                      <a:txBody>
                        <a:bodyPr/>
                        <a:lstStyle/>
                        <a:p>
                          <a:pPr algn="ctr"/>
                          <a:r>
                            <a:rPr kumimoji="1" lang="en-US" altLang="ja-JP" sz="2400" dirty="0" err="1">
                              <a:latin typeface="Times New Roman" panose="02020603050405020304" pitchFamily="18" charset="0"/>
                              <a:cs typeface="Times New Roman" panose="02020603050405020304" pitchFamily="18" charset="0"/>
                            </a:rPr>
                            <a:t>ReLU</a:t>
                          </a:r>
                          <a:endParaRPr kumimoji="1" lang="ja-JP" altLang="en-US" sz="240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715759263"/>
                      </a:ext>
                    </a:extLst>
                  </a:tr>
                  <a:tr h="457200">
                    <a:tc>
                      <a:txBody>
                        <a:bodyPr/>
                        <a:lstStyle/>
                        <a:p>
                          <a:pPr algn="ctr"/>
                          <a:r>
                            <a:rPr kumimoji="1" lang="en-US" altLang="ja-JP" sz="2400" dirty="0">
                              <a:latin typeface="Times New Roman" panose="02020603050405020304" pitchFamily="18" charset="0"/>
                              <a:cs typeface="Times New Roman" panose="02020603050405020304" pitchFamily="18" charset="0"/>
                            </a:rPr>
                            <a:t>RNN</a:t>
                          </a:r>
                          <a:endParaRPr kumimoji="1" lang="ja-JP" altLang="en-US" sz="2400">
                            <a:latin typeface="Times New Roman" panose="02020603050405020304" pitchFamily="18" charset="0"/>
                            <a:cs typeface="Times New Roman" panose="02020603050405020304" pitchFamily="18" charset="0"/>
                          </a:endParaRPr>
                        </a:p>
                      </a:txBody>
                      <a:tcPr anchor="ctr"/>
                    </a:tc>
                    <a:tc gridSpan="2">
                      <a:txBody>
                        <a:bodyPr/>
                        <a:lstStyle/>
                        <a:p>
                          <a:endParaRPr lang="ja-JP"/>
                        </a:p>
                      </a:txBody>
                      <a:tcPr anchor="ctr">
                        <a:blipFill>
                          <a:blip r:embed="rId3"/>
                          <a:stretch>
                            <a:fillRect l="-85205" t="-813889" r="-78904" b="-433333"/>
                          </a:stretch>
                        </a:blipFill>
                      </a:tcPr>
                    </a:tc>
                    <a:tc hMerge="1">
                      <a:txBody>
                        <a:bodyPr/>
                        <a:lstStyle/>
                        <a:p>
                          <a:endParaRPr kumimoji="1" lang="ja-JP" altLang="en-US"/>
                        </a:p>
                      </a:txBody>
                      <a:tcPr/>
                    </a:tc>
                    <a:tc>
                      <a:txBody>
                        <a:bodyPr/>
                        <a:lstStyle/>
                        <a:p>
                          <a:pPr algn="ctr"/>
                          <a:r>
                            <a:rPr kumimoji="1" lang="en-US" altLang="ja-JP" sz="2400" dirty="0" err="1">
                              <a:latin typeface="Times New Roman" panose="02020603050405020304" pitchFamily="18" charset="0"/>
                              <a:cs typeface="Times New Roman" panose="02020603050405020304" pitchFamily="18" charset="0"/>
                            </a:rPr>
                            <a:t>ReLU</a:t>
                          </a:r>
                          <a:endParaRPr kumimoji="1" lang="ja-JP" altLang="en-US" sz="240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3779354931"/>
                      </a:ext>
                    </a:extLst>
                  </a:tr>
                  <a:tr h="457200">
                    <a:tc>
                      <a:txBody>
                        <a:bodyPr/>
                        <a:lstStyle/>
                        <a:p>
                          <a:pPr algn="ctr"/>
                          <a:r>
                            <a:rPr kumimoji="1" lang="en-US" altLang="ja-JP" sz="2400" dirty="0">
                              <a:latin typeface="Times New Roman" panose="02020603050405020304" pitchFamily="18" charset="0"/>
                              <a:cs typeface="Times New Roman" panose="02020603050405020304" pitchFamily="18" charset="0"/>
                            </a:rPr>
                            <a:t>RNN</a:t>
                          </a:r>
                          <a:endParaRPr kumimoji="1" lang="ja-JP" altLang="en-US" sz="2400">
                            <a:latin typeface="Times New Roman" panose="02020603050405020304" pitchFamily="18" charset="0"/>
                            <a:cs typeface="Times New Roman" panose="02020603050405020304" pitchFamily="18" charset="0"/>
                          </a:endParaRPr>
                        </a:p>
                      </a:txBody>
                      <a:tcPr anchor="ctr"/>
                    </a:tc>
                    <a:tc gridSpan="2">
                      <a:txBody>
                        <a:bodyPr/>
                        <a:lstStyle/>
                        <a:p>
                          <a:endParaRPr lang="ja-JP"/>
                        </a:p>
                      </a:txBody>
                      <a:tcPr anchor="ctr">
                        <a:blipFill>
                          <a:blip r:embed="rId3"/>
                          <a:stretch>
                            <a:fillRect l="-85205" t="-913889" r="-78904" b="-333333"/>
                          </a:stretch>
                        </a:blipFill>
                      </a:tcPr>
                    </a:tc>
                    <a:tc hMerge="1">
                      <a:txBody>
                        <a:bodyPr/>
                        <a:lstStyle/>
                        <a:p>
                          <a:endParaRPr kumimoji="1" lang="ja-JP" altLang="en-US"/>
                        </a:p>
                      </a:txBody>
                      <a:tcPr/>
                    </a:tc>
                    <a:tc>
                      <a:txBody>
                        <a:bodyPr/>
                        <a:lstStyle/>
                        <a:p>
                          <a:pPr algn="ctr"/>
                          <a:r>
                            <a:rPr kumimoji="1" lang="en-US" altLang="ja-JP" sz="2400" dirty="0" err="1">
                              <a:latin typeface="Times New Roman" panose="02020603050405020304" pitchFamily="18" charset="0"/>
                              <a:cs typeface="Times New Roman" panose="02020603050405020304" pitchFamily="18" charset="0"/>
                            </a:rPr>
                            <a:t>ReLU</a:t>
                          </a:r>
                          <a:endParaRPr kumimoji="1" lang="ja-JP" altLang="en-US" sz="240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3902117211"/>
                      </a:ext>
                    </a:extLst>
                  </a:tr>
                  <a:tr h="457200">
                    <a:tc>
                      <a:txBody>
                        <a:bodyPr/>
                        <a:lstStyle/>
                        <a:p>
                          <a:pPr algn="ctr"/>
                          <a:r>
                            <a:rPr kumimoji="1" lang="en-US" altLang="ja-JP" sz="2400" dirty="0">
                              <a:latin typeface="Times New Roman" panose="02020603050405020304" pitchFamily="18" charset="0"/>
                              <a:cs typeface="Times New Roman" panose="02020603050405020304" pitchFamily="18" charset="0"/>
                            </a:rPr>
                            <a:t>RNN</a:t>
                          </a:r>
                          <a:endParaRPr kumimoji="1" lang="ja-JP" altLang="en-US" sz="2400">
                            <a:latin typeface="Times New Roman" panose="02020603050405020304" pitchFamily="18" charset="0"/>
                            <a:cs typeface="Times New Roman" panose="02020603050405020304" pitchFamily="18" charset="0"/>
                          </a:endParaRPr>
                        </a:p>
                      </a:txBody>
                      <a:tcPr anchor="ctr"/>
                    </a:tc>
                    <a:tc gridSpan="2">
                      <a:txBody>
                        <a:bodyPr/>
                        <a:lstStyle/>
                        <a:p>
                          <a:endParaRPr lang="ja-JP"/>
                        </a:p>
                      </a:txBody>
                      <a:tcPr anchor="ctr">
                        <a:blipFill>
                          <a:blip r:embed="rId3"/>
                          <a:stretch>
                            <a:fillRect l="-85205" t="-1013889" r="-78904" b="-233333"/>
                          </a:stretch>
                        </a:blipFill>
                      </a:tcPr>
                    </a:tc>
                    <a:tc hMerge="1">
                      <a:txBody>
                        <a:bodyPr/>
                        <a:lstStyle/>
                        <a:p>
                          <a:endParaRPr kumimoji="1" lang="ja-JP" altLang="en-US"/>
                        </a:p>
                      </a:txBody>
                      <a:tcPr/>
                    </a:tc>
                    <a:tc>
                      <a:txBody>
                        <a:bodyPr/>
                        <a:lstStyle/>
                        <a:p>
                          <a:pPr algn="ctr"/>
                          <a:r>
                            <a:rPr kumimoji="1" lang="en-US" altLang="ja-JP" sz="2400" dirty="0" err="1">
                              <a:latin typeface="Times New Roman" panose="02020603050405020304" pitchFamily="18" charset="0"/>
                              <a:cs typeface="Times New Roman" panose="02020603050405020304" pitchFamily="18" charset="0"/>
                            </a:rPr>
                            <a:t>ReLU</a:t>
                          </a:r>
                          <a:endParaRPr kumimoji="1" lang="ja-JP" altLang="en-US" sz="240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464691398"/>
                      </a:ext>
                    </a:extLst>
                  </a:tr>
                  <a:tr h="457200">
                    <a:tc>
                      <a:txBody>
                        <a:bodyPr/>
                        <a:lstStyle/>
                        <a:p>
                          <a:pPr algn="ctr"/>
                          <a:r>
                            <a:rPr kumimoji="1" lang="en-US" altLang="ja-JP" sz="2400" dirty="0">
                              <a:latin typeface="Times New Roman" panose="02020603050405020304" pitchFamily="18" charset="0"/>
                              <a:cs typeface="Times New Roman" panose="02020603050405020304" pitchFamily="18" charset="0"/>
                            </a:rPr>
                            <a:t>RNN</a:t>
                          </a:r>
                          <a:endParaRPr kumimoji="1" lang="ja-JP" altLang="en-US" sz="2400">
                            <a:latin typeface="Times New Roman" panose="02020603050405020304" pitchFamily="18" charset="0"/>
                            <a:cs typeface="Times New Roman" panose="02020603050405020304" pitchFamily="18" charset="0"/>
                          </a:endParaRPr>
                        </a:p>
                      </a:txBody>
                      <a:tcPr anchor="ctr"/>
                    </a:tc>
                    <a:tc gridSpan="2">
                      <a:txBody>
                        <a:bodyPr/>
                        <a:lstStyle/>
                        <a:p>
                          <a:endParaRPr lang="ja-JP"/>
                        </a:p>
                      </a:txBody>
                      <a:tcPr anchor="ctr">
                        <a:blipFill>
                          <a:blip r:embed="rId3"/>
                          <a:stretch>
                            <a:fillRect l="-85205" t="-1113889" r="-78904" b="-133333"/>
                          </a:stretch>
                        </a:blipFill>
                      </a:tcPr>
                    </a:tc>
                    <a:tc hMerge="1">
                      <a:txBody>
                        <a:bodyPr/>
                        <a:lstStyle/>
                        <a:p>
                          <a:endParaRPr kumimoji="1" lang="ja-JP" altLang="en-US"/>
                        </a:p>
                      </a:txBody>
                      <a:tcPr/>
                    </a:tc>
                    <a:tc>
                      <a:txBody>
                        <a:bodyPr/>
                        <a:lstStyle/>
                        <a:p>
                          <a:pPr algn="ctr"/>
                          <a:r>
                            <a:rPr kumimoji="1" lang="en-US" altLang="ja-JP" sz="2400" dirty="0" err="1">
                              <a:latin typeface="Times New Roman" panose="02020603050405020304" pitchFamily="18" charset="0"/>
                              <a:cs typeface="Times New Roman" panose="02020603050405020304" pitchFamily="18" charset="0"/>
                            </a:rPr>
                            <a:t>ReLU</a:t>
                          </a:r>
                          <a:endParaRPr kumimoji="1" lang="ja-JP" altLang="en-US" sz="240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3375740854"/>
                      </a:ext>
                    </a:extLst>
                  </a:tr>
                  <a:tr h="457200">
                    <a:tc>
                      <a:txBody>
                        <a:bodyPr/>
                        <a:lstStyle/>
                        <a:p>
                          <a:pPr algn="ctr"/>
                          <a:r>
                            <a:rPr kumimoji="1" lang="en-US" altLang="ja-JP" sz="2400" dirty="0">
                              <a:latin typeface="Times New Roman" panose="02020603050405020304" pitchFamily="18" charset="0"/>
                              <a:cs typeface="Times New Roman" panose="02020603050405020304" pitchFamily="18" charset="0"/>
                            </a:rPr>
                            <a:t>output</a:t>
                          </a:r>
                          <a:endParaRPr kumimoji="1" lang="ja-JP" altLang="en-US" sz="2400">
                            <a:latin typeface="Times New Roman" panose="02020603050405020304" pitchFamily="18" charset="0"/>
                            <a:cs typeface="Times New Roman" panose="02020603050405020304" pitchFamily="18" charset="0"/>
                          </a:endParaRPr>
                        </a:p>
                      </a:txBody>
                      <a:tcPr anchor="ctr"/>
                    </a:tc>
                    <a:tc gridSpan="2">
                      <a:txBody>
                        <a:bodyPr/>
                        <a:lstStyle/>
                        <a:p>
                          <a:endParaRPr lang="ja-JP"/>
                        </a:p>
                      </a:txBody>
                      <a:tcPr anchor="ctr">
                        <a:blipFill>
                          <a:blip r:embed="rId3"/>
                          <a:stretch>
                            <a:fillRect l="-85205" t="-1213889" r="-78904" b="-33333"/>
                          </a:stretch>
                        </a:blipFill>
                      </a:tcPr>
                    </a:tc>
                    <a:tc hMerge="1">
                      <a:txBody>
                        <a:bodyPr/>
                        <a:lstStyle/>
                        <a:p>
                          <a:endParaRPr kumimoji="1" lang="ja-JP" altLang="en-US"/>
                        </a:p>
                      </a:txBody>
                      <a:tcPr/>
                    </a:tc>
                    <a:tc>
                      <a:txBody>
                        <a:bodyPr/>
                        <a:lstStyle/>
                        <a:p>
                          <a:pPr algn="ctr"/>
                          <a:r>
                            <a:rPr kumimoji="1" lang="en-US" altLang="ja-JP" sz="2400" dirty="0">
                              <a:latin typeface="Times New Roman" panose="02020603050405020304" pitchFamily="18" charset="0"/>
                              <a:cs typeface="Times New Roman" panose="02020603050405020304" pitchFamily="18" charset="0"/>
                            </a:rPr>
                            <a:t>linear</a:t>
                          </a:r>
                          <a:endParaRPr kumimoji="1" lang="ja-JP" altLang="en-US" sz="240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4083816847"/>
                      </a:ext>
                    </a:extLst>
                  </a:tr>
                </a:tbl>
              </a:graphicData>
            </a:graphic>
          </p:graphicFrame>
        </mc:Fallback>
      </mc:AlternateContent>
    </p:spTree>
    <p:extLst>
      <p:ext uri="{BB962C8B-B14F-4D97-AF65-F5344CB8AC3E}">
        <p14:creationId xmlns:p14="http://schemas.microsoft.com/office/powerpoint/2010/main" val="21677681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B2856ED-573B-D6DA-A1B9-04AC5C7EE9D4}"/>
              </a:ext>
            </a:extLst>
          </p:cNvPr>
          <p:cNvSpPr>
            <a:spLocks noGrp="1"/>
          </p:cNvSpPr>
          <p:nvPr>
            <p:ph type="title"/>
          </p:nvPr>
        </p:nvSpPr>
        <p:spPr/>
        <p:txBody>
          <a:bodyPr/>
          <a:lstStyle/>
          <a:p>
            <a:r>
              <a:rPr kumimoji="1" lang="ja-JP" altLang="en-US"/>
              <a:t>実験</a:t>
            </a:r>
            <a:r>
              <a:rPr lang="en-US" altLang="ja-JP" dirty="0"/>
              <a:t>2</a:t>
            </a:r>
            <a:endParaRPr kumimoji="1" lang="ja-JP" altLang="en-US"/>
          </a:p>
        </p:txBody>
      </p:sp>
      <p:sp>
        <p:nvSpPr>
          <p:cNvPr id="3" name="コンテンツ プレースホルダー 2">
            <a:extLst>
              <a:ext uri="{FF2B5EF4-FFF2-40B4-BE49-F238E27FC236}">
                <a16:creationId xmlns:a16="http://schemas.microsoft.com/office/drawing/2014/main" id="{AA734F45-36B3-AEAF-568A-D62F557B3BE7}"/>
              </a:ext>
            </a:extLst>
          </p:cNvPr>
          <p:cNvSpPr>
            <a:spLocks noGrp="1"/>
          </p:cNvSpPr>
          <p:nvPr>
            <p:ph idx="1"/>
          </p:nvPr>
        </p:nvSpPr>
        <p:spPr/>
        <p:txBody>
          <a:bodyPr>
            <a:normAutofit/>
          </a:bodyPr>
          <a:lstStyle/>
          <a:p>
            <a:pPr marL="0" indent="0">
              <a:buNone/>
            </a:pPr>
            <a:r>
              <a:rPr kumimoji="1" lang="ja-JP" altLang="en-US"/>
              <a:t>　　　　　　　　　　　　　　　　　　横軸</a:t>
            </a:r>
            <a:r>
              <a:rPr kumimoji="1" lang="en-US" altLang="ja-JP" sz="2800" dirty="0"/>
              <a:t>:</a:t>
            </a:r>
            <a:r>
              <a:rPr kumimoji="1" lang="ja-JP" altLang="en-US" sz="2800"/>
              <a:t>入力する時系列の長さ</a:t>
            </a:r>
            <a:endParaRPr kumimoji="1" lang="en-US" altLang="ja-JP" sz="2800" dirty="0"/>
          </a:p>
          <a:p>
            <a:pPr marL="0" indent="0">
              <a:buNone/>
            </a:pPr>
            <a:r>
              <a:rPr kumimoji="1" lang="ja-JP" altLang="en-US"/>
              <a:t>　　　　　　　　　　　　　　　　　　</a:t>
            </a:r>
            <a:r>
              <a:rPr kumimoji="1" lang="ja-JP" altLang="en-US" sz="2800"/>
              <a:t>縦軸</a:t>
            </a:r>
            <a:r>
              <a:rPr kumimoji="1" lang="en-US" altLang="ja-JP" sz="2800" dirty="0"/>
              <a:t>:</a:t>
            </a:r>
            <a:r>
              <a:rPr kumimoji="1" lang="ja-JP" altLang="en-US" sz="2800"/>
              <a:t>検証データに対する誤差</a:t>
            </a:r>
            <a:endParaRPr kumimoji="1" lang="en-US" altLang="ja-JP" sz="2800" dirty="0"/>
          </a:p>
          <a:p>
            <a:endParaRPr kumimoji="1" lang="en-US" altLang="ja-JP" sz="2800" dirty="0"/>
          </a:p>
          <a:p>
            <a:r>
              <a:rPr lang="ja-JP" altLang="en-US"/>
              <a:t>層を重ねることで予測精度が向上</a:t>
            </a:r>
            <a:endParaRPr lang="en-US" altLang="ja-JP" dirty="0"/>
          </a:p>
          <a:p>
            <a:endParaRPr kumimoji="1" lang="en-US" altLang="ja-JP" sz="2800" dirty="0"/>
          </a:p>
          <a:p>
            <a:r>
              <a:rPr lang="ja-JP" altLang="en-US"/>
              <a:t>時系列の長さを短縮できる</a:t>
            </a:r>
            <a:endParaRPr lang="en-US" altLang="ja-JP" dirty="0"/>
          </a:p>
          <a:p>
            <a:endParaRPr kumimoji="1" lang="en-US" altLang="ja-JP" sz="2800" dirty="0"/>
          </a:p>
          <a:p>
            <a:pPr marL="0" indent="0">
              <a:buNone/>
            </a:pPr>
            <a:r>
              <a:rPr lang="ja-JP" altLang="en-US"/>
              <a:t>　　　　　　　　　　　　　　</a:t>
            </a:r>
            <a:endParaRPr lang="en-US" altLang="ja-JP" dirty="0"/>
          </a:p>
          <a:p>
            <a:pPr marL="0" indent="0">
              <a:buNone/>
            </a:pPr>
            <a:r>
              <a:rPr kumimoji="1" lang="ja-JP" altLang="en-US" sz="2800"/>
              <a:t>　</a:t>
            </a:r>
            <a:r>
              <a:rPr kumimoji="1" lang="en-US" altLang="ja-JP" sz="2800" dirty="0"/>
              <a:t>                                                                          </a:t>
            </a:r>
            <a:r>
              <a:rPr kumimoji="1" lang="ja-JP" altLang="en-US" sz="2800"/>
              <a:t>図</a:t>
            </a:r>
            <a:r>
              <a:rPr lang="en-US" altLang="ja-JP" dirty="0"/>
              <a:t>2</a:t>
            </a:r>
            <a:r>
              <a:rPr kumimoji="1" lang="en-US" altLang="ja-JP" sz="2800" dirty="0"/>
              <a:t>: </a:t>
            </a:r>
            <a:r>
              <a:rPr kumimoji="1" lang="ja-JP" altLang="en-US" sz="2800"/>
              <a:t>実験</a:t>
            </a:r>
            <a:r>
              <a:rPr lang="en-US" altLang="ja-JP" dirty="0"/>
              <a:t>2</a:t>
            </a:r>
            <a:r>
              <a:rPr kumimoji="1" lang="ja-JP" altLang="en-US" sz="2800"/>
              <a:t>の結果</a:t>
            </a:r>
          </a:p>
          <a:p>
            <a:endParaRPr kumimoji="1" lang="ja-JP" altLang="en-US" sz="2800"/>
          </a:p>
          <a:p>
            <a:endParaRPr kumimoji="1" lang="ja-JP" altLang="en-US"/>
          </a:p>
        </p:txBody>
      </p:sp>
      <p:sp>
        <p:nvSpPr>
          <p:cNvPr id="4" name="スライド番号プレースホルダー 3">
            <a:extLst>
              <a:ext uri="{FF2B5EF4-FFF2-40B4-BE49-F238E27FC236}">
                <a16:creationId xmlns:a16="http://schemas.microsoft.com/office/drawing/2014/main" id="{8628FE86-3349-F6C8-E1E5-BA52CF65789B}"/>
              </a:ext>
            </a:extLst>
          </p:cNvPr>
          <p:cNvSpPr>
            <a:spLocks noGrp="1"/>
          </p:cNvSpPr>
          <p:nvPr>
            <p:ph type="sldNum" sz="quarter" idx="12"/>
          </p:nvPr>
        </p:nvSpPr>
        <p:spPr/>
        <p:txBody>
          <a:bodyPr/>
          <a:lstStyle/>
          <a:p>
            <a:fld id="{3C83C733-A267-4C27-B924-90460700986B}" type="slidenum">
              <a:rPr lang="ja-JP" altLang="en-US" smtClean="0"/>
              <a:pPr/>
              <a:t>23</a:t>
            </a:fld>
            <a:endParaRPr lang="ja-JP" altLang="en-US"/>
          </a:p>
        </p:txBody>
      </p:sp>
      <p:pic>
        <p:nvPicPr>
          <p:cNvPr id="5" name="図 4" descr="グラフ, 折れ線グラフ&#10;&#10;自動的に生成された説明">
            <a:extLst>
              <a:ext uri="{FF2B5EF4-FFF2-40B4-BE49-F238E27FC236}">
                <a16:creationId xmlns:a16="http://schemas.microsoft.com/office/drawing/2014/main" id="{8A654D5D-ACE1-3A76-6A57-6F46A659BE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57962" y="2074732"/>
            <a:ext cx="4940618" cy="3372406"/>
          </a:xfrm>
          <a:prstGeom prst="rect">
            <a:avLst/>
          </a:prstGeom>
        </p:spPr>
      </p:pic>
    </p:spTree>
    <p:extLst>
      <p:ext uri="{BB962C8B-B14F-4D97-AF65-F5344CB8AC3E}">
        <p14:creationId xmlns:p14="http://schemas.microsoft.com/office/powerpoint/2010/main" val="39347631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71089CC-5C05-DBE2-120F-79FC685E340C}"/>
              </a:ext>
            </a:extLst>
          </p:cNvPr>
          <p:cNvSpPr>
            <a:spLocks noGrp="1"/>
          </p:cNvSpPr>
          <p:nvPr>
            <p:ph type="title"/>
          </p:nvPr>
        </p:nvSpPr>
        <p:spPr/>
        <p:txBody>
          <a:bodyPr/>
          <a:lstStyle/>
          <a:p>
            <a:r>
              <a:rPr kumimoji="1" lang="ja-JP" altLang="en-US"/>
              <a:t>実験</a:t>
            </a:r>
            <a:r>
              <a:rPr kumimoji="1" lang="en-US" altLang="ja-JP" dirty="0"/>
              <a:t>2</a:t>
            </a:r>
            <a:endParaRPr kumimoji="1" lang="ja-JP" altLang="en-US"/>
          </a:p>
        </p:txBody>
      </p:sp>
      <p:sp>
        <p:nvSpPr>
          <p:cNvPr id="3" name="コンテンツ プレースホルダー 2">
            <a:extLst>
              <a:ext uri="{FF2B5EF4-FFF2-40B4-BE49-F238E27FC236}">
                <a16:creationId xmlns:a16="http://schemas.microsoft.com/office/drawing/2014/main" id="{CC952B14-A3E7-05E6-114A-443C6B3C1E1C}"/>
              </a:ext>
            </a:extLst>
          </p:cNvPr>
          <p:cNvSpPr>
            <a:spLocks noGrp="1"/>
          </p:cNvSpPr>
          <p:nvPr>
            <p:ph idx="1"/>
          </p:nvPr>
        </p:nvSpPr>
        <p:spPr/>
        <p:txBody>
          <a:bodyPr/>
          <a:lstStyle/>
          <a:p>
            <a:endParaRPr kumimoji="1" lang="en-US" altLang="ja-JP" dirty="0"/>
          </a:p>
          <a:p>
            <a:endParaRPr lang="en-US" altLang="ja-JP" dirty="0"/>
          </a:p>
          <a:p>
            <a:endParaRPr kumimoji="1" lang="en-US" altLang="ja-JP" dirty="0"/>
          </a:p>
          <a:p>
            <a:endParaRPr lang="en-US" altLang="ja-JP" dirty="0"/>
          </a:p>
          <a:p>
            <a:endParaRPr kumimoji="1" lang="en-US" altLang="ja-JP" dirty="0"/>
          </a:p>
          <a:p>
            <a:endParaRPr lang="en-US" altLang="ja-JP" dirty="0"/>
          </a:p>
          <a:p>
            <a:pPr marL="0" indent="0">
              <a:buNone/>
            </a:pPr>
            <a:r>
              <a:rPr kumimoji="1" lang="en-US" altLang="ja-JP" dirty="0"/>
              <a:t>                </a:t>
            </a:r>
            <a:endParaRPr kumimoji="1" lang="ja-JP" altLang="en-US"/>
          </a:p>
        </p:txBody>
      </p:sp>
      <p:sp>
        <p:nvSpPr>
          <p:cNvPr id="4" name="スライド番号プレースホルダー 3">
            <a:extLst>
              <a:ext uri="{FF2B5EF4-FFF2-40B4-BE49-F238E27FC236}">
                <a16:creationId xmlns:a16="http://schemas.microsoft.com/office/drawing/2014/main" id="{9E76C738-17CA-FFCB-899C-ACC9BF058610}"/>
              </a:ext>
            </a:extLst>
          </p:cNvPr>
          <p:cNvSpPr>
            <a:spLocks noGrp="1"/>
          </p:cNvSpPr>
          <p:nvPr>
            <p:ph type="sldNum" sz="quarter" idx="12"/>
          </p:nvPr>
        </p:nvSpPr>
        <p:spPr/>
        <p:txBody>
          <a:bodyPr/>
          <a:lstStyle/>
          <a:p>
            <a:fld id="{3C83C733-A267-4C27-B924-90460700986B}" type="slidenum">
              <a:rPr lang="ja-JP" altLang="en-US" smtClean="0"/>
              <a:pPr/>
              <a:t>24</a:t>
            </a:fld>
            <a:endParaRPr lang="ja-JP" altLang="en-US"/>
          </a:p>
        </p:txBody>
      </p:sp>
      <p:pic>
        <p:nvPicPr>
          <p:cNvPr id="7" name="図 6" descr="グラフ, 散布図&#10;&#10;自動的に生成された説明">
            <a:extLst>
              <a:ext uri="{FF2B5EF4-FFF2-40B4-BE49-F238E27FC236}">
                <a16:creationId xmlns:a16="http://schemas.microsoft.com/office/drawing/2014/main" id="{BB2342D2-08BB-D43D-9D78-8E9EA53D24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4488" y="1532148"/>
            <a:ext cx="5579112" cy="2547302"/>
          </a:xfrm>
          <a:prstGeom prst="rect">
            <a:avLst/>
          </a:prstGeom>
        </p:spPr>
      </p:pic>
      <mc:AlternateContent xmlns:mc="http://schemas.openxmlformats.org/markup-compatibility/2006" xmlns:a14="http://schemas.microsoft.com/office/drawing/2010/main">
        <mc:Choice Requires="a14">
          <p:sp>
            <p:nvSpPr>
              <p:cNvPr id="9" name="テキスト ボックス 8">
                <a:extLst>
                  <a:ext uri="{FF2B5EF4-FFF2-40B4-BE49-F238E27FC236}">
                    <a16:creationId xmlns:a16="http://schemas.microsoft.com/office/drawing/2014/main" id="{6582901A-3E38-7DAB-4F4E-6CE9E586A962}"/>
                  </a:ext>
                </a:extLst>
              </p:cNvPr>
              <p:cNvSpPr txBox="1"/>
              <p:nvPr/>
            </p:nvSpPr>
            <p:spPr>
              <a:xfrm>
                <a:off x="821706" y="4226558"/>
                <a:ext cx="4664675" cy="523220"/>
              </a:xfrm>
              <a:prstGeom prst="rect">
                <a:avLst/>
              </a:prstGeom>
              <a:noFill/>
            </p:spPr>
            <p:txBody>
              <a:bodyPr wrap="none" rtlCol="0">
                <a:spAutoFit/>
              </a:bodyPr>
              <a:lstStyle/>
              <a:p>
                <a:pPr algn="ctr"/>
                <a:r>
                  <a:rPr kumimoji="1" lang="ja-JP" altLang="en-US" sz="2800"/>
                  <a:t>図</a:t>
                </a:r>
                <a:r>
                  <a:rPr kumimoji="1" lang="en-US" altLang="ja-JP" sz="2800" dirty="0"/>
                  <a:t>3:</a:t>
                </a:r>
                <a14:m>
                  <m:oMath xmlns:m="http://schemas.openxmlformats.org/officeDocument/2006/math">
                    <m:r>
                      <a:rPr kumimoji="1" lang="en-US" altLang="ja-JP" sz="2800" b="0" i="1" smtClean="0">
                        <a:latin typeface="Cambria Math" panose="02040503050406030204" pitchFamily="18" charset="0"/>
                      </a:rPr>
                      <m:t>𝑟</m:t>
                    </m:r>
                    <m:r>
                      <a:rPr kumimoji="1" lang="en-US" altLang="ja-JP" sz="2800" b="0" i="1" smtClean="0">
                        <a:latin typeface="Cambria Math" panose="02040503050406030204" pitchFamily="18" charset="0"/>
                      </a:rPr>
                      <m:t>=1,</m:t>
                    </m:r>
                    <m:r>
                      <a:rPr kumimoji="1" lang="en-US" altLang="ja-JP" sz="2800" b="0" i="1" smtClean="0">
                        <a:latin typeface="Cambria Math" panose="02040503050406030204" pitchFamily="18" charset="0"/>
                      </a:rPr>
                      <m:t>𝑘</m:t>
                    </m:r>
                    <m:r>
                      <a:rPr kumimoji="1" lang="en-US" altLang="ja-JP" sz="2800" b="0" i="1" smtClean="0">
                        <a:latin typeface="Cambria Math" panose="02040503050406030204" pitchFamily="18" charset="0"/>
                      </a:rPr>
                      <m:t>=22</m:t>
                    </m:r>
                    <m:r>
                      <a:rPr kumimoji="1" lang="ja-JP" altLang="en-US" sz="2800" i="1">
                        <a:latin typeface="Cambria Math" panose="02040503050406030204" pitchFamily="18" charset="0"/>
                      </a:rPr>
                      <m:t>の</m:t>
                    </m:r>
                    <m:r>
                      <a:rPr kumimoji="1" lang="ja-JP" altLang="en-US" sz="2800" i="1" smtClean="0">
                        <a:latin typeface="Cambria Math" panose="02040503050406030204" pitchFamily="18" charset="0"/>
                      </a:rPr>
                      <m:t>推論結果</m:t>
                    </m:r>
                  </m:oMath>
                </a14:m>
                <a:endParaRPr kumimoji="1" lang="en-US" altLang="ja-JP" sz="2800" b="0" dirty="0"/>
              </a:p>
            </p:txBody>
          </p:sp>
        </mc:Choice>
        <mc:Fallback xmlns="">
          <p:sp>
            <p:nvSpPr>
              <p:cNvPr id="9" name="テキスト ボックス 8">
                <a:extLst>
                  <a:ext uri="{FF2B5EF4-FFF2-40B4-BE49-F238E27FC236}">
                    <a16:creationId xmlns:a16="http://schemas.microsoft.com/office/drawing/2014/main" id="{6582901A-3E38-7DAB-4F4E-6CE9E586A962}"/>
                  </a:ext>
                </a:extLst>
              </p:cNvPr>
              <p:cNvSpPr txBox="1">
                <a:spLocks noRot="1" noChangeAspect="1" noMove="1" noResize="1" noEditPoints="1" noAdjustHandles="1" noChangeArrowheads="1" noChangeShapeType="1" noTextEdit="1"/>
              </p:cNvSpPr>
              <p:nvPr/>
            </p:nvSpPr>
            <p:spPr>
              <a:xfrm>
                <a:off x="821706" y="4226558"/>
                <a:ext cx="4664675" cy="523220"/>
              </a:xfrm>
              <a:prstGeom prst="rect">
                <a:avLst/>
              </a:prstGeom>
              <a:blipFill>
                <a:blip r:embed="rId4"/>
                <a:stretch>
                  <a:fillRect l="-2168" t="-14286" r="-1084" b="-3333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 name="テキスト ボックス 9">
                <a:extLst>
                  <a:ext uri="{FF2B5EF4-FFF2-40B4-BE49-F238E27FC236}">
                    <a16:creationId xmlns:a16="http://schemas.microsoft.com/office/drawing/2014/main" id="{FC110DCA-894A-BA0C-4EB5-372A86E9D8EA}"/>
                  </a:ext>
                </a:extLst>
              </p:cNvPr>
              <p:cNvSpPr txBox="1"/>
              <p:nvPr/>
            </p:nvSpPr>
            <p:spPr>
              <a:xfrm>
                <a:off x="6849294" y="4226558"/>
                <a:ext cx="4664675" cy="523220"/>
              </a:xfrm>
              <a:prstGeom prst="rect">
                <a:avLst/>
              </a:prstGeom>
              <a:noFill/>
            </p:spPr>
            <p:txBody>
              <a:bodyPr wrap="none" rtlCol="0">
                <a:spAutoFit/>
              </a:bodyPr>
              <a:lstStyle/>
              <a:p>
                <a:pPr algn="ctr"/>
                <a:r>
                  <a:rPr kumimoji="1" lang="ja-JP" altLang="en-US" sz="2800"/>
                  <a:t>図</a:t>
                </a:r>
                <a:r>
                  <a:rPr kumimoji="1" lang="en-US" altLang="ja-JP" sz="2800" dirty="0"/>
                  <a:t>4:</a:t>
                </a:r>
                <a14:m>
                  <m:oMath xmlns:m="http://schemas.openxmlformats.org/officeDocument/2006/math">
                    <m:r>
                      <a:rPr kumimoji="1" lang="en-US" altLang="ja-JP" sz="2800" b="0" i="1" smtClean="0">
                        <a:latin typeface="Cambria Math" panose="02040503050406030204" pitchFamily="18" charset="0"/>
                      </a:rPr>
                      <m:t>𝑟</m:t>
                    </m:r>
                    <m:r>
                      <a:rPr kumimoji="1" lang="en-US" altLang="ja-JP" sz="2800" b="0" i="1" smtClean="0">
                        <a:latin typeface="Cambria Math" panose="02040503050406030204" pitchFamily="18" charset="0"/>
                      </a:rPr>
                      <m:t>=4,</m:t>
                    </m:r>
                    <m:r>
                      <a:rPr kumimoji="1" lang="en-US" altLang="ja-JP" sz="2800" b="0" i="1" smtClean="0">
                        <a:latin typeface="Cambria Math" panose="02040503050406030204" pitchFamily="18" charset="0"/>
                      </a:rPr>
                      <m:t>𝑘</m:t>
                    </m:r>
                    <m:r>
                      <a:rPr kumimoji="1" lang="en-US" altLang="ja-JP" sz="2800" b="0" i="1" smtClean="0">
                        <a:latin typeface="Cambria Math" panose="02040503050406030204" pitchFamily="18" charset="0"/>
                      </a:rPr>
                      <m:t>=17</m:t>
                    </m:r>
                    <m:r>
                      <a:rPr kumimoji="1" lang="ja-JP" altLang="en-US" sz="2800" i="1">
                        <a:latin typeface="Cambria Math" panose="02040503050406030204" pitchFamily="18" charset="0"/>
                      </a:rPr>
                      <m:t>の</m:t>
                    </m:r>
                    <m:r>
                      <a:rPr kumimoji="1" lang="ja-JP" altLang="en-US" sz="2800" i="1" smtClean="0">
                        <a:latin typeface="Cambria Math" panose="02040503050406030204" pitchFamily="18" charset="0"/>
                      </a:rPr>
                      <m:t>推論結果</m:t>
                    </m:r>
                  </m:oMath>
                </a14:m>
                <a:endParaRPr kumimoji="1" lang="en-US" altLang="ja-JP" sz="2800" b="0" dirty="0"/>
              </a:p>
            </p:txBody>
          </p:sp>
        </mc:Choice>
        <mc:Fallback xmlns="">
          <p:sp>
            <p:nvSpPr>
              <p:cNvPr id="10" name="テキスト ボックス 9">
                <a:extLst>
                  <a:ext uri="{FF2B5EF4-FFF2-40B4-BE49-F238E27FC236}">
                    <a16:creationId xmlns:a16="http://schemas.microsoft.com/office/drawing/2014/main" id="{FC110DCA-894A-BA0C-4EB5-372A86E9D8EA}"/>
                  </a:ext>
                </a:extLst>
              </p:cNvPr>
              <p:cNvSpPr txBox="1">
                <a:spLocks noRot="1" noChangeAspect="1" noMove="1" noResize="1" noEditPoints="1" noAdjustHandles="1" noChangeArrowheads="1" noChangeShapeType="1" noTextEdit="1"/>
              </p:cNvSpPr>
              <p:nvPr/>
            </p:nvSpPr>
            <p:spPr>
              <a:xfrm>
                <a:off x="6849294" y="4226558"/>
                <a:ext cx="4664675" cy="523220"/>
              </a:xfrm>
              <a:prstGeom prst="rect">
                <a:avLst/>
              </a:prstGeom>
              <a:blipFill>
                <a:blip r:embed="rId5"/>
                <a:stretch>
                  <a:fillRect l="-2446" t="-14286" r="-1359" b="-33333"/>
                </a:stretch>
              </a:blipFill>
            </p:spPr>
            <p:txBody>
              <a:bodyPr/>
              <a:lstStyle/>
              <a:p>
                <a:r>
                  <a:rPr lang="ja-JP" altLang="en-US">
                    <a:noFill/>
                  </a:rPr>
                  <a:t> </a:t>
                </a:r>
              </a:p>
            </p:txBody>
          </p:sp>
        </mc:Fallback>
      </mc:AlternateContent>
      <p:pic>
        <p:nvPicPr>
          <p:cNvPr id="11" name="図 10" descr="グラフ, 散布図&#10;&#10;自動的に生成された説明">
            <a:extLst>
              <a:ext uri="{FF2B5EF4-FFF2-40B4-BE49-F238E27FC236}">
                <a16:creationId xmlns:a16="http://schemas.microsoft.com/office/drawing/2014/main" id="{A361CE2E-A868-785D-1A43-66707BC2320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48402" y="1529548"/>
            <a:ext cx="5579112" cy="2547302"/>
          </a:xfrm>
          <a:prstGeom prst="rect">
            <a:avLst/>
          </a:prstGeom>
        </p:spPr>
      </p:pic>
    </p:spTree>
    <p:extLst>
      <p:ext uri="{BB962C8B-B14F-4D97-AF65-F5344CB8AC3E}">
        <p14:creationId xmlns:p14="http://schemas.microsoft.com/office/powerpoint/2010/main" val="24627023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0E25CFA-77F9-5687-6EE3-CB7BD8F487B0}"/>
              </a:ext>
            </a:extLst>
          </p:cNvPr>
          <p:cNvSpPr>
            <a:spLocks noGrp="1"/>
          </p:cNvSpPr>
          <p:nvPr>
            <p:ph type="title"/>
          </p:nvPr>
        </p:nvSpPr>
        <p:spPr/>
        <p:txBody>
          <a:bodyPr/>
          <a:lstStyle/>
          <a:p>
            <a:r>
              <a:rPr kumimoji="1" lang="ja-JP" altLang="en-US"/>
              <a:t>まとめ</a:t>
            </a:r>
          </a:p>
        </p:txBody>
      </p:sp>
      <p:sp>
        <p:nvSpPr>
          <p:cNvPr id="3" name="コンテンツ プレースホルダー 2">
            <a:extLst>
              <a:ext uri="{FF2B5EF4-FFF2-40B4-BE49-F238E27FC236}">
                <a16:creationId xmlns:a16="http://schemas.microsoft.com/office/drawing/2014/main" id="{850A5483-EF39-B28F-118C-579B97B756F6}"/>
              </a:ext>
            </a:extLst>
          </p:cNvPr>
          <p:cNvSpPr>
            <a:spLocks noGrp="1"/>
          </p:cNvSpPr>
          <p:nvPr>
            <p:ph idx="1"/>
          </p:nvPr>
        </p:nvSpPr>
        <p:spPr/>
        <p:txBody>
          <a:bodyPr/>
          <a:lstStyle/>
          <a:p>
            <a:pPr>
              <a:buFont typeface="Wingdings" pitchFamily="2" charset="2"/>
              <a:buChar char="ü"/>
            </a:pPr>
            <a:r>
              <a:rPr kumimoji="1" lang="en-US" altLang="ja-JP" dirty="0"/>
              <a:t>LSTM</a:t>
            </a:r>
            <a:r>
              <a:rPr kumimoji="1" lang="ja-JP" altLang="en-US"/>
              <a:t>より</a:t>
            </a:r>
            <a:r>
              <a:rPr kumimoji="1" lang="en-US" altLang="ja-JP" dirty="0"/>
              <a:t>RNN</a:t>
            </a:r>
            <a:r>
              <a:rPr kumimoji="1" lang="ja-JP" altLang="en-US"/>
              <a:t>の方が予測精度が良い</a:t>
            </a:r>
            <a:endParaRPr kumimoji="1" lang="en-US" altLang="ja-JP" dirty="0"/>
          </a:p>
          <a:p>
            <a:endParaRPr lang="en-US" altLang="ja-JP" dirty="0"/>
          </a:p>
          <a:p>
            <a:pPr>
              <a:buFont typeface="Wingdings" pitchFamily="2" charset="2"/>
              <a:buChar char="ü"/>
            </a:pPr>
            <a:r>
              <a:rPr lang="ja-JP" altLang="en-US"/>
              <a:t>多層化することで入力する月の長さを減らすことができた</a:t>
            </a:r>
            <a:endParaRPr lang="en-US" altLang="ja-JP" dirty="0"/>
          </a:p>
          <a:p>
            <a:endParaRPr kumimoji="1" lang="en-US" altLang="ja-JP" dirty="0"/>
          </a:p>
          <a:p>
            <a:pPr>
              <a:buFont typeface="Wingdings" pitchFamily="2" charset="2"/>
              <a:buChar char="p"/>
            </a:pPr>
            <a:r>
              <a:rPr lang="ja-JP" altLang="en-US"/>
              <a:t>入力する月の長さ</a:t>
            </a:r>
            <a:r>
              <a:rPr kumimoji="1" lang="ja-JP" altLang="en-US"/>
              <a:t>をさらに短く</a:t>
            </a:r>
            <a:endParaRPr kumimoji="1" lang="en-US" altLang="ja-JP" dirty="0"/>
          </a:p>
          <a:p>
            <a:endParaRPr lang="en-US" altLang="ja-JP" dirty="0"/>
          </a:p>
          <a:p>
            <a:endParaRPr kumimoji="1" lang="ja-JP" altLang="en-US"/>
          </a:p>
        </p:txBody>
      </p:sp>
      <p:sp>
        <p:nvSpPr>
          <p:cNvPr id="4" name="スライド番号プレースホルダー 3">
            <a:extLst>
              <a:ext uri="{FF2B5EF4-FFF2-40B4-BE49-F238E27FC236}">
                <a16:creationId xmlns:a16="http://schemas.microsoft.com/office/drawing/2014/main" id="{E27932BD-6718-ED82-1AA4-E8DEC0C2B45E}"/>
              </a:ext>
            </a:extLst>
          </p:cNvPr>
          <p:cNvSpPr>
            <a:spLocks noGrp="1"/>
          </p:cNvSpPr>
          <p:nvPr>
            <p:ph type="sldNum" sz="quarter" idx="12"/>
          </p:nvPr>
        </p:nvSpPr>
        <p:spPr/>
        <p:txBody>
          <a:bodyPr/>
          <a:lstStyle/>
          <a:p>
            <a:fld id="{3C83C733-A267-4C27-B924-90460700986B}" type="slidenum">
              <a:rPr lang="ja-JP" altLang="en-US" smtClean="0"/>
              <a:pPr/>
              <a:t>25</a:t>
            </a:fld>
            <a:endParaRPr lang="ja-JP" altLang="en-US"/>
          </a:p>
        </p:txBody>
      </p:sp>
    </p:spTree>
    <p:extLst>
      <p:ext uri="{BB962C8B-B14F-4D97-AF65-F5344CB8AC3E}">
        <p14:creationId xmlns:p14="http://schemas.microsoft.com/office/powerpoint/2010/main" val="13576313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4463569-C2E7-1A13-F861-4375951017C2}"/>
              </a:ext>
            </a:extLst>
          </p:cNvPr>
          <p:cNvSpPr>
            <a:spLocks noGrp="1"/>
          </p:cNvSpPr>
          <p:nvPr>
            <p:ph type="title"/>
          </p:nvPr>
        </p:nvSpPr>
        <p:spPr/>
        <p:txBody>
          <a:bodyPr>
            <a:normAutofit/>
          </a:bodyPr>
          <a:lstStyle/>
          <a:p>
            <a:r>
              <a:rPr kumimoji="1" lang="ja-JP" altLang="en-US" dirty="0"/>
              <a:t>目次</a:t>
            </a:r>
          </a:p>
        </p:txBody>
      </p:sp>
      <p:sp>
        <p:nvSpPr>
          <p:cNvPr id="3" name="コンテンツ プレースホルダー 2">
            <a:extLst>
              <a:ext uri="{FF2B5EF4-FFF2-40B4-BE49-F238E27FC236}">
                <a16:creationId xmlns:a16="http://schemas.microsoft.com/office/drawing/2014/main" id="{5D15ACED-DD03-387F-9AF5-F23B6DFDBA08}"/>
              </a:ext>
            </a:extLst>
          </p:cNvPr>
          <p:cNvSpPr>
            <a:spLocks noGrp="1"/>
          </p:cNvSpPr>
          <p:nvPr>
            <p:ph idx="1"/>
          </p:nvPr>
        </p:nvSpPr>
        <p:spPr/>
        <p:txBody>
          <a:bodyPr/>
          <a:lstStyle/>
          <a:p>
            <a:pPr marL="514350" indent="-514350">
              <a:buFont typeface="+mj-lt"/>
              <a:buAutoNum type="arabicPeriod"/>
            </a:pPr>
            <a:r>
              <a:rPr kumimoji="1" lang="ja-JP" altLang="en-US" sz="2800" dirty="0"/>
              <a:t>研究背景</a:t>
            </a:r>
            <a:endParaRPr kumimoji="1" lang="en-US" altLang="ja-JP" sz="2800" dirty="0"/>
          </a:p>
          <a:p>
            <a:pPr marL="514350" indent="-514350">
              <a:buFont typeface="+mj-lt"/>
              <a:buAutoNum type="arabicPeriod"/>
            </a:pPr>
            <a:r>
              <a:rPr kumimoji="1" lang="ja-JP" altLang="en-US" sz="2800" dirty="0"/>
              <a:t>研究テーマ</a:t>
            </a:r>
            <a:endParaRPr kumimoji="1" lang="en-US" altLang="ja-JP" sz="2800" dirty="0"/>
          </a:p>
          <a:p>
            <a:pPr marL="514350" indent="-514350">
              <a:buFont typeface="+mj-lt"/>
              <a:buAutoNum type="arabicPeriod"/>
            </a:pPr>
            <a:r>
              <a:rPr lang="ja-JP" altLang="en-US" sz="2800"/>
              <a:t>提案手法</a:t>
            </a:r>
            <a:endParaRPr lang="en-US" altLang="ja-JP" sz="2800" dirty="0"/>
          </a:p>
          <a:p>
            <a:pPr marL="514350" indent="-514350">
              <a:buFont typeface="+mj-lt"/>
              <a:buAutoNum type="arabicPeriod"/>
            </a:pPr>
            <a:r>
              <a:rPr lang="ja-JP" altLang="en-US" sz="2800"/>
              <a:t>実験内容</a:t>
            </a:r>
            <a:endParaRPr lang="en-US" altLang="ja-JP" sz="2800" dirty="0"/>
          </a:p>
          <a:p>
            <a:pPr marL="514350" indent="-514350">
              <a:buFont typeface="+mj-lt"/>
              <a:buAutoNum type="arabicPeriod"/>
            </a:pPr>
            <a:r>
              <a:rPr kumimoji="1" lang="ja-JP" altLang="en-US" sz="2800" dirty="0"/>
              <a:t>実験</a:t>
            </a:r>
            <a:r>
              <a:rPr kumimoji="1" lang="en-US" altLang="ja-JP" sz="2800" dirty="0"/>
              <a:t>1</a:t>
            </a:r>
          </a:p>
          <a:p>
            <a:pPr marL="514350" indent="-514350">
              <a:buFont typeface="+mj-lt"/>
              <a:buAutoNum type="arabicPeriod"/>
            </a:pPr>
            <a:r>
              <a:rPr lang="ja-JP" altLang="en-US" sz="2800" dirty="0"/>
              <a:t>実験</a:t>
            </a:r>
            <a:r>
              <a:rPr lang="en-US" altLang="ja-JP" sz="2800" dirty="0"/>
              <a:t>2</a:t>
            </a:r>
          </a:p>
          <a:p>
            <a:pPr marL="514350" indent="-514350">
              <a:buFont typeface="+mj-lt"/>
              <a:buAutoNum type="arabicPeriod"/>
            </a:pPr>
            <a:r>
              <a:rPr kumimoji="1" lang="ja-JP" altLang="en-US" sz="2800"/>
              <a:t>まとめ</a:t>
            </a:r>
            <a:endParaRPr kumimoji="1" lang="en-US" altLang="ja-JP" sz="2800" dirty="0"/>
          </a:p>
          <a:p>
            <a:pPr marL="514350" indent="-514350">
              <a:buFont typeface="+mj-lt"/>
              <a:buAutoNum type="arabicPeriod"/>
            </a:pPr>
            <a:r>
              <a:rPr lang="ja-JP" altLang="en-US" sz="2800" dirty="0"/>
              <a:t>参考文献</a:t>
            </a:r>
            <a:endParaRPr kumimoji="1" lang="en-US" altLang="ja-JP" sz="2800" dirty="0"/>
          </a:p>
        </p:txBody>
      </p:sp>
      <p:sp>
        <p:nvSpPr>
          <p:cNvPr id="4" name="スライド番号プレースホルダー 3">
            <a:extLst>
              <a:ext uri="{FF2B5EF4-FFF2-40B4-BE49-F238E27FC236}">
                <a16:creationId xmlns:a16="http://schemas.microsoft.com/office/drawing/2014/main" id="{3E132B77-09ED-F070-17EB-5FD4374A1943}"/>
              </a:ext>
            </a:extLst>
          </p:cNvPr>
          <p:cNvSpPr>
            <a:spLocks noGrp="1"/>
          </p:cNvSpPr>
          <p:nvPr>
            <p:ph type="sldNum" sz="quarter" idx="12"/>
          </p:nvPr>
        </p:nvSpPr>
        <p:spPr/>
        <p:txBody>
          <a:bodyPr/>
          <a:lstStyle/>
          <a:p>
            <a:fld id="{3C83C733-A267-4C27-B924-90460700986B}" type="slidenum">
              <a:rPr lang="ja-JP" altLang="en-US" smtClean="0"/>
              <a:pPr/>
              <a:t>26</a:t>
            </a:fld>
            <a:endParaRPr lang="ja-JP" altLang="en-US"/>
          </a:p>
        </p:txBody>
      </p:sp>
    </p:spTree>
    <p:extLst>
      <p:ext uri="{BB962C8B-B14F-4D97-AF65-F5344CB8AC3E}">
        <p14:creationId xmlns:p14="http://schemas.microsoft.com/office/powerpoint/2010/main" val="5701460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A036C94-7D18-D145-4C3F-44335BA26278}"/>
              </a:ext>
            </a:extLst>
          </p:cNvPr>
          <p:cNvSpPr>
            <a:spLocks noGrp="1"/>
          </p:cNvSpPr>
          <p:nvPr>
            <p:ph type="title"/>
          </p:nvPr>
        </p:nvSpPr>
        <p:spPr/>
        <p:txBody>
          <a:bodyPr/>
          <a:lstStyle/>
          <a:p>
            <a:r>
              <a:rPr kumimoji="1" lang="en-US" altLang="ja-JP" dirty="0"/>
              <a:t>RNN</a:t>
            </a:r>
            <a:r>
              <a:rPr kumimoji="1" lang="ja-JP" altLang="en-US"/>
              <a:t>の構造</a:t>
            </a: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C2DBE2AA-E6B5-81EF-6728-E4512B1BE5AA}"/>
                  </a:ext>
                </a:extLst>
              </p:cNvPr>
              <p:cNvSpPr>
                <a:spLocks noGrp="1"/>
              </p:cNvSpPr>
              <p:nvPr>
                <p:ph idx="1"/>
              </p:nvPr>
            </p:nvSpPr>
            <p:spPr/>
            <p:txBody>
              <a:bodyPr/>
              <a:lstStyle/>
              <a:p>
                <a:pPr marL="0" indent="0">
                  <a:buNone/>
                </a:pPr>
                <a:endParaRPr lang="en-US" altLang="ja-JP" i="1" dirty="0">
                  <a:effectLst/>
                  <a:latin typeface="Cambria Math" panose="02040503050406030204" pitchFamily="18" charset="0"/>
                  <a:ea typeface="Cambria Math" panose="02040503050406030204" pitchFamily="18" charset="0"/>
                </a:endParaRPr>
              </a:p>
              <a:p>
                <a:pPr marL="0" indent="0">
                  <a:buNone/>
                </a:pPr>
                <a14:m>
                  <m:oMath xmlns:m="http://schemas.openxmlformats.org/officeDocument/2006/math">
                    <m:sSub>
                      <m:sSubPr>
                        <m:ctrlPr>
                          <a:rPr lang="ja-JP" altLang="ja-JP" i="1" smtClean="0">
                            <a:effectLst/>
                            <a:latin typeface="Cambria Math" panose="02040503050406030204" pitchFamily="18" charset="0"/>
                            <a:ea typeface="Cambria Math" panose="02040503050406030204" pitchFamily="18" charset="0"/>
                          </a:rPr>
                        </m:ctrlPr>
                      </m:sSubPr>
                      <m:e>
                        <m:r>
                          <a:rPr lang="en-US" altLang="ja-JP" b="1" i="1">
                            <a:effectLst/>
                            <a:latin typeface="Cambria Math" panose="02040503050406030204" pitchFamily="18" charset="0"/>
                            <a:ea typeface="游明朝" panose="02020400000000000000" pitchFamily="18" charset="-128"/>
                            <a:cs typeface="Times New Roman" panose="02020603050405020304" pitchFamily="18" charset="0"/>
                          </a:rPr>
                          <m:t>𝐲</m:t>
                        </m:r>
                      </m:e>
                      <m:sub>
                        <m:r>
                          <a:rPr lang="en-US" altLang="ja-JP" i="1">
                            <a:effectLst/>
                            <a:latin typeface="Cambria Math" panose="02040503050406030204" pitchFamily="18" charset="0"/>
                            <a:ea typeface="游明朝" panose="02020400000000000000" pitchFamily="18" charset="-128"/>
                            <a:cs typeface="Times New Roman" panose="02020603050405020304" pitchFamily="18" charset="0"/>
                          </a:rPr>
                          <m:t>𝑡</m:t>
                        </m:r>
                      </m:sub>
                    </m:sSub>
                    <m:r>
                      <a:rPr lang="en-US" altLang="ja-JP" i="1">
                        <a:effectLst/>
                        <a:latin typeface="Cambria Math" panose="02040503050406030204" pitchFamily="18" charset="0"/>
                        <a:ea typeface="游明朝" panose="02020400000000000000" pitchFamily="18" charset="-128"/>
                        <a:cs typeface="Times New Roman" panose="02020603050405020304" pitchFamily="18" charset="0"/>
                      </a:rPr>
                      <m:t>=</m:t>
                    </m:r>
                    <m:sSub>
                      <m:sSubPr>
                        <m:ctrlPr>
                          <a:rPr lang="ja-JP" altLang="ja-JP" i="1">
                            <a:effectLst/>
                            <a:latin typeface="Cambria Math" panose="02040503050406030204" pitchFamily="18" charset="0"/>
                            <a:ea typeface="Cambria Math" panose="02040503050406030204" pitchFamily="18" charset="0"/>
                          </a:rPr>
                        </m:ctrlPr>
                      </m:sSubPr>
                      <m:e>
                        <m:r>
                          <a:rPr lang="en-US" altLang="ja-JP" b="1" i="1">
                            <a:effectLst/>
                            <a:latin typeface="Cambria Math" panose="02040503050406030204" pitchFamily="18" charset="0"/>
                            <a:ea typeface="游明朝" panose="02020400000000000000" pitchFamily="18" charset="-128"/>
                            <a:cs typeface="Times New Roman" panose="02020603050405020304" pitchFamily="18" charset="0"/>
                          </a:rPr>
                          <m:t>𝐡</m:t>
                        </m:r>
                      </m:e>
                      <m:sub>
                        <m:r>
                          <a:rPr lang="en-US" altLang="ja-JP" i="1">
                            <a:effectLst/>
                            <a:latin typeface="Cambria Math" panose="02040503050406030204" pitchFamily="18" charset="0"/>
                            <a:ea typeface="游明朝" panose="02020400000000000000" pitchFamily="18" charset="-128"/>
                            <a:cs typeface="Times New Roman" panose="02020603050405020304" pitchFamily="18" charset="0"/>
                          </a:rPr>
                          <m:t>𝑡</m:t>
                        </m:r>
                      </m:sub>
                    </m:sSub>
                    <m:r>
                      <a:rPr lang="en-US" altLang="ja-JP" i="1">
                        <a:effectLst/>
                        <a:latin typeface="Cambria Math" panose="02040503050406030204" pitchFamily="18" charset="0"/>
                        <a:ea typeface="游明朝" panose="02020400000000000000" pitchFamily="18" charset="-128"/>
                        <a:cs typeface="Times New Roman" panose="02020603050405020304" pitchFamily="18" charset="0"/>
                      </a:rPr>
                      <m:t>=</m:t>
                    </m:r>
                    <m:r>
                      <m:rPr>
                        <m:sty m:val="p"/>
                      </m:rPr>
                      <a:rPr lang="en-US" altLang="ja-JP">
                        <a:effectLst/>
                        <a:latin typeface="Cambria Math" panose="02040503050406030204" pitchFamily="18" charset="0"/>
                        <a:ea typeface="游明朝" panose="02020400000000000000" pitchFamily="18" charset="-128"/>
                        <a:cs typeface="Times New Roman" panose="02020603050405020304" pitchFamily="18" charset="0"/>
                      </a:rPr>
                      <m:t>tanh</m:t>
                    </m:r>
                    <m:r>
                      <a:rPr lang="en-US" altLang="ja-JP">
                        <a:effectLst/>
                        <a:latin typeface="Cambria Math" panose="02040503050406030204" pitchFamily="18" charset="0"/>
                        <a:ea typeface="游明朝" panose="02020400000000000000" pitchFamily="18" charset="-128"/>
                        <a:cs typeface="Times New Roman" panose="02020603050405020304" pitchFamily="18" charset="0"/>
                      </a:rPr>
                      <m:t>⁡((</m:t>
                    </m:r>
                    <m:sSub>
                      <m:sSubPr>
                        <m:ctrlPr>
                          <a:rPr lang="ja-JP" altLang="ja-JP" i="1">
                            <a:effectLst/>
                            <a:latin typeface="Cambria Math" panose="02040503050406030204" pitchFamily="18" charset="0"/>
                            <a:ea typeface="Cambria Math" panose="02040503050406030204" pitchFamily="18" charset="0"/>
                          </a:rPr>
                        </m:ctrlPr>
                      </m:sSubPr>
                      <m:e>
                        <m:r>
                          <a:rPr lang="en-US" altLang="ja-JP" b="1" i="1">
                            <a:effectLst/>
                            <a:latin typeface="Cambria Math" panose="02040503050406030204" pitchFamily="18" charset="0"/>
                            <a:ea typeface="游明朝" panose="02020400000000000000" pitchFamily="18" charset="-128"/>
                            <a:cs typeface="Times New Roman" panose="02020603050405020304" pitchFamily="18" charset="0"/>
                          </a:rPr>
                          <m:t>𝐖</m:t>
                        </m:r>
                      </m:e>
                      <m:sub>
                        <m:r>
                          <a:rPr lang="en-US" altLang="ja-JP" i="1">
                            <a:effectLst/>
                            <a:latin typeface="Cambria Math" panose="02040503050406030204" pitchFamily="18" charset="0"/>
                            <a:ea typeface="游明朝" panose="02020400000000000000" pitchFamily="18" charset="-128"/>
                            <a:cs typeface="Times New Roman" panose="02020603050405020304" pitchFamily="18" charset="0"/>
                          </a:rPr>
                          <m:t>h</m:t>
                        </m:r>
                      </m:sub>
                    </m:sSub>
                    <m:sSub>
                      <m:sSubPr>
                        <m:ctrlPr>
                          <a:rPr lang="ja-JP" altLang="ja-JP" i="1">
                            <a:effectLst/>
                            <a:latin typeface="Cambria Math" panose="02040503050406030204" pitchFamily="18" charset="0"/>
                            <a:ea typeface="Cambria Math" panose="02040503050406030204" pitchFamily="18" charset="0"/>
                          </a:rPr>
                        </m:ctrlPr>
                      </m:sSubPr>
                      <m:e>
                        <m:r>
                          <a:rPr lang="en-US" altLang="ja-JP" i="1">
                            <a:effectLst/>
                            <a:latin typeface="Cambria Math" panose="02040503050406030204" pitchFamily="18" charset="0"/>
                            <a:ea typeface="游明朝" panose="02020400000000000000" pitchFamily="18" charset="-128"/>
                            <a:cs typeface="Times New Roman" panose="02020603050405020304" pitchFamily="18" charset="0"/>
                          </a:rPr>
                          <m:t>∙</m:t>
                        </m:r>
                        <m:r>
                          <a:rPr lang="en-US" altLang="ja-JP" i="1">
                            <a:effectLst/>
                            <a:latin typeface="Cambria Math" panose="02040503050406030204" pitchFamily="18" charset="0"/>
                            <a:ea typeface="游明朝" panose="02020400000000000000" pitchFamily="18" charset="-128"/>
                            <a:cs typeface="Times New Roman" panose="02020603050405020304" pitchFamily="18" charset="0"/>
                          </a:rPr>
                          <m:t>h</m:t>
                        </m:r>
                      </m:e>
                      <m:sub>
                        <m:r>
                          <a:rPr lang="en-US" altLang="ja-JP" i="1">
                            <a:effectLst/>
                            <a:latin typeface="Cambria Math" panose="02040503050406030204" pitchFamily="18" charset="0"/>
                            <a:ea typeface="游明朝" panose="02020400000000000000" pitchFamily="18" charset="-128"/>
                            <a:cs typeface="Times New Roman" panose="02020603050405020304" pitchFamily="18" charset="0"/>
                          </a:rPr>
                          <m:t>𝑡</m:t>
                        </m:r>
                        <m:r>
                          <a:rPr lang="en-US" altLang="ja-JP" i="1">
                            <a:effectLst/>
                            <a:latin typeface="Cambria Math" panose="02040503050406030204" pitchFamily="18" charset="0"/>
                            <a:ea typeface="游明朝" panose="02020400000000000000" pitchFamily="18" charset="-128"/>
                            <a:cs typeface="Times New Roman" panose="02020603050405020304" pitchFamily="18" charset="0"/>
                          </a:rPr>
                          <m:t>−1</m:t>
                        </m:r>
                      </m:sub>
                    </m:sSub>
                    <m:r>
                      <a:rPr lang="en-US" altLang="ja-JP" i="1">
                        <a:effectLst/>
                        <a:latin typeface="Cambria Math" panose="02040503050406030204" pitchFamily="18" charset="0"/>
                        <a:ea typeface="游明朝" panose="02020400000000000000" pitchFamily="18" charset="-128"/>
                        <a:cs typeface="Times New Roman" panose="02020603050405020304" pitchFamily="18" charset="0"/>
                      </a:rPr>
                      <m:t>+</m:t>
                    </m:r>
                    <m:sSub>
                      <m:sSubPr>
                        <m:ctrlPr>
                          <a:rPr lang="ja-JP" altLang="ja-JP" i="1">
                            <a:effectLst/>
                            <a:latin typeface="Cambria Math" panose="02040503050406030204" pitchFamily="18" charset="0"/>
                            <a:ea typeface="Cambria Math" panose="02040503050406030204" pitchFamily="18" charset="0"/>
                          </a:rPr>
                        </m:ctrlPr>
                      </m:sSubPr>
                      <m:e>
                        <m:r>
                          <a:rPr lang="en-US" altLang="ja-JP" i="1">
                            <a:effectLst/>
                            <a:latin typeface="Cambria Math" panose="02040503050406030204" pitchFamily="18" charset="0"/>
                            <a:ea typeface="游明朝" panose="02020400000000000000" pitchFamily="18" charset="-128"/>
                            <a:cs typeface="Times New Roman" panose="02020603050405020304" pitchFamily="18" charset="0"/>
                          </a:rPr>
                          <m:t>𝑏</m:t>
                        </m:r>
                      </m:e>
                      <m:sub>
                        <m:r>
                          <a:rPr lang="en-US" altLang="ja-JP" i="1">
                            <a:effectLst/>
                            <a:latin typeface="Cambria Math" panose="02040503050406030204" pitchFamily="18" charset="0"/>
                            <a:ea typeface="游明朝" panose="02020400000000000000" pitchFamily="18" charset="-128"/>
                            <a:cs typeface="Times New Roman" panose="02020603050405020304" pitchFamily="18" charset="0"/>
                          </a:rPr>
                          <m:t>h</m:t>
                        </m:r>
                      </m:sub>
                    </m:sSub>
                    <m:r>
                      <a:rPr lang="en-US" altLang="ja-JP">
                        <a:effectLst/>
                        <a:latin typeface="Cambria Math" panose="02040503050406030204" pitchFamily="18" charset="0"/>
                        <a:ea typeface="游明朝" panose="02020400000000000000" pitchFamily="18" charset="-128"/>
                        <a:cs typeface="Times New Roman" panose="02020603050405020304" pitchFamily="18" charset="0"/>
                      </a:rPr>
                      <m:t>)</m:t>
                    </m:r>
                    <m:r>
                      <a:rPr lang="en-US" altLang="ja-JP" i="1">
                        <a:effectLst/>
                        <a:latin typeface="Cambria Math" panose="02040503050406030204" pitchFamily="18" charset="0"/>
                        <a:ea typeface="游明朝" panose="02020400000000000000" pitchFamily="18" charset="-128"/>
                        <a:cs typeface="Times New Roman" panose="02020603050405020304" pitchFamily="18" charset="0"/>
                      </a:rPr>
                      <m:t>⨁(</m:t>
                    </m:r>
                    <m:sSub>
                      <m:sSubPr>
                        <m:ctrlPr>
                          <a:rPr lang="ja-JP" altLang="ja-JP" i="1">
                            <a:effectLst/>
                            <a:latin typeface="Cambria Math" panose="02040503050406030204" pitchFamily="18" charset="0"/>
                            <a:ea typeface="Cambria Math" panose="02040503050406030204" pitchFamily="18" charset="0"/>
                          </a:rPr>
                        </m:ctrlPr>
                      </m:sSubPr>
                      <m:e>
                        <m:r>
                          <a:rPr lang="en-US" altLang="ja-JP" b="1" i="1">
                            <a:effectLst/>
                            <a:latin typeface="Cambria Math" panose="02040503050406030204" pitchFamily="18" charset="0"/>
                            <a:ea typeface="游明朝" panose="02020400000000000000" pitchFamily="18" charset="-128"/>
                            <a:cs typeface="Times New Roman" panose="02020603050405020304" pitchFamily="18" charset="0"/>
                          </a:rPr>
                          <m:t>𝐖</m:t>
                        </m:r>
                      </m:e>
                      <m:sub>
                        <m:r>
                          <a:rPr lang="en-US" altLang="ja-JP" i="1">
                            <a:effectLst/>
                            <a:latin typeface="Cambria Math" panose="02040503050406030204" pitchFamily="18" charset="0"/>
                            <a:ea typeface="游明朝" panose="02020400000000000000" pitchFamily="18" charset="-128"/>
                            <a:cs typeface="Times New Roman" panose="02020603050405020304" pitchFamily="18" charset="0"/>
                          </a:rPr>
                          <m:t>𝑥</m:t>
                        </m:r>
                      </m:sub>
                    </m:sSub>
                    <m:sSub>
                      <m:sSubPr>
                        <m:ctrlPr>
                          <a:rPr lang="ja-JP" altLang="ja-JP" i="1">
                            <a:effectLst/>
                            <a:latin typeface="Cambria Math" panose="02040503050406030204" pitchFamily="18" charset="0"/>
                            <a:ea typeface="Cambria Math" panose="02040503050406030204" pitchFamily="18" charset="0"/>
                          </a:rPr>
                        </m:ctrlPr>
                      </m:sSubPr>
                      <m:e>
                        <m:r>
                          <a:rPr lang="en-US" altLang="ja-JP" b="1">
                            <a:effectLst/>
                            <a:latin typeface="Cambria Math" panose="02040503050406030204" pitchFamily="18" charset="0"/>
                            <a:ea typeface="游明朝" panose="02020400000000000000" pitchFamily="18" charset="-128"/>
                            <a:cs typeface="Times New Roman" panose="02020603050405020304" pitchFamily="18" charset="0"/>
                          </a:rPr>
                          <m:t>∙</m:t>
                        </m:r>
                        <m:r>
                          <a:rPr lang="en-US" altLang="ja-JP" b="1" i="1">
                            <a:effectLst/>
                            <a:latin typeface="Cambria Math" panose="02040503050406030204" pitchFamily="18" charset="0"/>
                            <a:ea typeface="游明朝" panose="02020400000000000000" pitchFamily="18" charset="-128"/>
                            <a:cs typeface="Times New Roman" panose="02020603050405020304" pitchFamily="18" charset="0"/>
                          </a:rPr>
                          <m:t>𝐱</m:t>
                        </m:r>
                      </m:e>
                      <m:sub>
                        <m:r>
                          <a:rPr lang="en-US" altLang="ja-JP" i="1">
                            <a:effectLst/>
                            <a:latin typeface="Cambria Math" panose="02040503050406030204" pitchFamily="18" charset="0"/>
                            <a:ea typeface="游明朝" panose="02020400000000000000" pitchFamily="18" charset="-128"/>
                            <a:cs typeface="Times New Roman" panose="02020603050405020304" pitchFamily="18" charset="0"/>
                          </a:rPr>
                          <m:t>𝑡</m:t>
                        </m:r>
                      </m:sub>
                    </m:sSub>
                    <m:r>
                      <a:rPr lang="en-US" altLang="ja-JP" i="1">
                        <a:effectLst/>
                        <a:latin typeface="Cambria Math" panose="02040503050406030204" pitchFamily="18" charset="0"/>
                        <a:ea typeface="游明朝" panose="02020400000000000000" pitchFamily="18" charset="-128"/>
                        <a:cs typeface="Times New Roman" panose="02020603050405020304" pitchFamily="18" charset="0"/>
                      </a:rPr>
                      <m:t>+</m:t>
                    </m:r>
                    <m:sSub>
                      <m:sSubPr>
                        <m:ctrlPr>
                          <a:rPr lang="ja-JP" altLang="ja-JP" i="1">
                            <a:effectLst/>
                            <a:latin typeface="Cambria Math" panose="02040503050406030204" pitchFamily="18" charset="0"/>
                            <a:ea typeface="Cambria Math" panose="02040503050406030204" pitchFamily="18" charset="0"/>
                          </a:rPr>
                        </m:ctrlPr>
                      </m:sSubPr>
                      <m:e>
                        <m:r>
                          <a:rPr lang="en-US" altLang="ja-JP" i="1">
                            <a:effectLst/>
                            <a:latin typeface="Cambria Math" panose="02040503050406030204" pitchFamily="18" charset="0"/>
                            <a:ea typeface="游明朝" panose="02020400000000000000" pitchFamily="18" charset="-128"/>
                            <a:cs typeface="Times New Roman" panose="02020603050405020304" pitchFamily="18" charset="0"/>
                          </a:rPr>
                          <m:t>𝑏</m:t>
                        </m:r>
                      </m:e>
                      <m:sub>
                        <m:r>
                          <a:rPr lang="en-US" altLang="ja-JP" i="1">
                            <a:effectLst/>
                            <a:latin typeface="Cambria Math" panose="02040503050406030204" pitchFamily="18" charset="0"/>
                            <a:ea typeface="游明朝" panose="02020400000000000000" pitchFamily="18" charset="-128"/>
                            <a:cs typeface="Times New Roman" panose="02020603050405020304" pitchFamily="18" charset="0"/>
                          </a:rPr>
                          <m:t>𝑥</m:t>
                        </m:r>
                      </m:sub>
                    </m:sSub>
                    <m:r>
                      <a:rPr lang="en-US" altLang="ja-JP" i="1">
                        <a:effectLst/>
                        <a:latin typeface="Cambria Math" panose="02040503050406030204" pitchFamily="18" charset="0"/>
                        <a:ea typeface="游明朝" panose="02020400000000000000" pitchFamily="18" charset="-128"/>
                        <a:cs typeface="Times New Roman" panose="02020603050405020304" pitchFamily="18" charset="0"/>
                      </a:rPr>
                      <m:t>)</m:t>
                    </m:r>
                    <m:r>
                      <a:rPr lang="en-US" altLang="ja-JP">
                        <a:effectLst/>
                        <a:latin typeface="Cambria Math" panose="02040503050406030204" pitchFamily="18" charset="0"/>
                        <a:ea typeface="游明朝" panose="02020400000000000000" pitchFamily="18" charset="-128"/>
                        <a:cs typeface="Times New Roman" panose="02020603050405020304" pitchFamily="18" charset="0"/>
                      </a:rPr>
                      <m:t>)</m:t>
                    </m:r>
                  </m:oMath>
                </a14:m>
                <a:r>
                  <a:rPr lang="ja-JP" altLang="ja-JP">
                    <a:effectLst/>
                  </a:rPr>
                  <a:t> </a:t>
                </a:r>
                <a:endParaRPr lang="en-US" altLang="ja-JP" dirty="0">
                  <a:effectLst/>
                </a:endParaRPr>
              </a:p>
              <a:p>
                <a:pPr marL="0" indent="0">
                  <a:buNone/>
                </a:pPr>
                <a:endParaRPr kumimoji="1" lang="en-US" altLang="ja-JP" dirty="0"/>
              </a:p>
              <a:p>
                <a:pPr marL="0" indent="0">
                  <a:buNone/>
                </a:pPr>
                <a14:m>
                  <m:oMath xmlns:m="http://schemas.openxmlformats.org/officeDocument/2006/math">
                    <m:r>
                      <a:rPr lang="en-US" altLang="ja-JP" smtClean="0">
                        <a:effectLst/>
                        <a:latin typeface="Cambria Math" panose="02040503050406030204" pitchFamily="18" charset="0"/>
                        <a:ea typeface="游明朝" panose="02020400000000000000" pitchFamily="18" charset="-128"/>
                        <a:cs typeface="Times New Roman" panose="02020603050405020304" pitchFamily="18" charset="0"/>
                      </a:rPr>
                      <m:t>(</m:t>
                    </m:r>
                    <m:sSub>
                      <m:sSubPr>
                        <m:ctrlPr>
                          <a:rPr lang="ja-JP" altLang="ja-JP" i="1">
                            <a:effectLst/>
                            <a:latin typeface="Cambria Math" panose="02040503050406030204" pitchFamily="18" charset="0"/>
                            <a:ea typeface="Cambria Math" panose="02040503050406030204" pitchFamily="18" charset="0"/>
                          </a:rPr>
                        </m:ctrlPr>
                      </m:sSubPr>
                      <m:e>
                        <m:r>
                          <a:rPr lang="en-US" altLang="ja-JP" b="1" i="1">
                            <a:effectLst/>
                            <a:latin typeface="Cambria Math" panose="02040503050406030204" pitchFamily="18" charset="0"/>
                            <a:ea typeface="游明朝" panose="02020400000000000000" pitchFamily="18" charset="-128"/>
                            <a:cs typeface="Times New Roman" panose="02020603050405020304" pitchFamily="18" charset="0"/>
                          </a:rPr>
                          <m:t>𝐖</m:t>
                        </m:r>
                      </m:e>
                      <m:sub>
                        <m:r>
                          <a:rPr lang="en-US" altLang="ja-JP" i="1">
                            <a:effectLst/>
                            <a:latin typeface="Cambria Math" panose="02040503050406030204" pitchFamily="18" charset="0"/>
                            <a:ea typeface="游明朝" panose="02020400000000000000" pitchFamily="18" charset="-128"/>
                            <a:cs typeface="Times New Roman" panose="02020603050405020304" pitchFamily="18" charset="0"/>
                          </a:rPr>
                          <m:t>h</m:t>
                        </m:r>
                      </m:sub>
                    </m:sSub>
                    <m:sSub>
                      <m:sSubPr>
                        <m:ctrlPr>
                          <a:rPr lang="ja-JP" altLang="ja-JP" i="1">
                            <a:effectLst/>
                            <a:latin typeface="Cambria Math" panose="02040503050406030204" pitchFamily="18" charset="0"/>
                            <a:ea typeface="Cambria Math" panose="02040503050406030204" pitchFamily="18" charset="0"/>
                          </a:rPr>
                        </m:ctrlPr>
                      </m:sSubPr>
                      <m:e>
                        <m:r>
                          <a:rPr lang="en-US" altLang="ja-JP" i="1">
                            <a:effectLst/>
                            <a:latin typeface="Cambria Math" panose="02040503050406030204" pitchFamily="18" charset="0"/>
                            <a:ea typeface="游明朝" panose="02020400000000000000" pitchFamily="18" charset="-128"/>
                            <a:cs typeface="Times New Roman" panose="02020603050405020304" pitchFamily="18" charset="0"/>
                          </a:rPr>
                          <m:t>∙</m:t>
                        </m:r>
                        <m:r>
                          <a:rPr lang="en-US" altLang="ja-JP" i="1">
                            <a:effectLst/>
                            <a:latin typeface="Cambria Math" panose="02040503050406030204" pitchFamily="18" charset="0"/>
                            <a:ea typeface="游明朝" panose="02020400000000000000" pitchFamily="18" charset="-128"/>
                            <a:cs typeface="Times New Roman" panose="02020603050405020304" pitchFamily="18" charset="0"/>
                          </a:rPr>
                          <m:t>h</m:t>
                        </m:r>
                      </m:e>
                      <m:sub>
                        <m:r>
                          <a:rPr lang="en-US" altLang="ja-JP" i="1">
                            <a:effectLst/>
                            <a:latin typeface="Cambria Math" panose="02040503050406030204" pitchFamily="18" charset="0"/>
                            <a:ea typeface="游明朝" panose="02020400000000000000" pitchFamily="18" charset="-128"/>
                            <a:cs typeface="Times New Roman" panose="02020603050405020304" pitchFamily="18" charset="0"/>
                          </a:rPr>
                          <m:t>𝑡</m:t>
                        </m:r>
                        <m:r>
                          <a:rPr lang="en-US" altLang="ja-JP" i="1">
                            <a:effectLst/>
                            <a:latin typeface="Cambria Math" panose="02040503050406030204" pitchFamily="18" charset="0"/>
                            <a:ea typeface="游明朝" panose="02020400000000000000" pitchFamily="18" charset="-128"/>
                            <a:cs typeface="Times New Roman" panose="02020603050405020304" pitchFamily="18" charset="0"/>
                          </a:rPr>
                          <m:t>−1</m:t>
                        </m:r>
                      </m:sub>
                    </m:sSub>
                    <m:r>
                      <a:rPr lang="en-US" altLang="ja-JP" i="1">
                        <a:effectLst/>
                        <a:latin typeface="Cambria Math" panose="02040503050406030204" pitchFamily="18" charset="0"/>
                        <a:ea typeface="游明朝" panose="02020400000000000000" pitchFamily="18" charset="-128"/>
                        <a:cs typeface="Times New Roman" panose="02020603050405020304" pitchFamily="18" charset="0"/>
                      </a:rPr>
                      <m:t>+</m:t>
                    </m:r>
                    <m:sSub>
                      <m:sSubPr>
                        <m:ctrlPr>
                          <a:rPr lang="ja-JP" altLang="ja-JP" i="1">
                            <a:effectLst/>
                            <a:latin typeface="Cambria Math" panose="02040503050406030204" pitchFamily="18" charset="0"/>
                            <a:ea typeface="Cambria Math" panose="02040503050406030204" pitchFamily="18" charset="0"/>
                          </a:rPr>
                        </m:ctrlPr>
                      </m:sSubPr>
                      <m:e>
                        <m:r>
                          <a:rPr lang="en-US" altLang="ja-JP" i="1">
                            <a:effectLst/>
                            <a:latin typeface="Cambria Math" panose="02040503050406030204" pitchFamily="18" charset="0"/>
                            <a:ea typeface="游明朝" panose="02020400000000000000" pitchFamily="18" charset="-128"/>
                            <a:cs typeface="Times New Roman" panose="02020603050405020304" pitchFamily="18" charset="0"/>
                          </a:rPr>
                          <m:t>𝑏</m:t>
                        </m:r>
                      </m:e>
                      <m:sub>
                        <m:r>
                          <a:rPr lang="en-US" altLang="ja-JP" i="1">
                            <a:effectLst/>
                            <a:latin typeface="Cambria Math" panose="02040503050406030204" pitchFamily="18" charset="0"/>
                            <a:ea typeface="游明朝" panose="02020400000000000000" pitchFamily="18" charset="-128"/>
                            <a:cs typeface="Times New Roman" panose="02020603050405020304" pitchFamily="18" charset="0"/>
                          </a:rPr>
                          <m:t>h</m:t>
                        </m:r>
                      </m:sub>
                    </m:sSub>
                    <m:r>
                      <a:rPr lang="en-US" altLang="ja-JP">
                        <a:effectLst/>
                        <a:latin typeface="Cambria Math" panose="02040503050406030204" pitchFamily="18" charset="0"/>
                        <a:ea typeface="游明朝" panose="02020400000000000000" pitchFamily="18" charset="-128"/>
                        <a:cs typeface="Times New Roman" panose="02020603050405020304" pitchFamily="18" charset="0"/>
                      </a:rPr>
                      <m:t>)</m:t>
                    </m:r>
                  </m:oMath>
                </a14:m>
                <a:r>
                  <a:rPr lang="ja-JP" altLang="en-US" dirty="0"/>
                  <a:t>・</a:t>
                </a:r>
                <a:r>
                  <a:rPr lang="ja-JP" altLang="en-US"/>
                  <a:t>・・過去の情報</a:t>
                </a:r>
                <a:endParaRPr lang="en-US" altLang="ja-JP" dirty="0"/>
              </a:p>
              <a:p>
                <a:pPr marL="0" indent="0">
                  <a:buNone/>
                </a:pPr>
                <a:endParaRPr lang="en-US" altLang="ja-JP" dirty="0"/>
              </a:p>
              <a:p>
                <a:pPr marL="0" indent="0">
                  <a:buNone/>
                </a:pPr>
                <a14:m>
                  <m:oMath xmlns:m="http://schemas.openxmlformats.org/officeDocument/2006/math">
                    <m:r>
                      <a:rPr lang="en-US" altLang="ja-JP" i="1" smtClean="0">
                        <a:effectLst/>
                        <a:latin typeface="Cambria Math" panose="02040503050406030204" pitchFamily="18" charset="0"/>
                        <a:ea typeface="游明朝" panose="02020400000000000000" pitchFamily="18" charset="-128"/>
                        <a:cs typeface="Times New Roman" panose="02020603050405020304" pitchFamily="18" charset="0"/>
                      </a:rPr>
                      <m:t>(</m:t>
                    </m:r>
                    <m:sSub>
                      <m:sSubPr>
                        <m:ctrlPr>
                          <a:rPr lang="ja-JP" altLang="ja-JP" i="1">
                            <a:effectLst/>
                            <a:latin typeface="Cambria Math" panose="02040503050406030204" pitchFamily="18" charset="0"/>
                            <a:ea typeface="Cambria Math" panose="02040503050406030204" pitchFamily="18" charset="0"/>
                          </a:rPr>
                        </m:ctrlPr>
                      </m:sSubPr>
                      <m:e>
                        <m:r>
                          <a:rPr lang="en-US" altLang="ja-JP" b="1" i="1">
                            <a:effectLst/>
                            <a:latin typeface="Cambria Math" panose="02040503050406030204" pitchFamily="18" charset="0"/>
                            <a:ea typeface="游明朝" panose="02020400000000000000" pitchFamily="18" charset="-128"/>
                            <a:cs typeface="Times New Roman" panose="02020603050405020304" pitchFamily="18" charset="0"/>
                          </a:rPr>
                          <m:t>𝐖</m:t>
                        </m:r>
                      </m:e>
                      <m:sub>
                        <m:r>
                          <a:rPr lang="en-US" altLang="ja-JP" i="1">
                            <a:effectLst/>
                            <a:latin typeface="Cambria Math" panose="02040503050406030204" pitchFamily="18" charset="0"/>
                            <a:ea typeface="游明朝" panose="02020400000000000000" pitchFamily="18" charset="-128"/>
                            <a:cs typeface="Times New Roman" panose="02020603050405020304" pitchFamily="18" charset="0"/>
                          </a:rPr>
                          <m:t>𝑥</m:t>
                        </m:r>
                      </m:sub>
                    </m:sSub>
                    <m:sSub>
                      <m:sSubPr>
                        <m:ctrlPr>
                          <a:rPr lang="ja-JP" altLang="ja-JP" i="1">
                            <a:effectLst/>
                            <a:latin typeface="Cambria Math" panose="02040503050406030204" pitchFamily="18" charset="0"/>
                            <a:ea typeface="Cambria Math" panose="02040503050406030204" pitchFamily="18" charset="0"/>
                          </a:rPr>
                        </m:ctrlPr>
                      </m:sSubPr>
                      <m:e>
                        <m:r>
                          <a:rPr lang="en-US" altLang="ja-JP" b="1">
                            <a:effectLst/>
                            <a:latin typeface="Cambria Math" panose="02040503050406030204" pitchFamily="18" charset="0"/>
                            <a:ea typeface="游明朝" panose="02020400000000000000" pitchFamily="18" charset="-128"/>
                            <a:cs typeface="Times New Roman" panose="02020603050405020304" pitchFamily="18" charset="0"/>
                          </a:rPr>
                          <m:t>∙</m:t>
                        </m:r>
                        <m:r>
                          <a:rPr lang="en-US" altLang="ja-JP" b="1" i="1">
                            <a:effectLst/>
                            <a:latin typeface="Cambria Math" panose="02040503050406030204" pitchFamily="18" charset="0"/>
                            <a:ea typeface="游明朝" panose="02020400000000000000" pitchFamily="18" charset="-128"/>
                            <a:cs typeface="Times New Roman" panose="02020603050405020304" pitchFamily="18" charset="0"/>
                          </a:rPr>
                          <m:t>𝐱</m:t>
                        </m:r>
                      </m:e>
                      <m:sub>
                        <m:r>
                          <a:rPr lang="en-US" altLang="ja-JP" i="1">
                            <a:effectLst/>
                            <a:latin typeface="Cambria Math" panose="02040503050406030204" pitchFamily="18" charset="0"/>
                            <a:ea typeface="游明朝" panose="02020400000000000000" pitchFamily="18" charset="-128"/>
                            <a:cs typeface="Times New Roman" panose="02020603050405020304" pitchFamily="18" charset="0"/>
                          </a:rPr>
                          <m:t>𝑡</m:t>
                        </m:r>
                      </m:sub>
                    </m:sSub>
                    <m:r>
                      <a:rPr lang="en-US" altLang="ja-JP" i="1">
                        <a:effectLst/>
                        <a:latin typeface="Cambria Math" panose="02040503050406030204" pitchFamily="18" charset="0"/>
                        <a:ea typeface="游明朝" panose="02020400000000000000" pitchFamily="18" charset="-128"/>
                        <a:cs typeface="Times New Roman" panose="02020603050405020304" pitchFamily="18" charset="0"/>
                      </a:rPr>
                      <m:t>+</m:t>
                    </m:r>
                    <m:sSub>
                      <m:sSubPr>
                        <m:ctrlPr>
                          <a:rPr lang="ja-JP" altLang="ja-JP" i="1">
                            <a:effectLst/>
                            <a:latin typeface="Cambria Math" panose="02040503050406030204" pitchFamily="18" charset="0"/>
                            <a:ea typeface="Cambria Math" panose="02040503050406030204" pitchFamily="18" charset="0"/>
                          </a:rPr>
                        </m:ctrlPr>
                      </m:sSubPr>
                      <m:e>
                        <m:r>
                          <a:rPr lang="en-US" altLang="ja-JP" i="1">
                            <a:effectLst/>
                            <a:latin typeface="Cambria Math" panose="02040503050406030204" pitchFamily="18" charset="0"/>
                            <a:ea typeface="游明朝" panose="02020400000000000000" pitchFamily="18" charset="-128"/>
                            <a:cs typeface="Times New Roman" panose="02020603050405020304" pitchFamily="18" charset="0"/>
                          </a:rPr>
                          <m:t>𝑏</m:t>
                        </m:r>
                      </m:e>
                      <m:sub>
                        <m:r>
                          <a:rPr lang="en-US" altLang="ja-JP" i="1">
                            <a:effectLst/>
                            <a:latin typeface="Cambria Math" panose="02040503050406030204" pitchFamily="18" charset="0"/>
                            <a:ea typeface="游明朝" panose="02020400000000000000" pitchFamily="18" charset="-128"/>
                            <a:cs typeface="Times New Roman" panose="02020603050405020304" pitchFamily="18" charset="0"/>
                          </a:rPr>
                          <m:t>𝑥</m:t>
                        </m:r>
                      </m:sub>
                    </m:sSub>
                    <m:r>
                      <a:rPr lang="en-US" altLang="ja-JP" i="1">
                        <a:effectLst/>
                        <a:latin typeface="Cambria Math" panose="02040503050406030204" pitchFamily="18" charset="0"/>
                        <a:ea typeface="游明朝" panose="02020400000000000000" pitchFamily="18" charset="-128"/>
                        <a:cs typeface="Times New Roman" panose="02020603050405020304" pitchFamily="18" charset="0"/>
                      </a:rPr>
                      <m:t>)</m:t>
                    </m:r>
                  </m:oMath>
                </a14:m>
                <a:r>
                  <a:rPr kumimoji="1" lang="ja-JP" altLang="en-US"/>
                  <a:t>　・・・入力情報</a:t>
                </a:r>
              </a:p>
            </p:txBody>
          </p:sp>
        </mc:Choice>
        <mc:Fallback xmlns="">
          <p:sp>
            <p:nvSpPr>
              <p:cNvPr id="3" name="コンテンツ プレースホルダー 2">
                <a:extLst>
                  <a:ext uri="{FF2B5EF4-FFF2-40B4-BE49-F238E27FC236}">
                    <a16:creationId xmlns:a16="http://schemas.microsoft.com/office/drawing/2014/main" id="{C2DBE2AA-E6B5-81EF-6728-E4512B1BE5AA}"/>
                  </a:ext>
                </a:extLst>
              </p:cNvPr>
              <p:cNvSpPr>
                <a:spLocks noGrp="1" noRot="1" noChangeAspect="1" noMove="1" noResize="1" noEditPoints="1" noAdjustHandles="1" noChangeArrowheads="1" noChangeShapeType="1" noTextEdit="1"/>
              </p:cNvSpPr>
              <p:nvPr>
                <p:ph idx="1"/>
              </p:nvPr>
            </p:nvSpPr>
            <p:spPr>
              <a:blipFill>
                <a:blip r:embed="rId2"/>
                <a:stretch>
                  <a:fillRect l="-653"/>
                </a:stretch>
              </a:blipFill>
            </p:spPr>
            <p:txBody>
              <a:bodyPr/>
              <a:lstStyle/>
              <a:p>
                <a:r>
                  <a:rPr lang="ja-JP" altLang="en-US">
                    <a:noFill/>
                  </a:rPr>
                  <a:t> </a:t>
                </a:r>
              </a:p>
            </p:txBody>
          </p:sp>
        </mc:Fallback>
      </mc:AlternateContent>
      <p:sp>
        <p:nvSpPr>
          <p:cNvPr id="4" name="スライド番号プレースホルダー 3">
            <a:extLst>
              <a:ext uri="{FF2B5EF4-FFF2-40B4-BE49-F238E27FC236}">
                <a16:creationId xmlns:a16="http://schemas.microsoft.com/office/drawing/2014/main" id="{6BB85A3B-2272-BEBF-6F83-FC2B2E001998}"/>
              </a:ext>
            </a:extLst>
          </p:cNvPr>
          <p:cNvSpPr>
            <a:spLocks noGrp="1"/>
          </p:cNvSpPr>
          <p:nvPr>
            <p:ph type="sldNum" sz="quarter" idx="12"/>
          </p:nvPr>
        </p:nvSpPr>
        <p:spPr/>
        <p:txBody>
          <a:bodyPr/>
          <a:lstStyle/>
          <a:p>
            <a:fld id="{3C83C733-A267-4C27-B924-90460700986B}" type="slidenum">
              <a:rPr lang="ja-JP" altLang="en-US" smtClean="0"/>
              <a:pPr/>
              <a:t>27</a:t>
            </a:fld>
            <a:endParaRPr lang="ja-JP" altLang="en-US"/>
          </a:p>
        </p:txBody>
      </p:sp>
    </p:spTree>
    <p:extLst>
      <p:ext uri="{BB962C8B-B14F-4D97-AF65-F5344CB8AC3E}">
        <p14:creationId xmlns:p14="http://schemas.microsoft.com/office/powerpoint/2010/main" val="16636083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1930EED-A016-8530-A54E-D404347AC650}"/>
              </a:ext>
            </a:extLst>
          </p:cNvPr>
          <p:cNvSpPr>
            <a:spLocks noGrp="1"/>
          </p:cNvSpPr>
          <p:nvPr>
            <p:ph type="title"/>
          </p:nvPr>
        </p:nvSpPr>
        <p:spPr/>
        <p:txBody>
          <a:bodyPr/>
          <a:lstStyle/>
          <a:p>
            <a:r>
              <a:rPr kumimoji="1" lang="en-US" altLang="ja-JP" dirty="0"/>
              <a:t>LSTM</a:t>
            </a:r>
            <a:r>
              <a:rPr kumimoji="1" lang="ja-JP" altLang="en-US"/>
              <a:t>の構造</a:t>
            </a: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506AA5FE-796C-AE26-DE83-862574A0F378}"/>
                  </a:ext>
                </a:extLst>
              </p:cNvPr>
              <p:cNvSpPr>
                <a:spLocks noGrp="1"/>
              </p:cNvSpPr>
              <p:nvPr>
                <p:ph idx="1"/>
              </p:nvPr>
            </p:nvSpPr>
            <p:spPr/>
            <p:txBody>
              <a:bodyPr>
                <a:normAutofit/>
              </a:bodyPr>
              <a:lstStyle/>
              <a:p>
                <a:pPr marL="0" indent="0">
                  <a:buNone/>
                </a:pPr>
                <a14:m>
                  <m:oMath xmlns:m="http://schemas.openxmlformats.org/officeDocument/2006/math">
                    <m:r>
                      <a:rPr lang="en-US" altLang="ja-JP" b="1" i="1" smtClean="0">
                        <a:effectLst/>
                        <a:latin typeface="Cambria Math" panose="02040503050406030204" pitchFamily="18" charset="0"/>
                        <a:ea typeface="ＭＳ 明朝" panose="02020609040205080304" pitchFamily="49" charset="-128"/>
                        <a:cs typeface="Times New Roman" panose="02020603050405020304" pitchFamily="18" charset="0"/>
                      </a:rPr>
                      <m:t>𝐟</m:t>
                    </m:r>
                    <m:r>
                      <a:rPr lang="en-US" altLang="ja-JP" i="1">
                        <a:effectLst/>
                        <a:latin typeface="Cambria Math" panose="02040503050406030204" pitchFamily="18" charset="0"/>
                        <a:ea typeface="ＭＳ 明朝" panose="02020609040205080304" pitchFamily="49" charset="-128"/>
                        <a:cs typeface="Times New Roman" panose="02020603050405020304" pitchFamily="18" charset="0"/>
                      </a:rPr>
                      <m:t>=</m:t>
                    </m:r>
                    <m:r>
                      <m:rPr>
                        <m:sty m:val="p"/>
                      </m:rPr>
                      <a:rPr lang="en-US" altLang="ja-JP">
                        <a:effectLst/>
                        <a:latin typeface="Cambria Math" panose="02040503050406030204" pitchFamily="18" charset="0"/>
                        <a:ea typeface="ＭＳ 明朝" panose="02020609040205080304" pitchFamily="49" charset="-128"/>
                        <a:cs typeface="Times New Roman" panose="02020603050405020304" pitchFamily="18" charset="0"/>
                      </a:rPr>
                      <m:t>sigmoid</m:t>
                    </m:r>
                    <m:d>
                      <m:dPr>
                        <m:ctrlPr>
                          <a:rPr lang="ja-JP" altLang="ja-JP" i="1">
                            <a:effectLst/>
                            <a:latin typeface="Cambria Math" panose="02040503050406030204" pitchFamily="18" charset="0"/>
                            <a:ea typeface="Cambria Math" panose="02040503050406030204" pitchFamily="18" charset="0"/>
                          </a:rPr>
                        </m:ctrlPr>
                      </m:dPr>
                      <m:e>
                        <m:d>
                          <m:dPr>
                            <m:ctrlPr>
                              <a:rPr lang="ja-JP" altLang="ja-JP" i="1">
                                <a:effectLst/>
                                <a:latin typeface="Cambria Math" panose="02040503050406030204" pitchFamily="18" charset="0"/>
                                <a:ea typeface="Cambria Math" panose="02040503050406030204" pitchFamily="18" charset="0"/>
                              </a:rPr>
                            </m:ctrlPr>
                          </m:dPr>
                          <m:e>
                            <m:sSubSup>
                              <m:sSubSupPr>
                                <m:ctrlPr>
                                  <a:rPr lang="ja-JP" altLang="ja-JP" i="1">
                                    <a:effectLst/>
                                    <a:latin typeface="Cambria Math" panose="02040503050406030204" pitchFamily="18" charset="0"/>
                                    <a:ea typeface="Cambria Math" panose="02040503050406030204" pitchFamily="18" charset="0"/>
                                  </a:rPr>
                                </m:ctrlPr>
                              </m:sSubSupPr>
                              <m:e>
                                <m:r>
                                  <a:rPr lang="en-US" altLang="ja-JP" b="1" i="1">
                                    <a:effectLst/>
                                    <a:latin typeface="Cambria Math" panose="02040503050406030204" pitchFamily="18" charset="0"/>
                                    <a:ea typeface="ＭＳ 明朝" panose="02020609040205080304" pitchFamily="49" charset="-128"/>
                                    <a:cs typeface="Times New Roman" panose="02020603050405020304" pitchFamily="18" charset="0"/>
                                  </a:rPr>
                                  <m:t>𝐖</m:t>
                                </m:r>
                              </m:e>
                              <m:sub>
                                <m:r>
                                  <a:rPr lang="en-US" altLang="ja-JP" i="1">
                                    <a:effectLst/>
                                    <a:latin typeface="Cambria Math" panose="02040503050406030204" pitchFamily="18" charset="0"/>
                                    <a:ea typeface="ＭＳ 明朝" panose="02020609040205080304" pitchFamily="49" charset="-128"/>
                                    <a:cs typeface="Times New Roman" panose="02020603050405020304" pitchFamily="18" charset="0"/>
                                  </a:rPr>
                                  <m:t>h</m:t>
                                </m:r>
                              </m:sub>
                              <m:sup>
                                <m:r>
                                  <a:rPr lang="en-US" altLang="ja-JP" b="1" i="1">
                                    <a:effectLst/>
                                    <a:latin typeface="Cambria Math" panose="02040503050406030204" pitchFamily="18" charset="0"/>
                                    <a:ea typeface="ＭＳ 明朝" panose="02020609040205080304" pitchFamily="49" charset="-128"/>
                                    <a:cs typeface="Times New Roman" panose="02020603050405020304" pitchFamily="18" charset="0"/>
                                  </a:rPr>
                                  <m:t>𝐟</m:t>
                                </m:r>
                              </m:sup>
                            </m:sSubSup>
                            <m:r>
                              <a:rPr lang="en-US" altLang="ja-JP" i="1">
                                <a:effectLst/>
                                <a:latin typeface="Cambria Math" panose="02040503050406030204" pitchFamily="18" charset="0"/>
                                <a:ea typeface="ＭＳ 明朝" panose="02020609040205080304" pitchFamily="49" charset="-128"/>
                                <a:cs typeface="Times New Roman" panose="02020603050405020304" pitchFamily="18" charset="0"/>
                              </a:rPr>
                              <m:t>∙</m:t>
                            </m:r>
                            <m:sSub>
                              <m:sSubPr>
                                <m:ctrlPr>
                                  <a:rPr lang="ja-JP" altLang="ja-JP" i="1">
                                    <a:effectLst/>
                                    <a:latin typeface="Cambria Math" panose="02040503050406030204" pitchFamily="18" charset="0"/>
                                    <a:ea typeface="Cambria Math" panose="02040503050406030204" pitchFamily="18" charset="0"/>
                                  </a:rPr>
                                </m:ctrlPr>
                              </m:sSubPr>
                              <m:e>
                                <m:r>
                                  <a:rPr lang="en-US" altLang="ja-JP" b="1" i="1">
                                    <a:effectLst/>
                                    <a:latin typeface="Cambria Math" panose="02040503050406030204" pitchFamily="18" charset="0"/>
                                    <a:ea typeface="ＭＳ 明朝" panose="02020609040205080304" pitchFamily="49" charset="-128"/>
                                    <a:cs typeface="Times New Roman" panose="02020603050405020304" pitchFamily="18" charset="0"/>
                                  </a:rPr>
                                  <m:t>𝐡</m:t>
                                </m:r>
                              </m:e>
                              <m:sub>
                                <m:r>
                                  <a:rPr lang="en-US" altLang="ja-JP" i="1">
                                    <a:effectLst/>
                                    <a:latin typeface="Cambria Math" panose="02040503050406030204" pitchFamily="18" charset="0"/>
                                    <a:ea typeface="ＭＳ 明朝" panose="02020609040205080304" pitchFamily="49" charset="-128"/>
                                    <a:cs typeface="Times New Roman" panose="02020603050405020304" pitchFamily="18" charset="0"/>
                                  </a:rPr>
                                  <m:t>𝑡</m:t>
                                </m:r>
                                <m:r>
                                  <a:rPr lang="en-US" altLang="ja-JP" i="1">
                                    <a:effectLst/>
                                    <a:latin typeface="Cambria Math" panose="02040503050406030204" pitchFamily="18" charset="0"/>
                                    <a:ea typeface="ＭＳ 明朝" panose="02020609040205080304" pitchFamily="49" charset="-128"/>
                                    <a:cs typeface="Times New Roman" panose="02020603050405020304" pitchFamily="18" charset="0"/>
                                  </a:rPr>
                                  <m:t>−1</m:t>
                                </m:r>
                              </m:sub>
                            </m:sSub>
                            <m:r>
                              <a:rPr lang="en-US" altLang="ja-JP" i="1">
                                <a:effectLst/>
                                <a:latin typeface="Cambria Math" panose="02040503050406030204" pitchFamily="18" charset="0"/>
                                <a:ea typeface="ＭＳ 明朝" panose="02020609040205080304" pitchFamily="49" charset="-128"/>
                                <a:cs typeface="Times New Roman" panose="02020603050405020304" pitchFamily="18" charset="0"/>
                              </a:rPr>
                              <m:t>+</m:t>
                            </m:r>
                            <m:sSubSup>
                              <m:sSubSupPr>
                                <m:ctrlPr>
                                  <a:rPr lang="ja-JP" altLang="ja-JP" i="1">
                                    <a:effectLst/>
                                    <a:latin typeface="Cambria Math" panose="02040503050406030204" pitchFamily="18" charset="0"/>
                                    <a:ea typeface="Cambria Math" panose="02040503050406030204" pitchFamily="18" charset="0"/>
                                  </a:rPr>
                                </m:ctrlPr>
                              </m:sSubSupPr>
                              <m:e>
                                <m:r>
                                  <a:rPr lang="en-US" altLang="ja-JP" b="1" i="1">
                                    <a:effectLst/>
                                    <a:latin typeface="Cambria Math" panose="02040503050406030204" pitchFamily="18" charset="0"/>
                                    <a:ea typeface="ＭＳ 明朝" panose="02020609040205080304" pitchFamily="49" charset="-128"/>
                                    <a:cs typeface="Times New Roman" panose="02020603050405020304" pitchFamily="18" charset="0"/>
                                  </a:rPr>
                                  <m:t>𝐛</m:t>
                                </m:r>
                              </m:e>
                              <m:sub>
                                <m:r>
                                  <a:rPr lang="en-US" altLang="ja-JP" i="1">
                                    <a:effectLst/>
                                    <a:latin typeface="Cambria Math" panose="02040503050406030204" pitchFamily="18" charset="0"/>
                                    <a:ea typeface="ＭＳ 明朝" panose="02020609040205080304" pitchFamily="49" charset="-128"/>
                                    <a:cs typeface="Times New Roman" panose="02020603050405020304" pitchFamily="18" charset="0"/>
                                  </a:rPr>
                                  <m:t>h</m:t>
                                </m:r>
                              </m:sub>
                              <m:sup>
                                <m:r>
                                  <a:rPr lang="en-US" altLang="ja-JP" b="1" i="1">
                                    <a:effectLst/>
                                    <a:latin typeface="Cambria Math" panose="02040503050406030204" pitchFamily="18" charset="0"/>
                                    <a:ea typeface="ＭＳ 明朝" panose="02020609040205080304" pitchFamily="49" charset="-128"/>
                                    <a:cs typeface="Times New Roman" panose="02020603050405020304" pitchFamily="18" charset="0"/>
                                  </a:rPr>
                                  <m:t>𝐟</m:t>
                                </m:r>
                              </m:sup>
                            </m:sSubSup>
                          </m:e>
                        </m:d>
                        <m:r>
                          <a:rPr lang="en-US" altLang="ja-JP" i="1">
                            <a:effectLst/>
                            <a:latin typeface="Cambria Math" panose="02040503050406030204" pitchFamily="18" charset="0"/>
                            <a:ea typeface="ＭＳ 明朝" panose="02020609040205080304" pitchFamily="49" charset="-128"/>
                            <a:cs typeface="Times New Roman" panose="02020603050405020304" pitchFamily="18" charset="0"/>
                          </a:rPr>
                          <m:t>⨁</m:t>
                        </m:r>
                        <m:d>
                          <m:dPr>
                            <m:ctrlPr>
                              <a:rPr lang="ja-JP" altLang="ja-JP" i="1">
                                <a:effectLst/>
                                <a:latin typeface="Cambria Math" panose="02040503050406030204" pitchFamily="18" charset="0"/>
                                <a:ea typeface="Cambria Math" panose="02040503050406030204" pitchFamily="18" charset="0"/>
                              </a:rPr>
                            </m:ctrlPr>
                          </m:dPr>
                          <m:e>
                            <m:sSubSup>
                              <m:sSubSupPr>
                                <m:ctrlPr>
                                  <a:rPr lang="ja-JP" altLang="ja-JP" i="1">
                                    <a:effectLst/>
                                    <a:latin typeface="Cambria Math" panose="02040503050406030204" pitchFamily="18" charset="0"/>
                                    <a:ea typeface="Cambria Math" panose="02040503050406030204" pitchFamily="18" charset="0"/>
                                  </a:rPr>
                                </m:ctrlPr>
                              </m:sSubSupPr>
                              <m:e>
                                <m:r>
                                  <a:rPr lang="en-US" altLang="ja-JP" b="1" i="1">
                                    <a:effectLst/>
                                    <a:latin typeface="Cambria Math" panose="02040503050406030204" pitchFamily="18" charset="0"/>
                                    <a:ea typeface="ＭＳ 明朝" panose="02020609040205080304" pitchFamily="49" charset="-128"/>
                                    <a:cs typeface="Times New Roman" panose="02020603050405020304" pitchFamily="18" charset="0"/>
                                  </a:rPr>
                                  <m:t>𝐖</m:t>
                                </m:r>
                              </m:e>
                              <m:sub>
                                <m:r>
                                  <a:rPr lang="en-US" altLang="ja-JP" b="1" i="1">
                                    <a:effectLst/>
                                    <a:latin typeface="Cambria Math" panose="02040503050406030204" pitchFamily="18" charset="0"/>
                                    <a:ea typeface="ＭＳ 明朝" panose="02020609040205080304" pitchFamily="49" charset="-128"/>
                                    <a:cs typeface="Times New Roman" panose="02020603050405020304" pitchFamily="18" charset="0"/>
                                  </a:rPr>
                                  <m:t>𝒙</m:t>
                                </m:r>
                              </m:sub>
                              <m:sup>
                                <m:r>
                                  <a:rPr lang="en-US" altLang="ja-JP" b="1" i="1">
                                    <a:effectLst/>
                                    <a:latin typeface="Cambria Math" panose="02040503050406030204" pitchFamily="18" charset="0"/>
                                    <a:ea typeface="ＭＳ 明朝" panose="02020609040205080304" pitchFamily="49" charset="-128"/>
                                    <a:cs typeface="Times New Roman" panose="02020603050405020304" pitchFamily="18" charset="0"/>
                                  </a:rPr>
                                  <m:t>𝐟</m:t>
                                </m:r>
                              </m:sup>
                            </m:sSubSup>
                            <m:r>
                              <a:rPr lang="en-US" altLang="ja-JP" i="1">
                                <a:effectLst/>
                                <a:latin typeface="Cambria Math" panose="02040503050406030204" pitchFamily="18" charset="0"/>
                                <a:ea typeface="ＭＳ 明朝" panose="02020609040205080304" pitchFamily="49" charset="-128"/>
                                <a:cs typeface="Times New Roman" panose="02020603050405020304" pitchFamily="18" charset="0"/>
                              </a:rPr>
                              <m:t>∙</m:t>
                            </m:r>
                            <m:sSub>
                              <m:sSubPr>
                                <m:ctrlPr>
                                  <a:rPr lang="ja-JP" altLang="ja-JP" i="1">
                                    <a:effectLst/>
                                    <a:latin typeface="Cambria Math" panose="02040503050406030204" pitchFamily="18" charset="0"/>
                                    <a:ea typeface="Cambria Math" panose="02040503050406030204" pitchFamily="18" charset="0"/>
                                  </a:rPr>
                                </m:ctrlPr>
                              </m:sSubPr>
                              <m:e>
                                <m:r>
                                  <a:rPr lang="en-US" altLang="ja-JP" b="1" i="1">
                                    <a:effectLst/>
                                    <a:latin typeface="Cambria Math" panose="02040503050406030204" pitchFamily="18" charset="0"/>
                                    <a:ea typeface="ＭＳ 明朝" panose="02020609040205080304" pitchFamily="49" charset="-128"/>
                                    <a:cs typeface="Times New Roman" panose="02020603050405020304" pitchFamily="18" charset="0"/>
                                  </a:rPr>
                                  <m:t>𝐱</m:t>
                                </m:r>
                              </m:e>
                              <m:sub>
                                <m:r>
                                  <a:rPr lang="en-US" altLang="ja-JP" i="1">
                                    <a:effectLst/>
                                    <a:latin typeface="Cambria Math" panose="02040503050406030204" pitchFamily="18" charset="0"/>
                                    <a:ea typeface="ＭＳ 明朝" panose="02020609040205080304" pitchFamily="49" charset="-128"/>
                                    <a:cs typeface="Times New Roman" panose="02020603050405020304" pitchFamily="18" charset="0"/>
                                  </a:rPr>
                                  <m:t>𝑡</m:t>
                                </m:r>
                              </m:sub>
                            </m:sSub>
                            <m:r>
                              <a:rPr lang="en-US" altLang="ja-JP" i="1">
                                <a:effectLst/>
                                <a:latin typeface="Cambria Math" panose="02040503050406030204" pitchFamily="18" charset="0"/>
                                <a:ea typeface="ＭＳ 明朝" panose="02020609040205080304" pitchFamily="49" charset="-128"/>
                                <a:cs typeface="Times New Roman" panose="02020603050405020304" pitchFamily="18" charset="0"/>
                              </a:rPr>
                              <m:t>+</m:t>
                            </m:r>
                            <m:sSubSup>
                              <m:sSubSupPr>
                                <m:ctrlPr>
                                  <a:rPr lang="ja-JP" altLang="ja-JP" i="1">
                                    <a:effectLst/>
                                    <a:latin typeface="Cambria Math" panose="02040503050406030204" pitchFamily="18" charset="0"/>
                                    <a:ea typeface="Cambria Math" panose="02040503050406030204" pitchFamily="18" charset="0"/>
                                  </a:rPr>
                                </m:ctrlPr>
                              </m:sSubSupPr>
                              <m:e>
                                <m:r>
                                  <a:rPr lang="en-US" altLang="ja-JP" b="1" i="1">
                                    <a:effectLst/>
                                    <a:latin typeface="Cambria Math" panose="02040503050406030204" pitchFamily="18" charset="0"/>
                                    <a:ea typeface="ＭＳ 明朝" panose="02020609040205080304" pitchFamily="49" charset="-128"/>
                                    <a:cs typeface="Times New Roman" panose="02020603050405020304" pitchFamily="18" charset="0"/>
                                  </a:rPr>
                                  <m:t>𝐛</m:t>
                                </m:r>
                              </m:e>
                              <m:sub>
                                <m:r>
                                  <a:rPr lang="en-US" altLang="ja-JP" i="1">
                                    <a:effectLst/>
                                    <a:latin typeface="Cambria Math" panose="02040503050406030204" pitchFamily="18" charset="0"/>
                                    <a:ea typeface="ＭＳ 明朝" panose="02020609040205080304" pitchFamily="49" charset="-128"/>
                                    <a:cs typeface="Times New Roman" panose="02020603050405020304" pitchFamily="18" charset="0"/>
                                  </a:rPr>
                                  <m:t>𝑥</m:t>
                                </m:r>
                              </m:sub>
                              <m:sup>
                                <m:r>
                                  <a:rPr lang="en-US" altLang="ja-JP" b="1" i="1">
                                    <a:effectLst/>
                                    <a:latin typeface="Cambria Math" panose="02040503050406030204" pitchFamily="18" charset="0"/>
                                    <a:ea typeface="ＭＳ 明朝" panose="02020609040205080304" pitchFamily="49" charset="-128"/>
                                    <a:cs typeface="Times New Roman" panose="02020603050405020304" pitchFamily="18" charset="0"/>
                                  </a:rPr>
                                  <m:t>𝐟</m:t>
                                </m:r>
                              </m:sup>
                            </m:sSubSup>
                          </m:e>
                        </m:d>
                      </m:e>
                    </m:d>
                  </m:oMath>
                </a14:m>
                <a:r>
                  <a:rPr lang="en-US" altLang="ja-JP" dirty="0">
                    <a:effectLst/>
                  </a:rPr>
                  <a:t>  </a:t>
                </a:r>
                <a:r>
                  <a:rPr lang="ja-JP" altLang="en-US">
                    <a:effectLst/>
                  </a:rPr>
                  <a:t>忘却ゲート</a:t>
                </a:r>
                <a:r>
                  <a:rPr lang="ja-JP" altLang="ja-JP">
                    <a:effectLst/>
                  </a:rPr>
                  <a:t> </a:t>
                </a:r>
                <a:endParaRPr lang="en-US" altLang="ja-JP" dirty="0">
                  <a:effectLst/>
                </a:endParaRPr>
              </a:p>
              <a:p>
                <a:pPr marL="0" indent="0">
                  <a:buNone/>
                </a:pPr>
                <a14:m>
                  <m:oMath xmlns:m="http://schemas.openxmlformats.org/officeDocument/2006/math">
                    <m:r>
                      <a:rPr lang="en-US" altLang="ja-JP" b="1" i="1" smtClean="0">
                        <a:effectLst/>
                        <a:latin typeface="Cambria Math" panose="02040503050406030204" pitchFamily="18" charset="0"/>
                        <a:ea typeface="ＭＳ 明朝" panose="02020609040205080304" pitchFamily="49" charset="-128"/>
                        <a:cs typeface="Times New Roman" panose="02020603050405020304" pitchFamily="18" charset="0"/>
                      </a:rPr>
                      <m:t>𝐢</m:t>
                    </m:r>
                    <m:r>
                      <a:rPr lang="en-US" altLang="ja-JP" i="1">
                        <a:effectLst/>
                        <a:latin typeface="Cambria Math" panose="02040503050406030204" pitchFamily="18" charset="0"/>
                        <a:ea typeface="ＭＳ 明朝" panose="02020609040205080304" pitchFamily="49" charset="-128"/>
                        <a:cs typeface="Times New Roman" panose="02020603050405020304" pitchFamily="18" charset="0"/>
                      </a:rPr>
                      <m:t>=</m:t>
                    </m:r>
                    <m:r>
                      <m:rPr>
                        <m:sty m:val="p"/>
                      </m:rPr>
                      <a:rPr lang="en-US" altLang="ja-JP">
                        <a:effectLst/>
                        <a:latin typeface="Cambria Math" panose="02040503050406030204" pitchFamily="18" charset="0"/>
                        <a:ea typeface="ＭＳ 明朝" panose="02020609040205080304" pitchFamily="49" charset="-128"/>
                        <a:cs typeface="Times New Roman" panose="02020603050405020304" pitchFamily="18" charset="0"/>
                      </a:rPr>
                      <m:t>sigmoid</m:t>
                    </m:r>
                    <m:d>
                      <m:dPr>
                        <m:ctrlPr>
                          <a:rPr lang="ja-JP" altLang="ja-JP" i="1">
                            <a:effectLst/>
                            <a:latin typeface="Cambria Math" panose="02040503050406030204" pitchFamily="18" charset="0"/>
                            <a:ea typeface="Cambria Math" panose="02040503050406030204" pitchFamily="18" charset="0"/>
                          </a:rPr>
                        </m:ctrlPr>
                      </m:dPr>
                      <m:e>
                        <m:d>
                          <m:dPr>
                            <m:ctrlPr>
                              <a:rPr lang="ja-JP" altLang="ja-JP" i="1">
                                <a:effectLst/>
                                <a:latin typeface="Cambria Math" panose="02040503050406030204" pitchFamily="18" charset="0"/>
                                <a:ea typeface="Cambria Math" panose="02040503050406030204" pitchFamily="18" charset="0"/>
                              </a:rPr>
                            </m:ctrlPr>
                          </m:dPr>
                          <m:e>
                            <m:sSubSup>
                              <m:sSubSupPr>
                                <m:ctrlPr>
                                  <a:rPr lang="ja-JP" altLang="ja-JP" i="1">
                                    <a:effectLst/>
                                    <a:latin typeface="Cambria Math" panose="02040503050406030204" pitchFamily="18" charset="0"/>
                                    <a:ea typeface="Cambria Math" panose="02040503050406030204" pitchFamily="18" charset="0"/>
                                  </a:rPr>
                                </m:ctrlPr>
                              </m:sSubSupPr>
                              <m:e>
                                <m:r>
                                  <a:rPr lang="en-US" altLang="ja-JP" b="1" i="1">
                                    <a:effectLst/>
                                    <a:latin typeface="Cambria Math" panose="02040503050406030204" pitchFamily="18" charset="0"/>
                                    <a:ea typeface="ＭＳ 明朝" panose="02020609040205080304" pitchFamily="49" charset="-128"/>
                                    <a:cs typeface="Times New Roman" panose="02020603050405020304" pitchFamily="18" charset="0"/>
                                  </a:rPr>
                                  <m:t>𝐖</m:t>
                                </m:r>
                              </m:e>
                              <m:sub>
                                <m:r>
                                  <a:rPr lang="en-US" altLang="ja-JP" i="1">
                                    <a:effectLst/>
                                    <a:latin typeface="Cambria Math" panose="02040503050406030204" pitchFamily="18" charset="0"/>
                                    <a:ea typeface="ＭＳ 明朝" panose="02020609040205080304" pitchFamily="49" charset="-128"/>
                                    <a:cs typeface="Times New Roman" panose="02020603050405020304" pitchFamily="18" charset="0"/>
                                  </a:rPr>
                                  <m:t>h</m:t>
                                </m:r>
                              </m:sub>
                              <m:sup>
                                <m:r>
                                  <a:rPr lang="en-US" altLang="ja-JP" b="1" i="1">
                                    <a:effectLst/>
                                    <a:latin typeface="Cambria Math" panose="02040503050406030204" pitchFamily="18" charset="0"/>
                                    <a:ea typeface="ＭＳ 明朝" panose="02020609040205080304" pitchFamily="49" charset="-128"/>
                                    <a:cs typeface="Times New Roman" panose="02020603050405020304" pitchFamily="18" charset="0"/>
                                  </a:rPr>
                                  <m:t>𝐢</m:t>
                                </m:r>
                              </m:sup>
                            </m:sSubSup>
                            <m:r>
                              <a:rPr lang="en-US" altLang="ja-JP" i="1">
                                <a:effectLst/>
                                <a:latin typeface="Cambria Math" panose="02040503050406030204" pitchFamily="18" charset="0"/>
                                <a:ea typeface="ＭＳ 明朝" panose="02020609040205080304" pitchFamily="49" charset="-128"/>
                                <a:cs typeface="Times New Roman" panose="02020603050405020304" pitchFamily="18" charset="0"/>
                              </a:rPr>
                              <m:t>∙</m:t>
                            </m:r>
                            <m:sSub>
                              <m:sSubPr>
                                <m:ctrlPr>
                                  <a:rPr lang="ja-JP" altLang="ja-JP" i="1">
                                    <a:effectLst/>
                                    <a:latin typeface="Cambria Math" panose="02040503050406030204" pitchFamily="18" charset="0"/>
                                    <a:ea typeface="Cambria Math" panose="02040503050406030204" pitchFamily="18" charset="0"/>
                                  </a:rPr>
                                </m:ctrlPr>
                              </m:sSubPr>
                              <m:e>
                                <m:r>
                                  <a:rPr lang="en-US" altLang="ja-JP" b="1" i="1">
                                    <a:effectLst/>
                                    <a:latin typeface="Cambria Math" panose="02040503050406030204" pitchFamily="18" charset="0"/>
                                    <a:ea typeface="ＭＳ 明朝" panose="02020609040205080304" pitchFamily="49" charset="-128"/>
                                    <a:cs typeface="Times New Roman" panose="02020603050405020304" pitchFamily="18" charset="0"/>
                                  </a:rPr>
                                  <m:t>𝐡</m:t>
                                </m:r>
                              </m:e>
                              <m:sub>
                                <m:r>
                                  <a:rPr lang="en-US" altLang="ja-JP" i="1">
                                    <a:effectLst/>
                                    <a:latin typeface="Cambria Math" panose="02040503050406030204" pitchFamily="18" charset="0"/>
                                    <a:ea typeface="ＭＳ 明朝" panose="02020609040205080304" pitchFamily="49" charset="-128"/>
                                    <a:cs typeface="Times New Roman" panose="02020603050405020304" pitchFamily="18" charset="0"/>
                                  </a:rPr>
                                  <m:t>𝑡</m:t>
                                </m:r>
                                <m:r>
                                  <a:rPr lang="en-US" altLang="ja-JP" i="1">
                                    <a:effectLst/>
                                    <a:latin typeface="Cambria Math" panose="02040503050406030204" pitchFamily="18" charset="0"/>
                                    <a:ea typeface="ＭＳ 明朝" panose="02020609040205080304" pitchFamily="49" charset="-128"/>
                                    <a:cs typeface="Times New Roman" panose="02020603050405020304" pitchFamily="18" charset="0"/>
                                  </a:rPr>
                                  <m:t>−1</m:t>
                                </m:r>
                              </m:sub>
                            </m:sSub>
                            <m:r>
                              <a:rPr lang="en-US" altLang="ja-JP" i="1">
                                <a:effectLst/>
                                <a:latin typeface="Cambria Math" panose="02040503050406030204" pitchFamily="18" charset="0"/>
                                <a:ea typeface="ＭＳ 明朝" panose="02020609040205080304" pitchFamily="49" charset="-128"/>
                                <a:cs typeface="Times New Roman" panose="02020603050405020304" pitchFamily="18" charset="0"/>
                              </a:rPr>
                              <m:t>+</m:t>
                            </m:r>
                            <m:sSubSup>
                              <m:sSubSupPr>
                                <m:ctrlPr>
                                  <a:rPr lang="ja-JP" altLang="ja-JP" i="1">
                                    <a:effectLst/>
                                    <a:latin typeface="Cambria Math" panose="02040503050406030204" pitchFamily="18" charset="0"/>
                                    <a:ea typeface="Cambria Math" panose="02040503050406030204" pitchFamily="18" charset="0"/>
                                  </a:rPr>
                                </m:ctrlPr>
                              </m:sSubSupPr>
                              <m:e>
                                <m:r>
                                  <a:rPr lang="en-US" altLang="ja-JP" b="1" i="1">
                                    <a:effectLst/>
                                    <a:latin typeface="Cambria Math" panose="02040503050406030204" pitchFamily="18" charset="0"/>
                                    <a:ea typeface="ＭＳ 明朝" panose="02020609040205080304" pitchFamily="49" charset="-128"/>
                                    <a:cs typeface="Times New Roman" panose="02020603050405020304" pitchFamily="18" charset="0"/>
                                  </a:rPr>
                                  <m:t>𝐛</m:t>
                                </m:r>
                              </m:e>
                              <m:sub>
                                <m:r>
                                  <a:rPr lang="en-US" altLang="ja-JP" i="1">
                                    <a:effectLst/>
                                    <a:latin typeface="Cambria Math" panose="02040503050406030204" pitchFamily="18" charset="0"/>
                                    <a:ea typeface="ＭＳ 明朝" panose="02020609040205080304" pitchFamily="49" charset="-128"/>
                                    <a:cs typeface="Times New Roman" panose="02020603050405020304" pitchFamily="18" charset="0"/>
                                  </a:rPr>
                                  <m:t>h</m:t>
                                </m:r>
                              </m:sub>
                              <m:sup>
                                <m:r>
                                  <a:rPr lang="en-US" altLang="ja-JP" b="1" i="1">
                                    <a:effectLst/>
                                    <a:latin typeface="Cambria Math" panose="02040503050406030204" pitchFamily="18" charset="0"/>
                                    <a:ea typeface="ＭＳ 明朝" panose="02020609040205080304" pitchFamily="49" charset="-128"/>
                                    <a:cs typeface="Times New Roman" panose="02020603050405020304" pitchFamily="18" charset="0"/>
                                  </a:rPr>
                                  <m:t>𝐢</m:t>
                                </m:r>
                              </m:sup>
                            </m:sSubSup>
                          </m:e>
                        </m:d>
                        <m:r>
                          <a:rPr lang="en-US" altLang="ja-JP" i="1">
                            <a:effectLst/>
                            <a:latin typeface="Cambria Math" panose="02040503050406030204" pitchFamily="18" charset="0"/>
                            <a:ea typeface="ＭＳ 明朝" panose="02020609040205080304" pitchFamily="49" charset="-128"/>
                            <a:cs typeface="Times New Roman" panose="02020603050405020304" pitchFamily="18" charset="0"/>
                          </a:rPr>
                          <m:t>⨁</m:t>
                        </m:r>
                        <m:d>
                          <m:dPr>
                            <m:ctrlPr>
                              <a:rPr lang="ja-JP" altLang="ja-JP" i="1">
                                <a:effectLst/>
                                <a:latin typeface="Cambria Math" panose="02040503050406030204" pitchFamily="18" charset="0"/>
                                <a:ea typeface="Cambria Math" panose="02040503050406030204" pitchFamily="18" charset="0"/>
                              </a:rPr>
                            </m:ctrlPr>
                          </m:dPr>
                          <m:e>
                            <m:sSubSup>
                              <m:sSubSupPr>
                                <m:ctrlPr>
                                  <a:rPr lang="ja-JP" altLang="ja-JP" i="1">
                                    <a:effectLst/>
                                    <a:latin typeface="Cambria Math" panose="02040503050406030204" pitchFamily="18" charset="0"/>
                                    <a:ea typeface="Cambria Math" panose="02040503050406030204" pitchFamily="18" charset="0"/>
                                  </a:rPr>
                                </m:ctrlPr>
                              </m:sSubSupPr>
                              <m:e>
                                <m:r>
                                  <a:rPr lang="en-US" altLang="ja-JP" b="1" i="1">
                                    <a:effectLst/>
                                    <a:latin typeface="Cambria Math" panose="02040503050406030204" pitchFamily="18" charset="0"/>
                                    <a:ea typeface="ＭＳ 明朝" panose="02020609040205080304" pitchFamily="49" charset="-128"/>
                                    <a:cs typeface="Times New Roman" panose="02020603050405020304" pitchFamily="18" charset="0"/>
                                  </a:rPr>
                                  <m:t>𝐖</m:t>
                                </m:r>
                              </m:e>
                              <m:sub>
                                <m:r>
                                  <a:rPr lang="en-US" altLang="ja-JP" i="1">
                                    <a:effectLst/>
                                    <a:latin typeface="Cambria Math" panose="02040503050406030204" pitchFamily="18" charset="0"/>
                                    <a:ea typeface="ＭＳ 明朝" panose="02020609040205080304" pitchFamily="49" charset="-128"/>
                                    <a:cs typeface="Times New Roman" panose="02020603050405020304" pitchFamily="18" charset="0"/>
                                  </a:rPr>
                                  <m:t>𝑥</m:t>
                                </m:r>
                              </m:sub>
                              <m:sup>
                                <m:r>
                                  <a:rPr lang="en-US" altLang="ja-JP" b="1" i="1">
                                    <a:effectLst/>
                                    <a:latin typeface="Cambria Math" panose="02040503050406030204" pitchFamily="18" charset="0"/>
                                    <a:ea typeface="ＭＳ 明朝" panose="02020609040205080304" pitchFamily="49" charset="-128"/>
                                    <a:cs typeface="Times New Roman" panose="02020603050405020304" pitchFamily="18" charset="0"/>
                                  </a:rPr>
                                  <m:t>𝐢</m:t>
                                </m:r>
                              </m:sup>
                            </m:sSubSup>
                            <m:r>
                              <a:rPr lang="en-US" altLang="ja-JP" i="1">
                                <a:effectLst/>
                                <a:latin typeface="Cambria Math" panose="02040503050406030204" pitchFamily="18" charset="0"/>
                                <a:ea typeface="ＭＳ 明朝" panose="02020609040205080304" pitchFamily="49" charset="-128"/>
                                <a:cs typeface="Times New Roman" panose="02020603050405020304" pitchFamily="18" charset="0"/>
                              </a:rPr>
                              <m:t>∙</m:t>
                            </m:r>
                            <m:sSub>
                              <m:sSubPr>
                                <m:ctrlPr>
                                  <a:rPr lang="ja-JP" altLang="ja-JP" b="1" i="1">
                                    <a:effectLst/>
                                    <a:latin typeface="Cambria Math" panose="02040503050406030204" pitchFamily="18" charset="0"/>
                                    <a:ea typeface="Cambria Math" panose="02040503050406030204" pitchFamily="18" charset="0"/>
                                  </a:rPr>
                                </m:ctrlPr>
                              </m:sSubPr>
                              <m:e>
                                <m:r>
                                  <a:rPr lang="en-US" altLang="ja-JP" b="1" i="1">
                                    <a:effectLst/>
                                    <a:latin typeface="Cambria Math" panose="02040503050406030204" pitchFamily="18" charset="0"/>
                                    <a:ea typeface="ＭＳ 明朝" panose="02020609040205080304" pitchFamily="49" charset="-128"/>
                                    <a:cs typeface="Times New Roman" panose="02020603050405020304" pitchFamily="18" charset="0"/>
                                  </a:rPr>
                                  <m:t>𝐱</m:t>
                                </m:r>
                              </m:e>
                              <m:sub>
                                <m:r>
                                  <a:rPr lang="en-US" altLang="ja-JP" b="1" i="1">
                                    <a:effectLst/>
                                    <a:latin typeface="Cambria Math" panose="02040503050406030204" pitchFamily="18" charset="0"/>
                                    <a:ea typeface="ＭＳ 明朝" panose="02020609040205080304" pitchFamily="49" charset="-128"/>
                                    <a:cs typeface="Times New Roman" panose="02020603050405020304" pitchFamily="18" charset="0"/>
                                  </a:rPr>
                                  <m:t>𝐭</m:t>
                                </m:r>
                              </m:sub>
                            </m:sSub>
                            <m:r>
                              <a:rPr lang="en-US" altLang="ja-JP" i="1">
                                <a:effectLst/>
                                <a:latin typeface="Cambria Math" panose="02040503050406030204" pitchFamily="18" charset="0"/>
                                <a:ea typeface="ＭＳ 明朝" panose="02020609040205080304" pitchFamily="49" charset="-128"/>
                                <a:cs typeface="Times New Roman" panose="02020603050405020304" pitchFamily="18" charset="0"/>
                              </a:rPr>
                              <m:t>+</m:t>
                            </m:r>
                            <m:sSubSup>
                              <m:sSubSupPr>
                                <m:ctrlPr>
                                  <a:rPr lang="ja-JP" altLang="ja-JP" b="1" i="1">
                                    <a:effectLst/>
                                    <a:latin typeface="Cambria Math" panose="02040503050406030204" pitchFamily="18" charset="0"/>
                                    <a:ea typeface="Cambria Math" panose="02040503050406030204" pitchFamily="18" charset="0"/>
                                  </a:rPr>
                                </m:ctrlPr>
                              </m:sSubSupPr>
                              <m:e>
                                <m:r>
                                  <a:rPr lang="en-US" altLang="ja-JP" b="1" i="1">
                                    <a:effectLst/>
                                    <a:latin typeface="Cambria Math" panose="02040503050406030204" pitchFamily="18" charset="0"/>
                                    <a:ea typeface="ＭＳ 明朝" panose="02020609040205080304" pitchFamily="49" charset="-128"/>
                                    <a:cs typeface="Times New Roman" panose="02020603050405020304" pitchFamily="18" charset="0"/>
                                  </a:rPr>
                                  <m:t>𝐛</m:t>
                                </m:r>
                              </m:e>
                              <m:sub>
                                <m:r>
                                  <a:rPr lang="en-US" altLang="ja-JP" i="1">
                                    <a:effectLst/>
                                    <a:latin typeface="Cambria Math" panose="02040503050406030204" pitchFamily="18" charset="0"/>
                                    <a:ea typeface="ＭＳ 明朝" panose="02020609040205080304" pitchFamily="49" charset="-128"/>
                                    <a:cs typeface="Times New Roman" panose="02020603050405020304" pitchFamily="18" charset="0"/>
                                  </a:rPr>
                                  <m:t>𝑥</m:t>
                                </m:r>
                              </m:sub>
                              <m:sup>
                                <m:r>
                                  <a:rPr lang="en-US" altLang="ja-JP" b="1" i="1">
                                    <a:effectLst/>
                                    <a:latin typeface="Cambria Math" panose="02040503050406030204" pitchFamily="18" charset="0"/>
                                    <a:ea typeface="ＭＳ 明朝" panose="02020609040205080304" pitchFamily="49" charset="-128"/>
                                    <a:cs typeface="Times New Roman" panose="02020603050405020304" pitchFamily="18" charset="0"/>
                                  </a:rPr>
                                  <m:t>𝐢</m:t>
                                </m:r>
                              </m:sup>
                            </m:sSubSup>
                          </m:e>
                        </m:d>
                      </m:e>
                    </m:d>
                  </m:oMath>
                </a14:m>
                <a:r>
                  <a:rPr lang="ja-JP" altLang="ja-JP">
                    <a:effectLst/>
                  </a:rPr>
                  <a:t> </a:t>
                </a:r>
                <a:r>
                  <a:rPr lang="en-US" altLang="ja-JP" dirty="0"/>
                  <a:t> </a:t>
                </a:r>
                <a:r>
                  <a:rPr lang="ja-JP" altLang="en-US">
                    <a:effectLst/>
                  </a:rPr>
                  <a:t>入力ゲート</a:t>
                </a:r>
                <a:endParaRPr lang="en-US" altLang="ja-JP" dirty="0"/>
              </a:p>
              <a:p>
                <a:pPr marL="0" indent="0">
                  <a:buNone/>
                </a:pPr>
                <a14:m>
                  <m:oMath xmlns:m="http://schemas.openxmlformats.org/officeDocument/2006/math">
                    <m:r>
                      <a:rPr lang="en-US" altLang="ja-JP" b="1" i="1" smtClean="0">
                        <a:effectLst/>
                        <a:latin typeface="Cambria Math" panose="02040503050406030204" pitchFamily="18" charset="0"/>
                        <a:ea typeface="ＭＳ 明朝" panose="02020609040205080304" pitchFamily="49" charset="-128"/>
                        <a:cs typeface="Times New Roman" panose="02020603050405020304" pitchFamily="18" charset="0"/>
                      </a:rPr>
                      <m:t>𝐨</m:t>
                    </m:r>
                    <m:r>
                      <a:rPr lang="en-US" altLang="ja-JP" i="1">
                        <a:effectLst/>
                        <a:latin typeface="Cambria Math" panose="02040503050406030204" pitchFamily="18" charset="0"/>
                        <a:ea typeface="ＭＳ 明朝" panose="02020609040205080304" pitchFamily="49" charset="-128"/>
                        <a:cs typeface="Times New Roman" panose="02020603050405020304" pitchFamily="18" charset="0"/>
                      </a:rPr>
                      <m:t>=</m:t>
                    </m:r>
                    <m:r>
                      <m:rPr>
                        <m:sty m:val="p"/>
                      </m:rPr>
                      <a:rPr lang="en-US" altLang="ja-JP">
                        <a:effectLst/>
                        <a:latin typeface="Cambria Math" panose="02040503050406030204" pitchFamily="18" charset="0"/>
                        <a:ea typeface="ＭＳ 明朝" panose="02020609040205080304" pitchFamily="49" charset="-128"/>
                        <a:cs typeface="Times New Roman" panose="02020603050405020304" pitchFamily="18" charset="0"/>
                      </a:rPr>
                      <m:t>sigmoid</m:t>
                    </m:r>
                    <m:d>
                      <m:dPr>
                        <m:ctrlPr>
                          <a:rPr lang="ja-JP" altLang="ja-JP" i="1">
                            <a:effectLst/>
                            <a:latin typeface="Cambria Math" panose="02040503050406030204" pitchFamily="18" charset="0"/>
                            <a:ea typeface="Cambria Math" panose="02040503050406030204" pitchFamily="18" charset="0"/>
                          </a:rPr>
                        </m:ctrlPr>
                      </m:dPr>
                      <m:e>
                        <m:d>
                          <m:dPr>
                            <m:ctrlPr>
                              <a:rPr lang="ja-JP" altLang="ja-JP" i="1">
                                <a:effectLst/>
                                <a:latin typeface="Cambria Math" panose="02040503050406030204" pitchFamily="18" charset="0"/>
                                <a:ea typeface="Cambria Math" panose="02040503050406030204" pitchFamily="18" charset="0"/>
                              </a:rPr>
                            </m:ctrlPr>
                          </m:dPr>
                          <m:e>
                            <m:sSubSup>
                              <m:sSubSupPr>
                                <m:ctrlPr>
                                  <a:rPr lang="ja-JP" altLang="ja-JP" i="1">
                                    <a:effectLst/>
                                    <a:latin typeface="Cambria Math" panose="02040503050406030204" pitchFamily="18" charset="0"/>
                                    <a:ea typeface="Cambria Math" panose="02040503050406030204" pitchFamily="18" charset="0"/>
                                  </a:rPr>
                                </m:ctrlPr>
                              </m:sSubSupPr>
                              <m:e>
                                <m:r>
                                  <a:rPr lang="en-US" altLang="ja-JP" b="1" i="1">
                                    <a:effectLst/>
                                    <a:latin typeface="Cambria Math" panose="02040503050406030204" pitchFamily="18" charset="0"/>
                                    <a:ea typeface="ＭＳ 明朝" panose="02020609040205080304" pitchFamily="49" charset="-128"/>
                                    <a:cs typeface="Times New Roman" panose="02020603050405020304" pitchFamily="18" charset="0"/>
                                  </a:rPr>
                                  <m:t>𝐖</m:t>
                                </m:r>
                              </m:e>
                              <m:sub>
                                <m:r>
                                  <a:rPr lang="en-US" altLang="ja-JP" i="1">
                                    <a:effectLst/>
                                    <a:latin typeface="Cambria Math" panose="02040503050406030204" pitchFamily="18" charset="0"/>
                                    <a:ea typeface="ＭＳ 明朝" panose="02020609040205080304" pitchFamily="49" charset="-128"/>
                                    <a:cs typeface="Times New Roman" panose="02020603050405020304" pitchFamily="18" charset="0"/>
                                  </a:rPr>
                                  <m:t>h</m:t>
                                </m:r>
                              </m:sub>
                              <m:sup>
                                <m:r>
                                  <a:rPr lang="en-US" altLang="ja-JP" b="1" i="1">
                                    <a:effectLst/>
                                    <a:latin typeface="Cambria Math" panose="02040503050406030204" pitchFamily="18" charset="0"/>
                                    <a:ea typeface="ＭＳ 明朝" panose="02020609040205080304" pitchFamily="49" charset="-128"/>
                                    <a:cs typeface="Times New Roman" panose="02020603050405020304" pitchFamily="18" charset="0"/>
                                  </a:rPr>
                                  <m:t>𝐨</m:t>
                                </m:r>
                              </m:sup>
                            </m:sSubSup>
                            <m:r>
                              <a:rPr lang="en-US" altLang="ja-JP" i="1">
                                <a:effectLst/>
                                <a:latin typeface="Cambria Math" panose="02040503050406030204" pitchFamily="18" charset="0"/>
                                <a:ea typeface="ＭＳ 明朝" panose="02020609040205080304" pitchFamily="49" charset="-128"/>
                                <a:cs typeface="Times New Roman" panose="02020603050405020304" pitchFamily="18" charset="0"/>
                              </a:rPr>
                              <m:t>∙</m:t>
                            </m:r>
                            <m:sSub>
                              <m:sSubPr>
                                <m:ctrlPr>
                                  <a:rPr lang="ja-JP" altLang="ja-JP" i="1">
                                    <a:effectLst/>
                                    <a:latin typeface="Cambria Math" panose="02040503050406030204" pitchFamily="18" charset="0"/>
                                    <a:ea typeface="Cambria Math" panose="02040503050406030204" pitchFamily="18" charset="0"/>
                                  </a:rPr>
                                </m:ctrlPr>
                              </m:sSubPr>
                              <m:e>
                                <m:r>
                                  <a:rPr lang="en-US" altLang="ja-JP" b="1" i="1">
                                    <a:effectLst/>
                                    <a:latin typeface="Cambria Math" panose="02040503050406030204" pitchFamily="18" charset="0"/>
                                    <a:ea typeface="ＭＳ 明朝" panose="02020609040205080304" pitchFamily="49" charset="-128"/>
                                    <a:cs typeface="Times New Roman" panose="02020603050405020304" pitchFamily="18" charset="0"/>
                                  </a:rPr>
                                  <m:t>𝐡</m:t>
                                </m:r>
                              </m:e>
                              <m:sub>
                                <m:r>
                                  <a:rPr lang="en-US" altLang="ja-JP" i="1">
                                    <a:effectLst/>
                                    <a:latin typeface="Cambria Math" panose="02040503050406030204" pitchFamily="18" charset="0"/>
                                    <a:ea typeface="ＭＳ 明朝" panose="02020609040205080304" pitchFamily="49" charset="-128"/>
                                    <a:cs typeface="Times New Roman" panose="02020603050405020304" pitchFamily="18" charset="0"/>
                                  </a:rPr>
                                  <m:t>𝑡</m:t>
                                </m:r>
                                <m:r>
                                  <a:rPr lang="en-US" altLang="ja-JP" i="1">
                                    <a:effectLst/>
                                    <a:latin typeface="Cambria Math" panose="02040503050406030204" pitchFamily="18" charset="0"/>
                                    <a:ea typeface="ＭＳ 明朝" panose="02020609040205080304" pitchFamily="49" charset="-128"/>
                                    <a:cs typeface="Times New Roman" panose="02020603050405020304" pitchFamily="18" charset="0"/>
                                  </a:rPr>
                                  <m:t>−1</m:t>
                                </m:r>
                              </m:sub>
                            </m:sSub>
                            <m:r>
                              <a:rPr lang="en-US" altLang="ja-JP" i="1">
                                <a:effectLst/>
                                <a:latin typeface="Cambria Math" panose="02040503050406030204" pitchFamily="18" charset="0"/>
                                <a:ea typeface="ＭＳ 明朝" panose="02020609040205080304" pitchFamily="49" charset="-128"/>
                                <a:cs typeface="Times New Roman" panose="02020603050405020304" pitchFamily="18" charset="0"/>
                              </a:rPr>
                              <m:t>+</m:t>
                            </m:r>
                            <m:sSubSup>
                              <m:sSubSupPr>
                                <m:ctrlPr>
                                  <a:rPr lang="ja-JP" altLang="ja-JP" i="1">
                                    <a:effectLst/>
                                    <a:latin typeface="Cambria Math" panose="02040503050406030204" pitchFamily="18" charset="0"/>
                                    <a:ea typeface="Cambria Math" panose="02040503050406030204" pitchFamily="18" charset="0"/>
                                  </a:rPr>
                                </m:ctrlPr>
                              </m:sSubSupPr>
                              <m:e>
                                <m:r>
                                  <a:rPr lang="en-US" altLang="ja-JP" b="1" i="1">
                                    <a:effectLst/>
                                    <a:latin typeface="Cambria Math" panose="02040503050406030204" pitchFamily="18" charset="0"/>
                                    <a:ea typeface="ＭＳ 明朝" panose="02020609040205080304" pitchFamily="49" charset="-128"/>
                                    <a:cs typeface="Times New Roman" panose="02020603050405020304" pitchFamily="18" charset="0"/>
                                  </a:rPr>
                                  <m:t>𝐛</m:t>
                                </m:r>
                              </m:e>
                              <m:sub>
                                <m:r>
                                  <a:rPr lang="en-US" altLang="ja-JP" i="1">
                                    <a:effectLst/>
                                    <a:latin typeface="Cambria Math" panose="02040503050406030204" pitchFamily="18" charset="0"/>
                                    <a:ea typeface="ＭＳ 明朝" panose="02020609040205080304" pitchFamily="49" charset="-128"/>
                                    <a:cs typeface="Times New Roman" panose="02020603050405020304" pitchFamily="18" charset="0"/>
                                  </a:rPr>
                                  <m:t>h</m:t>
                                </m:r>
                              </m:sub>
                              <m:sup>
                                <m:r>
                                  <a:rPr lang="en-US" altLang="ja-JP" b="1" i="1">
                                    <a:effectLst/>
                                    <a:latin typeface="Cambria Math" panose="02040503050406030204" pitchFamily="18" charset="0"/>
                                    <a:ea typeface="ＭＳ 明朝" panose="02020609040205080304" pitchFamily="49" charset="-128"/>
                                    <a:cs typeface="Times New Roman" panose="02020603050405020304" pitchFamily="18" charset="0"/>
                                  </a:rPr>
                                  <m:t>𝐨</m:t>
                                </m:r>
                              </m:sup>
                            </m:sSubSup>
                          </m:e>
                        </m:d>
                        <m:r>
                          <a:rPr lang="en-US" altLang="ja-JP" i="1">
                            <a:effectLst/>
                            <a:latin typeface="Cambria Math" panose="02040503050406030204" pitchFamily="18" charset="0"/>
                            <a:ea typeface="ＭＳ 明朝" panose="02020609040205080304" pitchFamily="49" charset="-128"/>
                            <a:cs typeface="Times New Roman" panose="02020603050405020304" pitchFamily="18" charset="0"/>
                          </a:rPr>
                          <m:t>⨁</m:t>
                        </m:r>
                        <m:d>
                          <m:dPr>
                            <m:ctrlPr>
                              <a:rPr lang="ja-JP" altLang="ja-JP" i="1">
                                <a:effectLst/>
                                <a:latin typeface="Cambria Math" panose="02040503050406030204" pitchFamily="18" charset="0"/>
                                <a:ea typeface="Cambria Math" panose="02040503050406030204" pitchFamily="18" charset="0"/>
                              </a:rPr>
                            </m:ctrlPr>
                          </m:dPr>
                          <m:e>
                            <m:sSubSup>
                              <m:sSubSupPr>
                                <m:ctrlPr>
                                  <a:rPr lang="ja-JP" altLang="ja-JP" i="1">
                                    <a:effectLst/>
                                    <a:latin typeface="Cambria Math" panose="02040503050406030204" pitchFamily="18" charset="0"/>
                                    <a:ea typeface="Cambria Math" panose="02040503050406030204" pitchFamily="18" charset="0"/>
                                  </a:rPr>
                                </m:ctrlPr>
                              </m:sSubSupPr>
                              <m:e>
                                <m:r>
                                  <a:rPr lang="en-US" altLang="ja-JP" b="1" i="1">
                                    <a:effectLst/>
                                    <a:latin typeface="Cambria Math" panose="02040503050406030204" pitchFamily="18" charset="0"/>
                                    <a:ea typeface="ＭＳ 明朝" panose="02020609040205080304" pitchFamily="49" charset="-128"/>
                                    <a:cs typeface="Times New Roman" panose="02020603050405020304" pitchFamily="18" charset="0"/>
                                  </a:rPr>
                                  <m:t>𝐖</m:t>
                                </m:r>
                              </m:e>
                              <m:sub>
                                <m:r>
                                  <a:rPr lang="en-US" altLang="ja-JP" i="1">
                                    <a:effectLst/>
                                    <a:latin typeface="Cambria Math" panose="02040503050406030204" pitchFamily="18" charset="0"/>
                                    <a:ea typeface="ＭＳ 明朝" panose="02020609040205080304" pitchFamily="49" charset="-128"/>
                                    <a:cs typeface="Times New Roman" panose="02020603050405020304" pitchFamily="18" charset="0"/>
                                  </a:rPr>
                                  <m:t>𝑥</m:t>
                                </m:r>
                              </m:sub>
                              <m:sup>
                                <m:r>
                                  <a:rPr lang="en-US" altLang="ja-JP" b="1" i="1">
                                    <a:effectLst/>
                                    <a:latin typeface="Cambria Math" panose="02040503050406030204" pitchFamily="18" charset="0"/>
                                    <a:ea typeface="ＭＳ 明朝" panose="02020609040205080304" pitchFamily="49" charset="-128"/>
                                    <a:cs typeface="Times New Roman" panose="02020603050405020304" pitchFamily="18" charset="0"/>
                                  </a:rPr>
                                  <m:t>𝐨</m:t>
                                </m:r>
                              </m:sup>
                            </m:sSubSup>
                            <m:r>
                              <a:rPr lang="en-US" altLang="ja-JP" i="1">
                                <a:effectLst/>
                                <a:latin typeface="Cambria Math" panose="02040503050406030204" pitchFamily="18" charset="0"/>
                                <a:ea typeface="ＭＳ 明朝" panose="02020609040205080304" pitchFamily="49" charset="-128"/>
                                <a:cs typeface="Times New Roman" panose="02020603050405020304" pitchFamily="18" charset="0"/>
                              </a:rPr>
                              <m:t>∙</m:t>
                            </m:r>
                            <m:sSub>
                              <m:sSubPr>
                                <m:ctrlPr>
                                  <a:rPr lang="ja-JP" altLang="ja-JP" b="1" i="1">
                                    <a:effectLst/>
                                    <a:latin typeface="Cambria Math" panose="02040503050406030204" pitchFamily="18" charset="0"/>
                                    <a:ea typeface="Cambria Math" panose="02040503050406030204" pitchFamily="18" charset="0"/>
                                  </a:rPr>
                                </m:ctrlPr>
                              </m:sSubPr>
                              <m:e>
                                <m:r>
                                  <a:rPr lang="en-US" altLang="ja-JP" b="1" i="1">
                                    <a:effectLst/>
                                    <a:latin typeface="Cambria Math" panose="02040503050406030204" pitchFamily="18" charset="0"/>
                                    <a:ea typeface="ＭＳ 明朝" panose="02020609040205080304" pitchFamily="49" charset="-128"/>
                                    <a:cs typeface="Times New Roman" panose="02020603050405020304" pitchFamily="18" charset="0"/>
                                  </a:rPr>
                                  <m:t>𝐱</m:t>
                                </m:r>
                              </m:e>
                              <m:sub>
                                <m:r>
                                  <a:rPr lang="en-US" altLang="ja-JP" b="1" i="1">
                                    <a:effectLst/>
                                    <a:latin typeface="Cambria Math" panose="02040503050406030204" pitchFamily="18" charset="0"/>
                                    <a:ea typeface="ＭＳ 明朝" panose="02020609040205080304" pitchFamily="49" charset="-128"/>
                                    <a:cs typeface="Times New Roman" panose="02020603050405020304" pitchFamily="18" charset="0"/>
                                  </a:rPr>
                                  <m:t>𝐭</m:t>
                                </m:r>
                              </m:sub>
                            </m:sSub>
                            <m:r>
                              <a:rPr lang="en-US" altLang="ja-JP" i="1">
                                <a:effectLst/>
                                <a:latin typeface="Cambria Math" panose="02040503050406030204" pitchFamily="18" charset="0"/>
                                <a:ea typeface="ＭＳ 明朝" panose="02020609040205080304" pitchFamily="49" charset="-128"/>
                                <a:cs typeface="Times New Roman" panose="02020603050405020304" pitchFamily="18" charset="0"/>
                              </a:rPr>
                              <m:t>+</m:t>
                            </m:r>
                            <m:sSubSup>
                              <m:sSubSupPr>
                                <m:ctrlPr>
                                  <a:rPr lang="ja-JP" altLang="ja-JP" b="1" i="1">
                                    <a:effectLst/>
                                    <a:latin typeface="Cambria Math" panose="02040503050406030204" pitchFamily="18" charset="0"/>
                                    <a:ea typeface="Cambria Math" panose="02040503050406030204" pitchFamily="18" charset="0"/>
                                  </a:rPr>
                                </m:ctrlPr>
                              </m:sSubSupPr>
                              <m:e>
                                <m:r>
                                  <a:rPr lang="en-US" altLang="ja-JP" b="1" i="1">
                                    <a:effectLst/>
                                    <a:latin typeface="Cambria Math" panose="02040503050406030204" pitchFamily="18" charset="0"/>
                                    <a:ea typeface="ＭＳ 明朝" panose="02020609040205080304" pitchFamily="49" charset="-128"/>
                                    <a:cs typeface="Times New Roman" panose="02020603050405020304" pitchFamily="18" charset="0"/>
                                  </a:rPr>
                                  <m:t>𝐛</m:t>
                                </m:r>
                              </m:e>
                              <m:sub>
                                <m:r>
                                  <a:rPr lang="en-US" altLang="ja-JP" i="1">
                                    <a:effectLst/>
                                    <a:latin typeface="Cambria Math" panose="02040503050406030204" pitchFamily="18" charset="0"/>
                                    <a:ea typeface="ＭＳ 明朝" panose="02020609040205080304" pitchFamily="49" charset="-128"/>
                                    <a:cs typeface="Times New Roman" panose="02020603050405020304" pitchFamily="18" charset="0"/>
                                  </a:rPr>
                                  <m:t>𝑥</m:t>
                                </m:r>
                              </m:sub>
                              <m:sup>
                                <m:r>
                                  <a:rPr lang="en-US" altLang="ja-JP" b="1" i="1">
                                    <a:effectLst/>
                                    <a:latin typeface="Cambria Math" panose="02040503050406030204" pitchFamily="18" charset="0"/>
                                    <a:ea typeface="ＭＳ 明朝" panose="02020609040205080304" pitchFamily="49" charset="-128"/>
                                    <a:cs typeface="Times New Roman" panose="02020603050405020304" pitchFamily="18" charset="0"/>
                                  </a:rPr>
                                  <m:t>𝐨</m:t>
                                </m:r>
                              </m:sup>
                            </m:sSubSup>
                          </m:e>
                        </m:d>
                      </m:e>
                    </m:d>
                  </m:oMath>
                </a14:m>
                <a:r>
                  <a:rPr lang="ja-JP" altLang="ja-JP">
                    <a:effectLst/>
                  </a:rPr>
                  <a:t> </a:t>
                </a:r>
                <a:r>
                  <a:rPr lang="en-US" altLang="ja-JP" dirty="0"/>
                  <a:t> </a:t>
                </a:r>
                <a:r>
                  <a:rPr lang="ja-JP" altLang="en-US"/>
                  <a:t>出力ゲート</a:t>
                </a:r>
                <a:endParaRPr lang="en-US" altLang="ja-JP" dirty="0">
                  <a:effectLst/>
                </a:endParaRPr>
              </a:p>
              <a:p>
                <a:pPr marL="0" indent="0">
                  <a:buNone/>
                </a:pPr>
                <a14:m>
                  <m:oMath xmlns:m="http://schemas.openxmlformats.org/officeDocument/2006/math">
                    <m:acc>
                      <m:accPr>
                        <m:chr m:val="̃"/>
                        <m:ctrlPr>
                          <a:rPr lang="ja-JP" altLang="ja-JP" b="1" i="1" smtClean="0">
                            <a:effectLst/>
                            <a:latin typeface="Cambria Math" panose="02040503050406030204" pitchFamily="18" charset="0"/>
                            <a:ea typeface="Cambria Math" panose="02040503050406030204" pitchFamily="18" charset="0"/>
                          </a:rPr>
                        </m:ctrlPr>
                      </m:accPr>
                      <m:e>
                        <m:r>
                          <a:rPr lang="en-US" altLang="ja-JP" b="1" i="1">
                            <a:effectLst/>
                            <a:latin typeface="Cambria Math" panose="02040503050406030204" pitchFamily="18" charset="0"/>
                            <a:ea typeface="ＭＳ 明朝" panose="02020609040205080304" pitchFamily="49" charset="-128"/>
                            <a:cs typeface="Times New Roman" panose="02020603050405020304" pitchFamily="18" charset="0"/>
                          </a:rPr>
                          <m:t>𝐜</m:t>
                        </m:r>
                      </m:e>
                    </m:acc>
                    <m:r>
                      <a:rPr lang="en-US" altLang="ja-JP" i="1">
                        <a:effectLst/>
                        <a:latin typeface="Cambria Math" panose="02040503050406030204" pitchFamily="18" charset="0"/>
                        <a:ea typeface="ＭＳ 明朝" panose="02020609040205080304" pitchFamily="49" charset="-128"/>
                        <a:cs typeface="Times New Roman" panose="02020603050405020304" pitchFamily="18" charset="0"/>
                      </a:rPr>
                      <m:t>=</m:t>
                    </m:r>
                    <m:func>
                      <m:funcPr>
                        <m:ctrlPr>
                          <a:rPr lang="ja-JP" altLang="ja-JP" i="1">
                            <a:effectLst/>
                            <a:latin typeface="Cambria Math" panose="02040503050406030204" pitchFamily="18" charset="0"/>
                            <a:ea typeface="Cambria Math" panose="02040503050406030204" pitchFamily="18" charset="0"/>
                          </a:rPr>
                        </m:ctrlPr>
                      </m:funcPr>
                      <m:fName>
                        <m:r>
                          <m:rPr>
                            <m:sty m:val="p"/>
                          </m:rPr>
                          <a:rPr lang="en-US" altLang="ja-JP">
                            <a:effectLst/>
                            <a:latin typeface="Cambria Math" panose="02040503050406030204" pitchFamily="18" charset="0"/>
                            <a:ea typeface="ＭＳ 明朝" panose="02020609040205080304" pitchFamily="49" charset="-128"/>
                            <a:cs typeface="Times New Roman" panose="02020603050405020304" pitchFamily="18" charset="0"/>
                          </a:rPr>
                          <m:t>tanh</m:t>
                        </m:r>
                      </m:fName>
                      <m:e>
                        <m:d>
                          <m:dPr>
                            <m:ctrlPr>
                              <a:rPr lang="ja-JP" altLang="ja-JP" i="1">
                                <a:effectLst/>
                                <a:latin typeface="Cambria Math" panose="02040503050406030204" pitchFamily="18" charset="0"/>
                                <a:ea typeface="Cambria Math" panose="02040503050406030204" pitchFamily="18" charset="0"/>
                              </a:rPr>
                            </m:ctrlPr>
                          </m:dPr>
                          <m:e>
                            <m:d>
                              <m:dPr>
                                <m:ctrlPr>
                                  <a:rPr lang="ja-JP" altLang="ja-JP" i="1">
                                    <a:effectLst/>
                                    <a:latin typeface="Cambria Math" panose="02040503050406030204" pitchFamily="18" charset="0"/>
                                    <a:ea typeface="Cambria Math" panose="02040503050406030204" pitchFamily="18" charset="0"/>
                                  </a:rPr>
                                </m:ctrlPr>
                              </m:dPr>
                              <m:e>
                                <m:sSubSup>
                                  <m:sSubSupPr>
                                    <m:ctrlPr>
                                      <a:rPr lang="ja-JP" altLang="ja-JP" i="1">
                                        <a:effectLst/>
                                        <a:latin typeface="Cambria Math" panose="02040503050406030204" pitchFamily="18" charset="0"/>
                                        <a:ea typeface="Cambria Math" panose="02040503050406030204" pitchFamily="18" charset="0"/>
                                      </a:rPr>
                                    </m:ctrlPr>
                                  </m:sSubSupPr>
                                  <m:e>
                                    <m:r>
                                      <a:rPr lang="en-US" altLang="ja-JP" b="1" i="1">
                                        <a:effectLst/>
                                        <a:latin typeface="Cambria Math" panose="02040503050406030204" pitchFamily="18" charset="0"/>
                                        <a:ea typeface="ＭＳ 明朝" panose="02020609040205080304" pitchFamily="49" charset="-128"/>
                                        <a:cs typeface="Times New Roman" panose="02020603050405020304" pitchFamily="18" charset="0"/>
                                      </a:rPr>
                                      <m:t>𝐖</m:t>
                                    </m:r>
                                  </m:e>
                                  <m:sub>
                                    <m:r>
                                      <a:rPr lang="en-US" altLang="ja-JP" i="1">
                                        <a:effectLst/>
                                        <a:latin typeface="Cambria Math" panose="02040503050406030204" pitchFamily="18" charset="0"/>
                                        <a:ea typeface="ＭＳ 明朝" panose="02020609040205080304" pitchFamily="49" charset="-128"/>
                                        <a:cs typeface="Times New Roman" panose="02020603050405020304" pitchFamily="18" charset="0"/>
                                      </a:rPr>
                                      <m:t>h</m:t>
                                    </m:r>
                                  </m:sub>
                                  <m:sup>
                                    <m:acc>
                                      <m:accPr>
                                        <m:chr m:val="̃"/>
                                        <m:ctrlPr>
                                          <a:rPr lang="ja-JP" altLang="ja-JP" i="1">
                                            <a:effectLst/>
                                            <a:latin typeface="Cambria Math" panose="02040503050406030204" pitchFamily="18" charset="0"/>
                                            <a:ea typeface="Cambria Math" panose="02040503050406030204" pitchFamily="18" charset="0"/>
                                          </a:rPr>
                                        </m:ctrlPr>
                                      </m:accPr>
                                      <m:e>
                                        <m:r>
                                          <a:rPr lang="en-US" altLang="ja-JP" b="1" i="1">
                                            <a:effectLst/>
                                            <a:latin typeface="Cambria Math" panose="02040503050406030204" pitchFamily="18" charset="0"/>
                                            <a:ea typeface="ＭＳ 明朝" panose="02020609040205080304" pitchFamily="49" charset="-128"/>
                                            <a:cs typeface="Times New Roman" panose="02020603050405020304" pitchFamily="18" charset="0"/>
                                          </a:rPr>
                                          <m:t>𝐜</m:t>
                                        </m:r>
                                      </m:e>
                                    </m:acc>
                                  </m:sup>
                                </m:sSubSup>
                                <m:r>
                                  <a:rPr lang="en-US" altLang="ja-JP" i="1">
                                    <a:effectLst/>
                                    <a:latin typeface="Cambria Math" panose="02040503050406030204" pitchFamily="18" charset="0"/>
                                    <a:ea typeface="ＭＳ 明朝" panose="02020609040205080304" pitchFamily="49" charset="-128"/>
                                    <a:cs typeface="Times New Roman" panose="02020603050405020304" pitchFamily="18" charset="0"/>
                                  </a:rPr>
                                  <m:t>∙</m:t>
                                </m:r>
                                <m:sSub>
                                  <m:sSubPr>
                                    <m:ctrlPr>
                                      <a:rPr lang="ja-JP" altLang="ja-JP" i="1">
                                        <a:effectLst/>
                                        <a:latin typeface="Cambria Math" panose="02040503050406030204" pitchFamily="18" charset="0"/>
                                        <a:ea typeface="Cambria Math" panose="02040503050406030204" pitchFamily="18" charset="0"/>
                                      </a:rPr>
                                    </m:ctrlPr>
                                  </m:sSubPr>
                                  <m:e>
                                    <m:r>
                                      <a:rPr lang="en-US" altLang="ja-JP" b="1" i="1">
                                        <a:effectLst/>
                                        <a:latin typeface="Cambria Math" panose="02040503050406030204" pitchFamily="18" charset="0"/>
                                        <a:ea typeface="ＭＳ 明朝" panose="02020609040205080304" pitchFamily="49" charset="-128"/>
                                        <a:cs typeface="Times New Roman" panose="02020603050405020304" pitchFamily="18" charset="0"/>
                                      </a:rPr>
                                      <m:t>𝒉</m:t>
                                    </m:r>
                                  </m:e>
                                  <m:sub>
                                    <m:r>
                                      <m:rPr>
                                        <m:sty m:val="p"/>
                                      </m:rPr>
                                      <a:rPr lang="en-US" altLang="ja-JP">
                                        <a:effectLst/>
                                        <a:latin typeface="Cambria Math" panose="02040503050406030204" pitchFamily="18" charset="0"/>
                                        <a:ea typeface="ＭＳ 明朝" panose="02020609040205080304" pitchFamily="49" charset="-128"/>
                                        <a:cs typeface="Times New Roman" panose="02020603050405020304" pitchFamily="18" charset="0"/>
                                      </a:rPr>
                                      <m:t>t</m:t>
                                    </m:r>
                                    <m:r>
                                      <a:rPr lang="en-US" altLang="ja-JP" i="1">
                                        <a:effectLst/>
                                        <a:latin typeface="Cambria Math" panose="02040503050406030204" pitchFamily="18" charset="0"/>
                                        <a:ea typeface="ＭＳ 明朝" panose="02020609040205080304" pitchFamily="49" charset="-128"/>
                                        <a:cs typeface="Times New Roman" panose="02020603050405020304" pitchFamily="18" charset="0"/>
                                      </a:rPr>
                                      <m:t>−</m:t>
                                    </m:r>
                                    <m:r>
                                      <a:rPr lang="en-US" altLang="ja-JP">
                                        <a:effectLst/>
                                        <a:latin typeface="Cambria Math" panose="02040503050406030204" pitchFamily="18" charset="0"/>
                                        <a:ea typeface="ＭＳ 明朝" panose="02020609040205080304" pitchFamily="49" charset="-128"/>
                                        <a:cs typeface="Times New Roman" panose="02020603050405020304" pitchFamily="18" charset="0"/>
                                      </a:rPr>
                                      <m:t>1</m:t>
                                    </m:r>
                                  </m:sub>
                                </m:sSub>
                                <m:r>
                                  <a:rPr lang="en-US" altLang="ja-JP" i="1">
                                    <a:effectLst/>
                                    <a:latin typeface="Cambria Math" panose="02040503050406030204" pitchFamily="18" charset="0"/>
                                    <a:ea typeface="ＭＳ 明朝" panose="02020609040205080304" pitchFamily="49" charset="-128"/>
                                    <a:cs typeface="Times New Roman" panose="02020603050405020304" pitchFamily="18" charset="0"/>
                                  </a:rPr>
                                  <m:t>+</m:t>
                                </m:r>
                                <m:sSubSup>
                                  <m:sSubSupPr>
                                    <m:ctrlPr>
                                      <a:rPr lang="ja-JP" altLang="ja-JP" i="1">
                                        <a:effectLst/>
                                        <a:latin typeface="Cambria Math" panose="02040503050406030204" pitchFamily="18" charset="0"/>
                                        <a:ea typeface="Cambria Math" panose="02040503050406030204" pitchFamily="18" charset="0"/>
                                      </a:rPr>
                                    </m:ctrlPr>
                                  </m:sSubSupPr>
                                  <m:e>
                                    <m:r>
                                      <a:rPr lang="en-US" altLang="ja-JP" b="1" i="1">
                                        <a:effectLst/>
                                        <a:latin typeface="Cambria Math" panose="02040503050406030204" pitchFamily="18" charset="0"/>
                                        <a:ea typeface="ＭＳ 明朝" panose="02020609040205080304" pitchFamily="49" charset="-128"/>
                                        <a:cs typeface="Times New Roman" panose="02020603050405020304" pitchFamily="18" charset="0"/>
                                      </a:rPr>
                                      <m:t>𝐛</m:t>
                                    </m:r>
                                  </m:e>
                                  <m:sub>
                                    <m:r>
                                      <a:rPr lang="en-US" altLang="ja-JP" i="1">
                                        <a:effectLst/>
                                        <a:latin typeface="Cambria Math" panose="02040503050406030204" pitchFamily="18" charset="0"/>
                                        <a:ea typeface="ＭＳ 明朝" panose="02020609040205080304" pitchFamily="49" charset="-128"/>
                                        <a:cs typeface="Times New Roman" panose="02020603050405020304" pitchFamily="18" charset="0"/>
                                      </a:rPr>
                                      <m:t>h</m:t>
                                    </m:r>
                                  </m:sub>
                                  <m:sup>
                                    <m:acc>
                                      <m:accPr>
                                        <m:chr m:val="̃"/>
                                        <m:ctrlPr>
                                          <a:rPr lang="ja-JP" altLang="ja-JP" i="1">
                                            <a:effectLst/>
                                            <a:latin typeface="Cambria Math" panose="02040503050406030204" pitchFamily="18" charset="0"/>
                                            <a:ea typeface="Cambria Math" panose="02040503050406030204" pitchFamily="18" charset="0"/>
                                          </a:rPr>
                                        </m:ctrlPr>
                                      </m:accPr>
                                      <m:e>
                                        <m:r>
                                          <a:rPr lang="en-US" altLang="ja-JP" b="1" i="1">
                                            <a:effectLst/>
                                            <a:latin typeface="Cambria Math" panose="02040503050406030204" pitchFamily="18" charset="0"/>
                                            <a:ea typeface="ＭＳ 明朝" panose="02020609040205080304" pitchFamily="49" charset="-128"/>
                                            <a:cs typeface="Times New Roman" panose="02020603050405020304" pitchFamily="18" charset="0"/>
                                          </a:rPr>
                                          <m:t>𝐜</m:t>
                                        </m:r>
                                      </m:e>
                                    </m:acc>
                                  </m:sup>
                                </m:sSubSup>
                              </m:e>
                            </m:d>
                            <m:r>
                              <a:rPr lang="en-US" altLang="ja-JP" i="1">
                                <a:effectLst/>
                                <a:latin typeface="Cambria Math" panose="02040503050406030204" pitchFamily="18" charset="0"/>
                                <a:ea typeface="ＭＳ 明朝" panose="02020609040205080304" pitchFamily="49" charset="-128"/>
                                <a:cs typeface="Times New Roman" panose="02020603050405020304" pitchFamily="18" charset="0"/>
                              </a:rPr>
                              <m:t>⨁</m:t>
                            </m:r>
                            <m:d>
                              <m:dPr>
                                <m:ctrlPr>
                                  <a:rPr lang="ja-JP" altLang="ja-JP" i="1">
                                    <a:effectLst/>
                                    <a:latin typeface="Cambria Math" panose="02040503050406030204" pitchFamily="18" charset="0"/>
                                    <a:ea typeface="Cambria Math" panose="02040503050406030204" pitchFamily="18" charset="0"/>
                                  </a:rPr>
                                </m:ctrlPr>
                              </m:dPr>
                              <m:e>
                                <m:sSubSup>
                                  <m:sSubSupPr>
                                    <m:ctrlPr>
                                      <a:rPr lang="ja-JP" altLang="ja-JP" i="1">
                                        <a:effectLst/>
                                        <a:latin typeface="Cambria Math" panose="02040503050406030204" pitchFamily="18" charset="0"/>
                                        <a:ea typeface="Cambria Math" panose="02040503050406030204" pitchFamily="18" charset="0"/>
                                      </a:rPr>
                                    </m:ctrlPr>
                                  </m:sSubSupPr>
                                  <m:e>
                                    <m:r>
                                      <a:rPr lang="en-US" altLang="ja-JP" b="1" i="1">
                                        <a:effectLst/>
                                        <a:latin typeface="Cambria Math" panose="02040503050406030204" pitchFamily="18" charset="0"/>
                                        <a:ea typeface="ＭＳ 明朝" panose="02020609040205080304" pitchFamily="49" charset="-128"/>
                                        <a:cs typeface="Times New Roman" panose="02020603050405020304" pitchFamily="18" charset="0"/>
                                      </a:rPr>
                                      <m:t>𝐖</m:t>
                                    </m:r>
                                  </m:e>
                                  <m:sub>
                                    <m:r>
                                      <a:rPr lang="en-US" altLang="ja-JP" i="1">
                                        <a:effectLst/>
                                        <a:latin typeface="Cambria Math" panose="02040503050406030204" pitchFamily="18" charset="0"/>
                                        <a:ea typeface="ＭＳ 明朝" panose="02020609040205080304" pitchFamily="49" charset="-128"/>
                                        <a:cs typeface="Times New Roman" panose="02020603050405020304" pitchFamily="18" charset="0"/>
                                      </a:rPr>
                                      <m:t>𝑥</m:t>
                                    </m:r>
                                  </m:sub>
                                  <m:sup>
                                    <m:acc>
                                      <m:accPr>
                                        <m:chr m:val="̃"/>
                                        <m:ctrlPr>
                                          <a:rPr lang="ja-JP" altLang="ja-JP" i="1">
                                            <a:effectLst/>
                                            <a:latin typeface="Cambria Math" panose="02040503050406030204" pitchFamily="18" charset="0"/>
                                            <a:ea typeface="Cambria Math" panose="02040503050406030204" pitchFamily="18" charset="0"/>
                                          </a:rPr>
                                        </m:ctrlPr>
                                      </m:accPr>
                                      <m:e>
                                        <m:r>
                                          <a:rPr lang="en-US" altLang="ja-JP" b="1" i="1">
                                            <a:effectLst/>
                                            <a:latin typeface="Cambria Math" panose="02040503050406030204" pitchFamily="18" charset="0"/>
                                            <a:ea typeface="ＭＳ 明朝" panose="02020609040205080304" pitchFamily="49" charset="-128"/>
                                            <a:cs typeface="Times New Roman" panose="02020603050405020304" pitchFamily="18" charset="0"/>
                                          </a:rPr>
                                          <m:t>𝐜</m:t>
                                        </m:r>
                                      </m:e>
                                    </m:acc>
                                  </m:sup>
                                </m:sSubSup>
                                <m:r>
                                  <a:rPr lang="en-US" altLang="ja-JP" i="1">
                                    <a:effectLst/>
                                    <a:latin typeface="Cambria Math" panose="02040503050406030204" pitchFamily="18" charset="0"/>
                                    <a:ea typeface="ＭＳ 明朝" panose="02020609040205080304" pitchFamily="49" charset="-128"/>
                                    <a:cs typeface="Times New Roman" panose="02020603050405020304" pitchFamily="18" charset="0"/>
                                  </a:rPr>
                                  <m:t>∙</m:t>
                                </m:r>
                                <m:sSub>
                                  <m:sSubPr>
                                    <m:ctrlPr>
                                      <a:rPr lang="ja-JP" altLang="ja-JP" i="1">
                                        <a:effectLst/>
                                        <a:latin typeface="Cambria Math" panose="02040503050406030204" pitchFamily="18" charset="0"/>
                                        <a:ea typeface="Cambria Math" panose="02040503050406030204" pitchFamily="18" charset="0"/>
                                      </a:rPr>
                                    </m:ctrlPr>
                                  </m:sSubPr>
                                  <m:e>
                                    <m:r>
                                      <a:rPr lang="en-US" altLang="ja-JP" b="1" i="1">
                                        <a:effectLst/>
                                        <a:latin typeface="Cambria Math" panose="02040503050406030204" pitchFamily="18" charset="0"/>
                                        <a:ea typeface="ＭＳ 明朝" panose="02020609040205080304" pitchFamily="49" charset="-128"/>
                                        <a:cs typeface="Times New Roman" panose="02020603050405020304" pitchFamily="18" charset="0"/>
                                      </a:rPr>
                                      <m:t>𝐱</m:t>
                                    </m:r>
                                  </m:e>
                                  <m:sub>
                                    <m:r>
                                      <a:rPr lang="en-US" altLang="ja-JP" i="1">
                                        <a:effectLst/>
                                        <a:latin typeface="Cambria Math" panose="02040503050406030204" pitchFamily="18" charset="0"/>
                                        <a:ea typeface="ＭＳ 明朝" panose="02020609040205080304" pitchFamily="49" charset="-128"/>
                                        <a:cs typeface="Times New Roman" panose="02020603050405020304" pitchFamily="18" charset="0"/>
                                      </a:rPr>
                                      <m:t>𝑡</m:t>
                                    </m:r>
                                  </m:sub>
                                </m:sSub>
                                <m:r>
                                  <a:rPr lang="en-US" altLang="ja-JP" i="1">
                                    <a:effectLst/>
                                    <a:latin typeface="Cambria Math" panose="02040503050406030204" pitchFamily="18" charset="0"/>
                                    <a:ea typeface="ＭＳ 明朝" panose="02020609040205080304" pitchFamily="49" charset="-128"/>
                                    <a:cs typeface="Times New Roman" panose="02020603050405020304" pitchFamily="18" charset="0"/>
                                  </a:rPr>
                                  <m:t>+</m:t>
                                </m:r>
                                <m:sSubSup>
                                  <m:sSubSupPr>
                                    <m:ctrlPr>
                                      <a:rPr lang="ja-JP" altLang="ja-JP" i="1">
                                        <a:effectLst/>
                                        <a:latin typeface="Cambria Math" panose="02040503050406030204" pitchFamily="18" charset="0"/>
                                        <a:ea typeface="Cambria Math" panose="02040503050406030204" pitchFamily="18" charset="0"/>
                                      </a:rPr>
                                    </m:ctrlPr>
                                  </m:sSubSupPr>
                                  <m:e>
                                    <m:r>
                                      <a:rPr lang="en-US" altLang="ja-JP" b="1" i="1">
                                        <a:effectLst/>
                                        <a:latin typeface="Cambria Math" panose="02040503050406030204" pitchFamily="18" charset="0"/>
                                        <a:ea typeface="ＭＳ 明朝" panose="02020609040205080304" pitchFamily="49" charset="-128"/>
                                        <a:cs typeface="Times New Roman" panose="02020603050405020304" pitchFamily="18" charset="0"/>
                                      </a:rPr>
                                      <m:t>𝐛</m:t>
                                    </m:r>
                                  </m:e>
                                  <m:sub>
                                    <m:r>
                                      <a:rPr lang="en-US" altLang="ja-JP" i="1">
                                        <a:effectLst/>
                                        <a:latin typeface="Cambria Math" panose="02040503050406030204" pitchFamily="18" charset="0"/>
                                        <a:ea typeface="ＭＳ 明朝" panose="02020609040205080304" pitchFamily="49" charset="-128"/>
                                        <a:cs typeface="Times New Roman" panose="02020603050405020304" pitchFamily="18" charset="0"/>
                                      </a:rPr>
                                      <m:t>𝑥</m:t>
                                    </m:r>
                                  </m:sub>
                                  <m:sup>
                                    <m:acc>
                                      <m:accPr>
                                        <m:chr m:val="̃"/>
                                        <m:ctrlPr>
                                          <a:rPr lang="ja-JP" altLang="ja-JP" i="1">
                                            <a:effectLst/>
                                            <a:latin typeface="Cambria Math" panose="02040503050406030204" pitchFamily="18" charset="0"/>
                                            <a:ea typeface="Cambria Math" panose="02040503050406030204" pitchFamily="18" charset="0"/>
                                          </a:rPr>
                                        </m:ctrlPr>
                                      </m:accPr>
                                      <m:e>
                                        <m:r>
                                          <a:rPr lang="en-US" altLang="ja-JP" b="1" i="1">
                                            <a:effectLst/>
                                            <a:latin typeface="Cambria Math" panose="02040503050406030204" pitchFamily="18" charset="0"/>
                                            <a:ea typeface="ＭＳ 明朝" panose="02020609040205080304" pitchFamily="49" charset="-128"/>
                                            <a:cs typeface="Times New Roman" panose="02020603050405020304" pitchFamily="18" charset="0"/>
                                          </a:rPr>
                                          <m:t>𝐜</m:t>
                                        </m:r>
                                      </m:e>
                                    </m:acc>
                                  </m:sup>
                                </m:sSubSup>
                              </m:e>
                            </m:d>
                          </m:e>
                        </m:d>
                      </m:e>
                    </m:func>
                  </m:oMath>
                </a14:m>
                <a:r>
                  <a:rPr lang="ja-JP" altLang="ja-JP">
                    <a:effectLst/>
                  </a:rPr>
                  <a:t> </a:t>
                </a:r>
                <a:r>
                  <a:rPr lang="en-US" altLang="ja-JP" dirty="0">
                    <a:effectLst/>
                  </a:rPr>
                  <a:t>      </a:t>
                </a:r>
                <a:r>
                  <a:rPr lang="ja-JP" altLang="en-US" dirty="0"/>
                  <a:t>隠れ</a:t>
                </a:r>
                <a:r>
                  <a:rPr lang="ja-JP" altLang="en-US" dirty="0">
                    <a:effectLst/>
                  </a:rPr>
                  <a:t>状態の</a:t>
                </a:r>
                <a:r>
                  <a:rPr lang="ja-JP" altLang="en-US">
                    <a:effectLst/>
                  </a:rPr>
                  <a:t>記憶セル</a:t>
                </a:r>
                <a:endParaRPr lang="en-US" altLang="ja-JP" dirty="0">
                  <a:effectLst/>
                </a:endParaRPr>
              </a:p>
              <a:p>
                <a:pPr marL="0" indent="0">
                  <a:buNone/>
                </a:pPr>
                <a14:m>
                  <m:oMath xmlns:m="http://schemas.openxmlformats.org/officeDocument/2006/math">
                    <m:sSub>
                      <m:sSubPr>
                        <m:ctrlPr>
                          <a:rPr lang="ja-JP" altLang="ja-JP" i="1" smtClean="0">
                            <a:effectLst/>
                            <a:latin typeface="Cambria Math" panose="02040503050406030204" pitchFamily="18" charset="0"/>
                            <a:ea typeface="Cambria Math" panose="02040503050406030204" pitchFamily="18" charset="0"/>
                          </a:rPr>
                        </m:ctrlPr>
                      </m:sSubPr>
                      <m:e>
                        <m:r>
                          <a:rPr lang="en-US" altLang="ja-JP" b="1" i="1">
                            <a:effectLst/>
                            <a:latin typeface="Cambria Math" panose="02040503050406030204" pitchFamily="18" charset="0"/>
                            <a:ea typeface="ＭＳ 明朝" panose="02020609040205080304" pitchFamily="49" charset="-128"/>
                            <a:cs typeface="Times New Roman" panose="02020603050405020304" pitchFamily="18" charset="0"/>
                          </a:rPr>
                          <m:t>𝐜</m:t>
                        </m:r>
                      </m:e>
                      <m:sub>
                        <m:r>
                          <a:rPr lang="en-US" altLang="ja-JP" i="1">
                            <a:effectLst/>
                            <a:latin typeface="Cambria Math" panose="02040503050406030204" pitchFamily="18" charset="0"/>
                            <a:ea typeface="ＭＳ 明朝" panose="02020609040205080304" pitchFamily="49" charset="-128"/>
                            <a:cs typeface="Times New Roman" panose="02020603050405020304" pitchFamily="18" charset="0"/>
                          </a:rPr>
                          <m:t>𝑡</m:t>
                        </m:r>
                      </m:sub>
                    </m:sSub>
                    <m:r>
                      <a:rPr lang="en-US" altLang="ja-JP" i="1">
                        <a:effectLst/>
                        <a:latin typeface="Cambria Math" panose="02040503050406030204" pitchFamily="18" charset="0"/>
                        <a:ea typeface="ＭＳ 明朝" panose="02020609040205080304" pitchFamily="49" charset="-128"/>
                        <a:cs typeface="Times New Roman" panose="02020603050405020304" pitchFamily="18" charset="0"/>
                      </a:rPr>
                      <m:t>=</m:t>
                    </m:r>
                    <m:d>
                      <m:dPr>
                        <m:ctrlPr>
                          <a:rPr lang="ja-JP" altLang="ja-JP" i="1">
                            <a:effectLst/>
                            <a:latin typeface="Cambria Math" panose="02040503050406030204" pitchFamily="18" charset="0"/>
                            <a:ea typeface="Cambria Math" panose="02040503050406030204" pitchFamily="18" charset="0"/>
                          </a:rPr>
                        </m:ctrlPr>
                      </m:dPr>
                      <m:e>
                        <m:r>
                          <a:rPr lang="en-US" altLang="ja-JP" b="1" i="1">
                            <a:effectLst/>
                            <a:latin typeface="Cambria Math" panose="02040503050406030204" pitchFamily="18" charset="0"/>
                            <a:ea typeface="ＭＳ 明朝" panose="02020609040205080304" pitchFamily="49" charset="-128"/>
                            <a:cs typeface="Times New Roman" panose="02020603050405020304" pitchFamily="18" charset="0"/>
                          </a:rPr>
                          <m:t>𝐟</m:t>
                        </m:r>
                        <m:r>
                          <a:rPr lang="en-US" altLang="ja-JP" i="1">
                            <a:effectLst/>
                            <a:latin typeface="Cambria Math" panose="02040503050406030204" pitchFamily="18" charset="0"/>
                            <a:ea typeface="ＭＳ 明朝" panose="02020609040205080304" pitchFamily="49" charset="-128"/>
                            <a:cs typeface="Times New Roman" panose="02020603050405020304" pitchFamily="18" charset="0"/>
                          </a:rPr>
                          <m:t>⊗</m:t>
                        </m:r>
                        <m:sSub>
                          <m:sSubPr>
                            <m:ctrlPr>
                              <a:rPr lang="ja-JP" altLang="ja-JP" i="1">
                                <a:effectLst/>
                                <a:latin typeface="Cambria Math" panose="02040503050406030204" pitchFamily="18" charset="0"/>
                                <a:ea typeface="Cambria Math" panose="02040503050406030204" pitchFamily="18" charset="0"/>
                              </a:rPr>
                            </m:ctrlPr>
                          </m:sSubPr>
                          <m:e>
                            <m:r>
                              <a:rPr lang="en-US" altLang="ja-JP" b="1" i="1">
                                <a:effectLst/>
                                <a:latin typeface="Cambria Math" panose="02040503050406030204" pitchFamily="18" charset="0"/>
                                <a:ea typeface="ＭＳ 明朝" panose="02020609040205080304" pitchFamily="49" charset="-128"/>
                                <a:cs typeface="Times New Roman" panose="02020603050405020304" pitchFamily="18" charset="0"/>
                              </a:rPr>
                              <m:t>𝐜</m:t>
                            </m:r>
                          </m:e>
                          <m:sub>
                            <m:r>
                              <a:rPr lang="en-US" altLang="ja-JP" i="1">
                                <a:effectLst/>
                                <a:latin typeface="Cambria Math" panose="02040503050406030204" pitchFamily="18" charset="0"/>
                                <a:ea typeface="ＭＳ 明朝" panose="02020609040205080304" pitchFamily="49" charset="-128"/>
                                <a:cs typeface="Times New Roman" panose="02020603050405020304" pitchFamily="18" charset="0"/>
                              </a:rPr>
                              <m:t>𝑡</m:t>
                            </m:r>
                            <m:r>
                              <a:rPr lang="en-US" altLang="ja-JP" i="1">
                                <a:effectLst/>
                                <a:latin typeface="Cambria Math" panose="02040503050406030204" pitchFamily="18" charset="0"/>
                                <a:ea typeface="ＭＳ 明朝" panose="02020609040205080304" pitchFamily="49" charset="-128"/>
                                <a:cs typeface="Times New Roman" panose="02020603050405020304" pitchFamily="18" charset="0"/>
                              </a:rPr>
                              <m:t>−1</m:t>
                            </m:r>
                          </m:sub>
                        </m:sSub>
                      </m:e>
                    </m:d>
                    <m:r>
                      <a:rPr lang="en-US" altLang="ja-JP" i="1">
                        <a:effectLst/>
                        <a:latin typeface="Cambria Math" panose="02040503050406030204" pitchFamily="18" charset="0"/>
                        <a:ea typeface="ＭＳ 明朝" panose="02020609040205080304" pitchFamily="49" charset="-128"/>
                        <a:cs typeface="Times New Roman" panose="02020603050405020304" pitchFamily="18" charset="0"/>
                      </a:rPr>
                      <m:t>⨁</m:t>
                    </m:r>
                    <m:d>
                      <m:dPr>
                        <m:ctrlPr>
                          <a:rPr lang="ja-JP" altLang="ja-JP" i="1">
                            <a:effectLst/>
                            <a:latin typeface="Cambria Math" panose="02040503050406030204" pitchFamily="18" charset="0"/>
                            <a:ea typeface="Cambria Math" panose="02040503050406030204" pitchFamily="18" charset="0"/>
                          </a:rPr>
                        </m:ctrlPr>
                      </m:dPr>
                      <m:e>
                        <m:r>
                          <a:rPr lang="en-US" altLang="ja-JP" b="1" i="1">
                            <a:effectLst/>
                            <a:latin typeface="Cambria Math" panose="02040503050406030204" pitchFamily="18" charset="0"/>
                            <a:ea typeface="ＭＳ 明朝" panose="02020609040205080304" pitchFamily="49" charset="-128"/>
                            <a:cs typeface="Times New Roman" panose="02020603050405020304" pitchFamily="18" charset="0"/>
                          </a:rPr>
                          <m:t>𝐢</m:t>
                        </m:r>
                        <m:r>
                          <a:rPr lang="en-US" altLang="ja-JP" i="1">
                            <a:effectLst/>
                            <a:latin typeface="Cambria Math" panose="02040503050406030204" pitchFamily="18" charset="0"/>
                            <a:ea typeface="ＭＳ 明朝" panose="02020609040205080304" pitchFamily="49" charset="-128"/>
                            <a:cs typeface="Times New Roman" panose="02020603050405020304" pitchFamily="18" charset="0"/>
                          </a:rPr>
                          <m:t>⨂</m:t>
                        </m:r>
                        <m:acc>
                          <m:accPr>
                            <m:chr m:val="̃"/>
                            <m:ctrlPr>
                              <a:rPr lang="ja-JP" altLang="ja-JP" i="1">
                                <a:effectLst/>
                                <a:latin typeface="Cambria Math" panose="02040503050406030204" pitchFamily="18" charset="0"/>
                                <a:ea typeface="Cambria Math" panose="02040503050406030204" pitchFamily="18" charset="0"/>
                              </a:rPr>
                            </m:ctrlPr>
                          </m:accPr>
                          <m:e>
                            <m:r>
                              <a:rPr lang="en-US" altLang="ja-JP" b="1" i="1">
                                <a:effectLst/>
                                <a:latin typeface="Cambria Math" panose="02040503050406030204" pitchFamily="18" charset="0"/>
                                <a:ea typeface="ＭＳ 明朝" panose="02020609040205080304" pitchFamily="49" charset="-128"/>
                                <a:cs typeface="Times New Roman" panose="02020603050405020304" pitchFamily="18" charset="0"/>
                              </a:rPr>
                              <m:t>𝐜</m:t>
                            </m:r>
                          </m:e>
                        </m:acc>
                      </m:e>
                    </m:d>
                  </m:oMath>
                </a14:m>
                <a:r>
                  <a:rPr lang="en-US" altLang="ja-JP" dirty="0"/>
                  <a:t>                                         </a:t>
                </a:r>
                <a:r>
                  <a:rPr lang="ja-JP" altLang="en-US"/>
                  <a:t>記憶セル</a:t>
                </a:r>
                <a:endParaRPr lang="en-US" altLang="ja-JP" dirty="0"/>
              </a:p>
              <a:p>
                <a:pPr marL="0" indent="0">
                  <a:buNone/>
                </a:pPr>
                <a14:m>
                  <m:oMath xmlns:m="http://schemas.openxmlformats.org/officeDocument/2006/math">
                    <m:sSub>
                      <m:sSubPr>
                        <m:ctrlPr>
                          <a:rPr lang="ja-JP" altLang="ja-JP" i="1" smtClean="0">
                            <a:effectLst/>
                            <a:latin typeface="Cambria Math" panose="02040503050406030204" pitchFamily="18" charset="0"/>
                            <a:ea typeface="Cambria Math" panose="02040503050406030204" pitchFamily="18" charset="0"/>
                          </a:rPr>
                        </m:ctrlPr>
                      </m:sSubPr>
                      <m:e>
                        <m:r>
                          <a:rPr lang="en-US" altLang="ja-JP" b="1" i="1">
                            <a:effectLst/>
                            <a:latin typeface="Cambria Math" panose="02040503050406030204" pitchFamily="18" charset="0"/>
                            <a:ea typeface="ＭＳ 明朝" panose="02020609040205080304" pitchFamily="49" charset="-128"/>
                            <a:cs typeface="Times New Roman" panose="02020603050405020304" pitchFamily="18" charset="0"/>
                          </a:rPr>
                          <m:t>𝐲</m:t>
                        </m:r>
                      </m:e>
                      <m:sub>
                        <m:r>
                          <a:rPr lang="en-US" altLang="ja-JP" i="1">
                            <a:effectLst/>
                            <a:latin typeface="Cambria Math" panose="02040503050406030204" pitchFamily="18" charset="0"/>
                            <a:ea typeface="ＭＳ 明朝" panose="02020609040205080304" pitchFamily="49" charset="-128"/>
                            <a:cs typeface="Times New Roman" panose="02020603050405020304" pitchFamily="18" charset="0"/>
                          </a:rPr>
                          <m:t>𝑡</m:t>
                        </m:r>
                      </m:sub>
                    </m:sSub>
                    <m:r>
                      <a:rPr lang="en-US" altLang="ja-JP" i="1">
                        <a:effectLst/>
                        <a:latin typeface="Cambria Math" panose="02040503050406030204" pitchFamily="18" charset="0"/>
                        <a:ea typeface="ＭＳ 明朝" panose="02020609040205080304" pitchFamily="49" charset="-128"/>
                        <a:cs typeface="Times New Roman" panose="02020603050405020304" pitchFamily="18" charset="0"/>
                      </a:rPr>
                      <m:t>=</m:t>
                    </m:r>
                    <m:sSub>
                      <m:sSubPr>
                        <m:ctrlPr>
                          <a:rPr lang="ja-JP" altLang="ja-JP" i="1">
                            <a:effectLst/>
                            <a:latin typeface="Cambria Math" panose="02040503050406030204" pitchFamily="18" charset="0"/>
                            <a:ea typeface="Cambria Math" panose="02040503050406030204" pitchFamily="18" charset="0"/>
                          </a:rPr>
                        </m:ctrlPr>
                      </m:sSubPr>
                      <m:e>
                        <m:r>
                          <a:rPr lang="en-US" altLang="ja-JP" b="1" i="1">
                            <a:effectLst/>
                            <a:latin typeface="Cambria Math" panose="02040503050406030204" pitchFamily="18" charset="0"/>
                            <a:ea typeface="ＭＳ 明朝" panose="02020609040205080304" pitchFamily="49" charset="-128"/>
                            <a:cs typeface="Times New Roman" panose="02020603050405020304" pitchFamily="18" charset="0"/>
                          </a:rPr>
                          <m:t>𝐡</m:t>
                        </m:r>
                      </m:e>
                      <m:sub>
                        <m:r>
                          <a:rPr lang="en-US" altLang="ja-JP" i="1">
                            <a:effectLst/>
                            <a:latin typeface="Cambria Math" panose="02040503050406030204" pitchFamily="18" charset="0"/>
                            <a:ea typeface="ＭＳ 明朝" panose="02020609040205080304" pitchFamily="49" charset="-128"/>
                            <a:cs typeface="Times New Roman" panose="02020603050405020304" pitchFamily="18" charset="0"/>
                          </a:rPr>
                          <m:t>𝑡</m:t>
                        </m:r>
                      </m:sub>
                    </m:sSub>
                    <m:r>
                      <a:rPr lang="en-US" altLang="ja-JP" i="1">
                        <a:effectLst/>
                        <a:latin typeface="Cambria Math" panose="02040503050406030204" pitchFamily="18" charset="0"/>
                        <a:ea typeface="ＭＳ 明朝" panose="02020609040205080304" pitchFamily="49" charset="-128"/>
                        <a:cs typeface="Times New Roman" panose="02020603050405020304" pitchFamily="18" charset="0"/>
                      </a:rPr>
                      <m:t>=</m:t>
                    </m:r>
                    <m:r>
                      <a:rPr lang="en-US" altLang="ja-JP" b="1" i="1">
                        <a:effectLst/>
                        <a:latin typeface="Cambria Math" panose="02040503050406030204" pitchFamily="18" charset="0"/>
                        <a:ea typeface="ＭＳ 明朝" panose="02020609040205080304" pitchFamily="49" charset="-128"/>
                        <a:cs typeface="Times New Roman" panose="02020603050405020304" pitchFamily="18" charset="0"/>
                      </a:rPr>
                      <m:t>𝐨</m:t>
                    </m:r>
                    <m:r>
                      <a:rPr lang="en-US" altLang="ja-JP" i="1">
                        <a:effectLst/>
                        <a:latin typeface="Cambria Math" panose="02040503050406030204" pitchFamily="18" charset="0"/>
                        <a:ea typeface="ＭＳ 明朝" panose="02020609040205080304" pitchFamily="49" charset="-128"/>
                        <a:cs typeface="Times New Roman" panose="02020603050405020304" pitchFamily="18" charset="0"/>
                      </a:rPr>
                      <m:t>⨂</m:t>
                    </m:r>
                    <m:sSub>
                      <m:sSubPr>
                        <m:ctrlPr>
                          <a:rPr lang="ja-JP" altLang="ja-JP" i="1">
                            <a:effectLst/>
                            <a:latin typeface="Cambria Math" panose="02040503050406030204" pitchFamily="18" charset="0"/>
                            <a:ea typeface="Cambria Math" panose="02040503050406030204" pitchFamily="18" charset="0"/>
                          </a:rPr>
                        </m:ctrlPr>
                      </m:sSubPr>
                      <m:e>
                        <m:r>
                          <a:rPr lang="en-US" altLang="ja-JP" b="1" i="1">
                            <a:effectLst/>
                            <a:latin typeface="Cambria Math" panose="02040503050406030204" pitchFamily="18" charset="0"/>
                            <a:ea typeface="ＭＳ 明朝" panose="02020609040205080304" pitchFamily="49" charset="-128"/>
                            <a:cs typeface="Times New Roman" panose="02020603050405020304" pitchFamily="18" charset="0"/>
                          </a:rPr>
                          <m:t>𝐜</m:t>
                        </m:r>
                      </m:e>
                      <m:sub>
                        <m:r>
                          <a:rPr lang="en-US" altLang="ja-JP" i="1">
                            <a:effectLst/>
                            <a:latin typeface="Cambria Math" panose="02040503050406030204" pitchFamily="18" charset="0"/>
                            <a:ea typeface="ＭＳ 明朝" panose="02020609040205080304" pitchFamily="49" charset="-128"/>
                            <a:cs typeface="Times New Roman" panose="02020603050405020304" pitchFamily="18" charset="0"/>
                          </a:rPr>
                          <m:t>𝑡</m:t>
                        </m:r>
                      </m:sub>
                    </m:sSub>
                  </m:oMath>
                </a14:m>
                <a:r>
                  <a:rPr lang="ja-JP" altLang="ja-JP">
                    <a:effectLst/>
                  </a:rPr>
                  <a:t> </a:t>
                </a:r>
                <a:r>
                  <a:rPr lang="en-US" altLang="ja-JP" dirty="0">
                    <a:effectLst/>
                  </a:rPr>
                  <a:t>                                                    </a:t>
                </a:r>
                <a:r>
                  <a:rPr lang="ja-JP" altLang="en-US">
                    <a:effectLst/>
                  </a:rPr>
                  <a:t>出力</a:t>
                </a:r>
                <a:endParaRPr kumimoji="1" lang="ja-JP" altLang="en-US"/>
              </a:p>
            </p:txBody>
          </p:sp>
        </mc:Choice>
        <mc:Fallback xmlns="">
          <p:sp>
            <p:nvSpPr>
              <p:cNvPr id="3" name="コンテンツ プレースホルダー 2">
                <a:extLst>
                  <a:ext uri="{FF2B5EF4-FFF2-40B4-BE49-F238E27FC236}">
                    <a16:creationId xmlns:a16="http://schemas.microsoft.com/office/drawing/2014/main" id="{506AA5FE-796C-AE26-DE83-862574A0F378}"/>
                  </a:ext>
                </a:extLst>
              </p:cNvPr>
              <p:cNvSpPr>
                <a:spLocks noGrp="1" noRot="1" noChangeAspect="1" noMove="1" noResize="1" noEditPoints="1" noAdjustHandles="1" noChangeArrowheads="1" noChangeShapeType="1" noTextEdit="1"/>
              </p:cNvSpPr>
              <p:nvPr>
                <p:ph idx="1"/>
              </p:nvPr>
            </p:nvSpPr>
            <p:spPr>
              <a:blipFill>
                <a:blip r:embed="rId2"/>
                <a:stretch>
                  <a:fillRect l="-326"/>
                </a:stretch>
              </a:blipFill>
            </p:spPr>
            <p:txBody>
              <a:bodyPr/>
              <a:lstStyle/>
              <a:p>
                <a:r>
                  <a:rPr lang="ja-JP" altLang="en-US">
                    <a:noFill/>
                  </a:rPr>
                  <a:t> </a:t>
                </a:r>
              </a:p>
            </p:txBody>
          </p:sp>
        </mc:Fallback>
      </mc:AlternateContent>
      <p:sp>
        <p:nvSpPr>
          <p:cNvPr id="4" name="スライド番号プレースホルダー 3">
            <a:extLst>
              <a:ext uri="{FF2B5EF4-FFF2-40B4-BE49-F238E27FC236}">
                <a16:creationId xmlns:a16="http://schemas.microsoft.com/office/drawing/2014/main" id="{6CB86653-B483-E5A1-4D37-5B4CFB5E8765}"/>
              </a:ext>
            </a:extLst>
          </p:cNvPr>
          <p:cNvSpPr>
            <a:spLocks noGrp="1"/>
          </p:cNvSpPr>
          <p:nvPr>
            <p:ph type="sldNum" sz="quarter" idx="12"/>
          </p:nvPr>
        </p:nvSpPr>
        <p:spPr/>
        <p:txBody>
          <a:bodyPr/>
          <a:lstStyle/>
          <a:p>
            <a:fld id="{3C83C733-A267-4C27-B924-90460700986B}" type="slidenum">
              <a:rPr lang="ja-JP" altLang="en-US" smtClean="0"/>
              <a:pPr/>
              <a:t>28</a:t>
            </a:fld>
            <a:endParaRPr lang="ja-JP" altLang="en-US"/>
          </a:p>
        </p:txBody>
      </p:sp>
    </p:spTree>
    <p:extLst>
      <p:ext uri="{BB962C8B-B14F-4D97-AF65-F5344CB8AC3E}">
        <p14:creationId xmlns:p14="http://schemas.microsoft.com/office/powerpoint/2010/main" val="33438737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66FC28E-3749-88BF-F8B0-C81722E8BD13}"/>
              </a:ext>
            </a:extLst>
          </p:cNvPr>
          <p:cNvSpPr>
            <a:spLocks noGrp="1"/>
          </p:cNvSpPr>
          <p:nvPr>
            <p:ph type="title"/>
          </p:nvPr>
        </p:nvSpPr>
        <p:spPr/>
        <p:txBody>
          <a:bodyPr/>
          <a:lstStyle/>
          <a:p>
            <a:r>
              <a:rPr kumimoji="1" lang="en-US" altLang="ja-JP" dirty="0"/>
              <a:t>LSTM1</a:t>
            </a:r>
            <a:endParaRPr kumimoji="1" lang="ja-JP" altLang="en-US"/>
          </a:p>
        </p:txBody>
      </p:sp>
      <p:pic>
        <p:nvPicPr>
          <p:cNvPr id="6" name="コンテンツ プレースホルダー 5" descr="グラフ, 散布図&#10;&#10;自動的に生成された説明">
            <a:extLst>
              <a:ext uri="{FF2B5EF4-FFF2-40B4-BE49-F238E27FC236}">
                <a16:creationId xmlns:a16="http://schemas.microsoft.com/office/drawing/2014/main" id="{2058D900-0950-C234-E263-D9C94DF5FC8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93308" y="1240899"/>
            <a:ext cx="9600291" cy="4376201"/>
          </a:xfrm>
        </p:spPr>
      </p:pic>
      <p:sp>
        <p:nvSpPr>
          <p:cNvPr id="4" name="スライド番号プレースホルダー 3">
            <a:extLst>
              <a:ext uri="{FF2B5EF4-FFF2-40B4-BE49-F238E27FC236}">
                <a16:creationId xmlns:a16="http://schemas.microsoft.com/office/drawing/2014/main" id="{10863F5B-CCC7-4227-3772-E3C3D2E9D71D}"/>
              </a:ext>
            </a:extLst>
          </p:cNvPr>
          <p:cNvSpPr>
            <a:spLocks noGrp="1"/>
          </p:cNvSpPr>
          <p:nvPr>
            <p:ph type="sldNum" sz="quarter" idx="12"/>
          </p:nvPr>
        </p:nvSpPr>
        <p:spPr/>
        <p:txBody>
          <a:bodyPr/>
          <a:lstStyle/>
          <a:p>
            <a:fld id="{3C83C733-A267-4C27-B924-90460700986B}" type="slidenum">
              <a:rPr lang="ja-JP" altLang="en-US" smtClean="0"/>
              <a:pPr/>
              <a:t>29</a:t>
            </a:fld>
            <a:endParaRPr lang="ja-JP" altLang="en-US"/>
          </a:p>
        </p:txBody>
      </p:sp>
    </p:spTree>
    <p:extLst>
      <p:ext uri="{BB962C8B-B14F-4D97-AF65-F5344CB8AC3E}">
        <p14:creationId xmlns:p14="http://schemas.microsoft.com/office/powerpoint/2010/main" val="22486793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E374BC8-5577-49F0-AF1B-4CA05BAC1CF8}"/>
              </a:ext>
            </a:extLst>
          </p:cNvPr>
          <p:cNvSpPr>
            <a:spLocks noGrp="1"/>
          </p:cNvSpPr>
          <p:nvPr>
            <p:ph type="title"/>
          </p:nvPr>
        </p:nvSpPr>
        <p:spPr/>
        <p:txBody>
          <a:bodyPr/>
          <a:lstStyle/>
          <a:p>
            <a:r>
              <a:rPr lang="ja-JP" altLang="en-US" dirty="0"/>
              <a:t>研究テーマ</a:t>
            </a:r>
            <a:endParaRPr kumimoji="1" lang="ja-JP" altLang="en-US" dirty="0"/>
          </a:p>
        </p:txBody>
      </p:sp>
      <p:sp>
        <p:nvSpPr>
          <p:cNvPr id="3" name="コンテンツ プレースホルダー 2">
            <a:extLst>
              <a:ext uri="{FF2B5EF4-FFF2-40B4-BE49-F238E27FC236}">
                <a16:creationId xmlns:a16="http://schemas.microsoft.com/office/drawing/2014/main" id="{85D00B4A-7332-EDA9-4ED8-B5E98306C5E8}"/>
              </a:ext>
            </a:extLst>
          </p:cNvPr>
          <p:cNvSpPr>
            <a:spLocks noGrp="1"/>
          </p:cNvSpPr>
          <p:nvPr>
            <p:ph idx="1"/>
          </p:nvPr>
        </p:nvSpPr>
        <p:spPr/>
        <p:txBody>
          <a:bodyPr/>
          <a:lstStyle/>
          <a:p>
            <a:r>
              <a:rPr lang="ja-JP" altLang="en-US" dirty="0"/>
              <a:t>オンラインゲームの接続数増減を予測するモデルの提案</a:t>
            </a:r>
            <a:endParaRPr kumimoji="1" lang="en-US" altLang="ja-JP" dirty="0"/>
          </a:p>
          <a:p>
            <a:endParaRPr kumimoji="1" lang="ja-JP" altLang="en-US" dirty="0"/>
          </a:p>
        </p:txBody>
      </p:sp>
      <p:sp>
        <p:nvSpPr>
          <p:cNvPr id="4" name="スライド番号プレースホルダー 3">
            <a:extLst>
              <a:ext uri="{FF2B5EF4-FFF2-40B4-BE49-F238E27FC236}">
                <a16:creationId xmlns:a16="http://schemas.microsoft.com/office/drawing/2014/main" id="{8FBFC90B-FC69-34E9-98FB-DC96583C2065}"/>
              </a:ext>
            </a:extLst>
          </p:cNvPr>
          <p:cNvSpPr>
            <a:spLocks noGrp="1"/>
          </p:cNvSpPr>
          <p:nvPr>
            <p:ph type="sldNum" sz="quarter" idx="12"/>
          </p:nvPr>
        </p:nvSpPr>
        <p:spPr/>
        <p:txBody>
          <a:bodyPr/>
          <a:lstStyle/>
          <a:p>
            <a:fld id="{3C83C733-A267-4C27-B924-90460700986B}" type="slidenum">
              <a:rPr lang="ja-JP" altLang="en-US" smtClean="0"/>
              <a:pPr/>
              <a:t>3</a:t>
            </a:fld>
            <a:endParaRPr lang="ja-JP" altLang="en-US"/>
          </a:p>
        </p:txBody>
      </p:sp>
      <p:sp>
        <p:nvSpPr>
          <p:cNvPr id="14" name="角丸四角形 12">
            <a:extLst>
              <a:ext uri="{FF2B5EF4-FFF2-40B4-BE49-F238E27FC236}">
                <a16:creationId xmlns:a16="http://schemas.microsoft.com/office/drawing/2014/main" id="{96C87DE9-5D6D-A895-39AC-364FD9A984D0}"/>
              </a:ext>
            </a:extLst>
          </p:cNvPr>
          <p:cNvSpPr/>
          <p:nvPr/>
        </p:nvSpPr>
        <p:spPr>
          <a:xfrm>
            <a:off x="76200" y="1627142"/>
            <a:ext cx="12074685" cy="4143601"/>
          </a:xfrm>
          <a:prstGeom prst="round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dirty="0" err="1">
              <a:solidFill>
                <a:schemeClr val="tx1"/>
              </a:solidFill>
              <a:latin typeface="Times New Roman" panose="02020603050405020304" pitchFamily="18" charset="0"/>
              <a:cs typeface="Times New Roman" panose="02020603050405020304" pitchFamily="18" charset="0"/>
            </a:endParaRPr>
          </a:p>
        </p:txBody>
      </p:sp>
      <p:grpSp>
        <p:nvGrpSpPr>
          <p:cNvPr id="15" name="グループ化 14">
            <a:extLst>
              <a:ext uri="{FF2B5EF4-FFF2-40B4-BE49-F238E27FC236}">
                <a16:creationId xmlns:a16="http://schemas.microsoft.com/office/drawing/2014/main" id="{73F3D0ED-D9EF-4F6C-0F94-DA93041905CD}"/>
              </a:ext>
            </a:extLst>
          </p:cNvPr>
          <p:cNvGrpSpPr/>
          <p:nvPr/>
        </p:nvGrpSpPr>
        <p:grpSpPr>
          <a:xfrm>
            <a:off x="222416" y="1979784"/>
            <a:ext cx="11800912" cy="3283169"/>
            <a:chOff x="69966" y="1714500"/>
            <a:chExt cx="12670015" cy="3429000"/>
          </a:xfrm>
        </p:grpSpPr>
        <p:sp>
          <p:nvSpPr>
            <p:cNvPr id="16" name="角丸四角形 4">
              <a:extLst>
                <a:ext uri="{FF2B5EF4-FFF2-40B4-BE49-F238E27FC236}">
                  <a16:creationId xmlns:a16="http://schemas.microsoft.com/office/drawing/2014/main" id="{B4865650-071A-F679-2979-0D2B389E5FD5}"/>
                </a:ext>
              </a:extLst>
            </p:cNvPr>
            <p:cNvSpPr/>
            <p:nvPr/>
          </p:nvSpPr>
          <p:spPr>
            <a:xfrm>
              <a:off x="69966" y="2190404"/>
              <a:ext cx="3637509" cy="2477192"/>
            </a:xfrm>
            <a:prstGeom prst="round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2800"/>
                <a:t>今月までの</a:t>
              </a:r>
              <a:endParaRPr kumimoji="1" lang="en-US" altLang="ja-JP" sz="2800" dirty="0"/>
            </a:p>
            <a:p>
              <a:pPr algn="ctr"/>
              <a:r>
                <a:rPr kumimoji="1" lang="ja-JP" altLang="en-US" sz="2800"/>
                <a:t>時系列データ</a:t>
              </a:r>
            </a:p>
          </p:txBody>
        </p:sp>
        <p:pic>
          <p:nvPicPr>
            <p:cNvPr id="17" name="図 16">
              <a:extLst>
                <a:ext uri="{FF2B5EF4-FFF2-40B4-BE49-F238E27FC236}">
                  <a16:creationId xmlns:a16="http://schemas.microsoft.com/office/drawing/2014/main" id="{434C1051-338C-D819-00D9-91FBEA318F29}"/>
                </a:ext>
              </a:extLst>
            </p:cNvPr>
            <p:cNvPicPr>
              <a:picLocks noChangeAspect="1"/>
            </p:cNvPicPr>
            <p:nvPr/>
          </p:nvPicPr>
          <p:blipFill>
            <a:blip r:embed="rId3"/>
            <a:stretch>
              <a:fillRect/>
            </a:stretch>
          </p:blipFill>
          <p:spPr>
            <a:xfrm>
              <a:off x="4538630" y="1714500"/>
              <a:ext cx="3429000" cy="3429000"/>
            </a:xfrm>
            <a:prstGeom prst="rect">
              <a:avLst/>
            </a:prstGeom>
          </p:spPr>
        </p:pic>
        <p:sp>
          <p:nvSpPr>
            <p:cNvPr id="18" name="角丸四角形 6">
              <a:extLst>
                <a:ext uri="{FF2B5EF4-FFF2-40B4-BE49-F238E27FC236}">
                  <a16:creationId xmlns:a16="http://schemas.microsoft.com/office/drawing/2014/main" id="{10ED9467-D820-EBBC-958D-500BFC216985}"/>
                </a:ext>
              </a:extLst>
            </p:cNvPr>
            <p:cNvSpPr/>
            <p:nvPr/>
          </p:nvSpPr>
          <p:spPr>
            <a:xfrm>
              <a:off x="8798785" y="2190404"/>
              <a:ext cx="3941196" cy="2477192"/>
            </a:xfrm>
            <a:prstGeom prst="round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2800"/>
                <a:t>次月のプレイヤーの</a:t>
              </a:r>
              <a:endParaRPr kumimoji="1" lang="en-US" altLang="ja-JP" sz="2800" dirty="0"/>
            </a:p>
            <a:p>
              <a:pPr algn="ctr"/>
              <a:r>
                <a:rPr kumimoji="1" lang="ja-JP" altLang="en-US" sz="2800"/>
                <a:t>最大同時接続数の</a:t>
              </a:r>
              <a:endParaRPr kumimoji="1" lang="en-US" altLang="ja-JP" sz="2800" dirty="0"/>
            </a:p>
            <a:p>
              <a:pPr algn="ctr"/>
              <a:r>
                <a:rPr kumimoji="1" lang="ja-JP" altLang="en-US" sz="2800"/>
                <a:t>増加率</a:t>
              </a:r>
              <a:endParaRPr kumimoji="1" lang="en-US" altLang="ja-JP" sz="2800" dirty="0"/>
            </a:p>
          </p:txBody>
        </p:sp>
        <p:sp>
          <p:nvSpPr>
            <p:cNvPr id="19" name="右矢印 7">
              <a:extLst>
                <a:ext uri="{FF2B5EF4-FFF2-40B4-BE49-F238E27FC236}">
                  <a16:creationId xmlns:a16="http://schemas.microsoft.com/office/drawing/2014/main" id="{A37DFFC0-FA64-031E-23DE-8025AB730F3C}"/>
                </a:ext>
              </a:extLst>
            </p:cNvPr>
            <p:cNvSpPr/>
            <p:nvPr/>
          </p:nvSpPr>
          <p:spPr>
            <a:xfrm>
              <a:off x="3813226" y="3175462"/>
              <a:ext cx="956656" cy="881149"/>
            </a:xfrm>
            <a:prstGeom prst="rightArrow">
              <a:avLst/>
            </a:prstGeom>
            <a:solidFill>
              <a:srgbClr val="FF0000"/>
            </a:solid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20" name="右矢印 8">
              <a:extLst>
                <a:ext uri="{FF2B5EF4-FFF2-40B4-BE49-F238E27FC236}">
                  <a16:creationId xmlns:a16="http://schemas.microsoft.com/office/drawing/2014/main" id="{F77D84C5-F4B0-0467-6268-B9A89D9FE434}"/>
                </a:ext>
              </a:extLst>
            </p:cNvPr>
            <p:cNvSpPr/>
            <p:nvPr/>
          </p:nvSpPr>
          <p:spPr>
            <a:xfrm>
              <a:off x="7681835" y="3175462"/>
              <a:ext cx="956656" cy="881149"/>
            </a:xfrm>
            <a:prstGeom prst="rightArrow">
              <a:avLst/>
            </a:prstGeom>
            <a:solidFill>
              <a:srgbClr val="FF0000"/>
            </a:solid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21" name="テキスト ボックス 20">
              <a:extLst>
                <a:ext uri="{FF2B5EF4-FFF2-40B4-BE49-F238E27FC236}">
                  <a16:creationId xmlns:a16="http://schemas.microsoft.com/office/drawing/2014/main" id="{2AE3E966-2CF6-3F40-A02F-C3A1143FED04}"/>
                </a:ext>
              </a:extLst>
            </p:cNvPr>
            <p:cNvSpPr txBox="1"/>
            <p:nvPr/>
          </p:nvSpPr>
          <p:spPr>
            <a:xfrm>
              <a:off x="1367658" y="1898016"/>
              <a:ext cx="1005403" cy="584775"/>
            </a:xfrm>
            <a:prstGeom prst="rect">
              <a:avLst/>
            </a:prstGeom>
            <a:solidFill>
              <a:schemeClr val="bg1"/>
            </a:solidFill>
          </p:spPr>
          <p:txBody>
            <a:bodyPr wrap="none" rtlCol="0">
              <a:spAutoFit/>
            </a:bodyPr>
            <a:lstStyle/>
            <a:p>
              <a:r>
                <a:rPr kumimoji="1" lang="ja-JP" altLang="en-US" sz="3200"/>
                <a:t>入力</a:t>
              </a:r>
              <a:endParaRPr kumimoji="1" lang="ja-JP" altLang="en-US"/>
            </a:p>
          </p:txBody>
        </p:sp>
        <p:sp>
          <p:nvSpPr>
            <p:cNvPr id="22" name="テキスト ボックス 21">
              <a:extLst>
                <a:ext uri="{FF2B5EF4-FFF2-40B4-BE49-F238E27FC236}">
                  <a16:creationId xmlns:a16="http://schemas.microsoft.com/office/drawing/2014/main" id="{6F6856DE-A621-D2BC-C459-903612B21CE8}"/>
                </a:ext>
              </a:extLst>
            </p:cNvPr>
            <p:cNvSpPr txBox="1"/>
            <p:nvPr/>
          </p:nvSpPr>
          <p:spPr>
            <a:xfrm>
              <a:off x="10208021" y="1898016"/>
              <a:ext cx="1005403" cy="584775"/>
            </a:xfrm>
            <a:prstGeom prst="rect">
              <a:avLst/>
            </a:prstGeom>
            <a:solidFill>
              <a:schemeClr val="bg1"/>
            </a:solidFill>
          </p:spPr>
          <p:txBody>
            <a:bodyPr wrap="none" rtlCol="0">
              <a:spAutoFit/>
            </a:bodyPr>
            <a:lstStyle/>
            <a:p>
              <a:r>
                <a:rPr lang="ja-JP" altLang="en-US" sz="3200"/>
                <a:t>出</a:t>
              </a:r>
              <a:r>
                <a:rPr kumimoji="1" lang="ja-JP" altLang="en-US" sz="3200"/>
                <a:t>力</a:t>
              </a:r>
              <a:endParaRPr kumimoji="1" lang="ja-JP" altLang="en-US"/>
            </a:p>
          </p:txBody>
        </p:sp>
      </p:grpSp>
      <p:sp>
        <p:nvSpPr>
          <p:cNvPr id="23" name="テキスト ボックス 22">
            <a:extLst>
              <a:ext uri="{FF2B5EF4-FFF2-40B4-BE49-F238E27FC236}">
                <a16:creationId xmlns:a16="http://schemas.microsoft.com/office/drawing/2014/main" id="{239F3036-4E9B-6ECE-7E3C-5FF77007CA7B}"/>
              </a:ext>
            </a:extLst>
          </p:cNvPr>
          <p:cNvSpPr txBox="1"/>
          <p:nvPr/>
        </p:nvSpPr>
        <p:spPr>
          <a:xfrm>
            <a:off x="4165502" y="5436357"/>
            <a:ext cx="4082762" cy="584775"/>
          </a:xfrm>
          <a:prstGeom prst="rect">
            <a:avLst/>
          </a:prstGeom>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kumimoji="1" lang="en-US" altLang="ja-JP" sz="3200" dirty="0">
                <a:latin typeface="Times New Roman" panose="02020603050405020304" pitchFamily="18" charset="0"/>
                <a:cs typeface="Times New Roman" panose="02020603050405020304" pitchFamily="18" charset="0"/>
              </a:rPr>
              <a:t>AI</a:t>
            </a:r>
            <a:r>
              <a:rPr kumimoji="1" lang="ja-JP" altLang="en-US" sz="3200" dirty="0">
                <a:latin typeface="Times New Roman" panose="02020603050405020304" pitchFamily="18" charset="0"/>
                <a:cs typeface="Times New Roman" panose="02020603050405020304" pitchFamily="18" charset="0"/>
              </a:rPr>
              <a:t>の入出力イメージ</a:t>
            </a:r>
          </a:p>
        </p:txBody>
      </p:sp>
    </p:spTree>
    <p:extLst>
      <p:ext uri="{BB962C8B-B14F-4D97-AF65-F5344CB8AC3E}">
        <p14:creationId xmlns:p14="http://schemas.microsoft.com/office/powerpoint/2010/main" val="22308726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A053CC1-A8CA-7C7D-9FC2-0067549B44CE}"/>
              </a:ext>
            </a:extLst>
          </p:cNvPr>
          <p:cNvSpPr>
            <a:spLocks noGrp="1"/>
          </p:cNvSpPr>
          <p:nvPr>
            <p:ph type="title"/>
          </p:nvPr>
        </p:nvSpPr>
        <p:spPr/>
        <p:txBody>
          <a:bodyPr/>
          <a:lstStyle/>
          <a:p>
            <a:r>
              <a:rPr kumimoji="1" lang="en-US" altLang="ja-JP" dirty="0"/>
              <a:t>RNN1</a:t>
            </a:r>
            <a:r>
              <a:rPr kumimoji="1" lang="ja-JP" altLang="en-US"/>
              <a:t>層</a:t>
            </a:r>
          </a:p>
        </p:txBody>
      </p:sp>
      <p:sp>
        <p:nvSpPr>
          <p:cNvPr id="4" name="スライド番号プレースホルダー 3">
            <a:extLst>
              <a:ext uri="{FF2B5EF4-FFF2-40B4-BE49-F238E27FC236}">
                <a16:creationId xmlns:a16="http://schemas.microsoft.com/office/drawing/2014/main" id="{B6C9D200-CE45-A899-A65A-8460C773A056}"/>
              </a:ext>
            </a:extLst>
          </p:cNvPr>
          <p:cNvSpPr>
            <a:spLocks noGrp="1"/>
          </p:cNvSpPr>
          <p:nvPr>
            <p:ph type="sldNum" sz="quarter" idx="12"/>
          </p:nvPr>
        </p:nvSpPr>
        <p:spPr/>
        <p:txBody>
          <a:bodyPr/>
          <a:lstStyle/>
          <a:p>
            <a:fld id="{3C83C733-A267-4C27-B924-90460700986B}" type="slidenum">
              <a:rPr lang="ja-JP" altLang="en-US" smtClean="0"/>
              <a:pPr/>
              <a:t>30</a:t>
            </a:fld>
            <a:endParaRPr lang="ja-JP" altLang="en-US"/>
          </a:p>
        </p:txBody>
      </p:sp>
      <p:pic>
        <p:nvPicPr>
          <p:cNvPr id="7" name="コンテンツ プレースホルダー 6" descr="グラフ, 散布図&#10;&#10;自動的に生成された説明">
            <a:extLst>
              <a:ext uri="{FF2B5EF4-FFF2-40B4-BE49-F238E27FC236}">
                <a16:creationId xmlns:a16="http://schemas.microsoft.com/office/drawing/2014/main" id="{4947CBB8-5EA7-C41A-6431-29A49FC57DE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93309" y="1240899"/>
            <a:ext cx="9600290" cy="4376201"/>
          </a:xfrm>
        </p:spPr>
      </p:pic>
    </p:spTree>
    <p:extLst>
      <p:ext uri="{BB962C8B-B14F-4D97-AF65-F5344CB8AC3E}">
        <p14:creationId xmlns:p14="http://schemas.microsoft.com/office/powerpoint/2010/main" val="18699824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A053CC1-A8CA-7C7D-9FC2-0067549B44CE}"/>
              </a:ext>
            </a:extLst>
          </p:cNvPr>
          <p:cNvSpPr>
            <a:spLocks noGrp="1"/>
          </p:cNvSpPr>
          <p:nvPr>
            <p:ph type="title"/>
          </p:nvPr>
        </p:nvSpPr>
        <p:spPr/>
        <p:txBody>
          <a:bodyPr/>
          <a:lstStyle/>
          <a:p>
            <a:r>
              <a:rPr kumimoji="1" lang="en-US" altLang="ja-JP" dirty="0"/>
              <a:t>RNN2</a:t>
            </a:r>
            <a:r>
              <a:rPr kumimoji="1" lang="ja-JP" altLang="en-US"/>
              <a:t>層</a:t>
            </a:r>
          </a:p>
        </p:txBody>
      </p:sp>
      <p:sp>
        <p:nvSpPr>
          <p:cNvPr id="4" name="スライド番号プレースホルダー 3">
            <a:extLst>
              <a:ext uri="{FF2B5EF4-FFF2-40B4-BE49-F238E27FC236}">
                <a16:creationId xmlns:a16="http://schemas.microsoft.com/office/drawing/2014/main" id="{B6C9D200-CE45-A899-A65A-8460C773A056}"/>
              </a:ext>
            </a:extLst>
          </p:cNvPr>
          <p:cNvSpPr>
            <a:spLocks noGrp="1"/>
          </p:cNvSpPr>
          <p:nvPr>
            <p:ph type="sldNum" sz="quarter" idx="12"/>
          </p:nvPr>
        </p:nvSpPr>
        <p:spPr/>
        <p:txBody>
          <a:bodyPr/>
          <a:lstStyle/>
          <a:p>
            <a:fld id="{3C83C733-A267-4C27-B924-90460700986B}" type="slidenum">
              <a:rPr lang="ja-JP" altLang="en-US" smtClean="0"/>
              <a:pPr/>
              <a:t>31</a:t>
            </a:fld>
            <a:endParaRPr lang="ja-JP" altLang="en-US"/>
          </a:p>
        </p:txBody>
      </p:sp>
      <p:pic>
        <p:nvPicPr>
          <p:cNvPr id="5" name="図 4" descr="グラフ, 散布図&#10;&#10;自動的に生成された説明">
            <a:extLst>
              <a:ext uri="{FF2B5EF4-FFF2-40B4-BE49-F238E27FC236}">
                <a16:creationId xmlns:a16="http://schemas.microsoft.com/office/drawing/2014/main" id="{C412A98A-1E6F-99B7-7305-C9EF3380FF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3309" y="1240900"/>
            <a:ext cx="9600289" cy="4376200"/>
          </a:xfrm>
          <a:prstGeom prst="rect">
            <a:avLst/>
          </a:prstGeom>
        </p:spPr>
      </p:pic>
      <p:sp>
        <p:nvSpPr>
          <p:cNvPr id="8" name="コンテンツ プレースホルダー 7">
            <a:extLst>
              <a:ext uri="{FF2B5EF4-FFF2-40B4-BE49-F238E27FC236}">
                <a16:creationId xmlns:a16="http://schemas.microsoft.com/office/drawing/2014/main" id="{A0B2E5B8-C55B-C9EF-3647-67BC41B8E9B2}"/>
              </a:ext>
            </a:extLst>
          </p:cNvPr>
          <p:cNvSpPr>
            <a:spLocks noGrp="1"/>
          </p:cNvSpPr>
          <p:nvPr>
            <p:ph idx="1"/>
          </p:nvPr>
        </p:nvSpPr>
        <p:spPr>
          <a:xfrm>
            <a:off x="262076" y="1058429"/>
            <a:ext cx="11662756" cy="4806765"/>
          </a:xfrm>
        </p:spPr>
        <p:txBody>
          <a:bodyPr/>
          <a:lstStyle/>
          <a:p>
            <a:endParaRPr lang="ja-JP" altLang="en-US"/>
          </a:p>
        </p:txBody>
      </p:sp>
    </p:spTree>
    <p:extLst>
      <p:ext uri="{BB962C8B-B14F-4D97-AF65-F5344CB8AC3E}">
        <p14:creationId xmlns:p14="http://schemas.microsoft.com/office/powerpoint/2010/main" val="7247405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A053CC1-A8CA-7C7D-9FC2-0067549B44CE}"/>
              </a:ext>
            </a:extLst>
          </p:cNvPr>
          <p:cNvSpPr>
            <a:spLocks noGrp="1"/>
          </p:cNvSpPr>
          <p:nvPr>
            <p:ph type="title"/>
          </p:nvPr>
        </p:nvSpPr>
        <p:spPr/>
        <p:txBody>
          <a:bodyPr/>
          <a:lstStyle/>
          <a:p>
            <a:r>
              <a:rPr kumimoji="1" lang="en-US" altLang="ja-JP" dirty="0"/>
              <a:t>RNN3</a:t>
            </a:r>
            <a:r>
              <a:rPr kumimoji="1" lang="ja-JP" altLang="en-US"/>
              <a:t>層</a:t>
            </a:r>
          </a:p>
        </p:txBody>
      </p:sp>
      <p:sp>
        <p:nvSpPr>
          <p:cNvPr id="4" name="スライド番号プレースホルダー 3">
            <a:extLst>
              <a:ext uri="{FF2B5EF4-FFF2-40B4-BE49-F238E27FC236}">
                <a16:creationId xmlns:a16="http://schemas.microsoft.com/office/drawing/2014/main" id="{B6C9D200-CE45-A899-A65A-8460C773A056}"/>
              </a:ext>
            </a:extLst>
          </p:cNvPr>
          <p:cNvSpPr>
            <a:spLocks noGrp="1"/>
          </p:cNvSpPr>
          <p:nvPr>
            <p:ph type="sldNum" sz="quarter" idx="12"/>
          </p:nvPr>
        </p:nvSpPr>
        <p:spPr/>
        <p:txBody>
          <a:bodyPr/>
          <a:lstStyle/>
          <a:p>
            <a:fld id="{3C83C733-A267-4C27-B924-90460700986B}" type="slidenum">
              <a:rPr lang="ja-JP" altLang="en-US" smtClean="0"/>
              <a:pPr/>
              <a:t>32</a:t>
            </a:fld>
            <a:endParaRPr lang="ja-JP" altLang="en-US"/>
          </a:p>
        </p:txBody>
      </p:sp>
      <p:pic>
        <p:nvPicPr>
          <p:cNvPr id="5" name="図 4" descr="グラフ, 散布図&#10;&#10;自動的に生成された説明">
            <a:extLst>
              <a:ext uri="{FF2B5EF4-FFF2-40B4-BE49-F238E27FC236}">
                <a16:creationId xmlns:a16="http://schemas.microsoft.com/office/drawing/2014/main" id="{2C6F58DC-AA08-2957-A62E-4B294F7A97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3309" y="1240900"/>
            <a:ext cx="9600289" cy="4376200"/>
          </a:xfrm>
          <a:prstGeom prst="rect">
            <a:avLst/>
          </a:prstGeom>
        </p:spPr>
      </p:pic>
      <p:sp>
        <p:nvSpPr>
          <p:cNvPr id="8" name="コンテンツ プレースホルダー 7">
            <a:extLst>
              <a:ext uri="{FF2B5EF4-FFF2-40B4-BE49-F238E27FC236}">
                <a16:creationId xmlns:a16="http://schemas.microsoft.com/office/drawing/2014/main" id="{EE8B313D-FB8C-3117-EC49-A28BE5783CF1}"/>
              </a:ext>
            </a:extLst>
          </p:cNvPr>
          <p:cNvSpPr>
            <a:spLocks noGrp="1"/>
          </p:cNvSpPr>
          <p:nvPr>
            <p:ph idx="1"/>
          </p:nvPr>
        </p:nvSpPr>
        <p:spPr/>
        <p:txBody>
          <a:bodyPr/>
          <a:lstStyle/>
          <a:p>
            <a:endParaRPr lang="ja-JP" altLang="en-US"/>
          </a:p>
        </p:txBody>
      </p:sp>
    </p:spTree>
    <p:extLst>
      <p:ext uri="{BB962C8B-B14F-4D97-AF65-F5344CB8AC3E}">
        <p14:creationId xmlns:p14="http://schemas.microsoft.com/office/powerpoint/2010/main" val="38916475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0325168-40F0-25CB-D35C-6CE2D5005FAD}"/>
              </a:ext>
            </a:extLst>
          </p:cNvPr>
          <p:cNvSpPr>
            <a:spLocks noGrp="1"/>
          </p:cNvSpPr>
          <p:nvPr>
            <p:ph type="title"/>
          </p:nvPr>
        </p:nvSpPr>
        <p:spPr/>
        <p:txBody>
          <a:bodyPr/>
          <a:lstStyle/>
          <a:p>
            <a:r>
              <a:rPr kumimoji="1" lang="en-US" altLang="ja-JP" dirty="0"/>
              <a:t>RNN</a:t>
            </a:r>
            <a:r>
              <a:rPr lang="en-US" altLang="ja-JP" dirty="0"/>
              <a:t>4</a:t>
            </a:r>
            <a:r>
              <a:rPr kumimoji="1" lang="ja-JP" altLang="en-US"/>
              <a:t>層</a:t>
            </a:r>
          </a:p>
        </p:txBody>
      </p:sp>
      <p:pic>
        <p:nvPicPr>
          <p:cNvPr id="6" name="コンテンツ プレースホルダー 5" descr="グラフ, 散布図&#10;&#10;自動的に生成された説明">
            <a:extLst>
              <a:ext uri="{FF2B5EF4-FFF2-40B4-BE49-F238E27FC236}">
                <a16:creationId xmlns:a16="http://schemas.microsoft.com/office/drawing/2014/main" id="{B2F9B068-8291-6F9C-3623-0ADE94F9D5E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95855" y="1240899"/>
            <a:ext cx="9600290" cy="4376201"/>
          </a:xfrm>
        </p:spPr>
      </p:pic>
      <p:sp>
        <p:nvSpPr>
          <p:cNvPr id="4" name="スライド番号プレースホルダー 3">
            <a:extLst>
              <a:ext uri="{FF2B5EF4-FFF2-40B4-BE49-F238E27FC236}">
                <a16:creationId xmlns:a16="http://schemas.microsoft.com/office/drawing/2014/main" id="{372FA625-5F0C-0062-ED0C-119C6D71ED3A}"/>
              </a:ext>
            </a:extLst>
          </p:cNvPr>
          <p:cNvSpPr>
            <a:spLocks noGrp="1"/>
          </p:cNvSpPr>
          <p:nvPr>
            <p:ph type="sldNum" sz="quarter" idx="12"/>
          </p:nvPr>
        </p:nvSpPr>
        <p:spPr/>
        <p:txBody>
          <a:bodyPr/>
          <a:lstStyle/>
          <a:p>
            <a:fld id="{3C83C733-A267-4C27-B924-90460700986B}" type="slidenum">
              <a:rPr lang="ja-JP" altLang="en-US" smtClean="0"/>
              <a:pPr/>
              <a:t>33</a:t>
            </a:fld>
            <a:endParaRPr lang="ja-JP" altLang="en-US"/>
          </a:p>
        </p:txBody>
      </p:sp>
    </p:spTree>
    <p:extLst>
      <p:ext uri="{BB962C8B-B14F-4D97-AF65-F5344CB8AC3E}">
        <p14:creationId xmlns:p14="http://schemas.microsoft.com/office/powerpoint/2010/main" val="97305477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CBD2345-100E-C4C1-3CEA-29CB07B5F1E8}"/>
              </a:ext>
            </a:extLst>
          </p:cNvPr>
          <p:cNvSpPr>
            <a:spLocks noGrp="1"/>
          </p:cNvSpPr>
          <p:nvPr>
            <p:ph type="title"/>
          </p:nvPr>
        </p:nvSpPr>
        <p:spPr/>
        <p:txBody>
          <a:bodyPr/>
          <a:lstStyle/>
          <a:p>
            <a:r>
              <a:rPr kumimoji="1" lang="en-US" altLang="ja-JP" dirty="0"/>
              <a:t>RNN1~4</a:t>
            </a:r>
            <a:r>
              <a:rPr kumimoji="1" lang="ja-JP" altLang="en-US"/>
              <a:t>の誤差</a:t>
            </a:r>
          </a:p>
        </p:txBody>
      </p:sp>
      <p:pic>
        <p:nvPicPr>
          <p:cNvPr id="6" name="コンテンツ プレースホルダー 5" descr="グラフ, 折れ線グラフ&#10;&#10;自動的に生成された説明">
            <a:extLst>
              <a:ext uri="{FF2B5EF4-FFF2-40B4-BE49-F238E27FC236}">
                <a16:creationId xmlns:a16="http://schemas.microsoft.com/office/drawing/2014/main" id="{E0E14DCE-D399-9E6A-A503-3F71B2915AD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112579" y="1007068"/>
            <a:ext cx="7973528" cy="5375189"/>
          </a:xfrm>
        </p:spPr>
      </p:pic>
      <p:sp>
        <p:nvSpPr>
          <p:cNvPr id="4" name="スライド番号プレースホルダー 3">
            <a:extLst>
              <a:ext uri="{FF2B5EF4-FFF2-40B4-BE49-F238E27FC236}">
                <a16:creationId xmlns:a16="http://schemas.microsoft.com/office/drawing/2014/main" id="{40A9DFD6-CA38-6B8D-C129-EFFDB0D85C78}"/>
              </a:ext>
            </a:extLst>
          </p:cNvPr>
          <p:cNvSpPr>
            <a:spLocks noGrp="1"/>
          </p:cNvSpPr>
          <p:nvPr>
            <p:ph type="sldNum" sz="quarter" idx="12"/>
          </p:nvPr>
        </p:nvSpPr>
        <p:spPr/>
        <p:txBody>
          <a:bodyPr/>
          <a:lstStyle/>
          <a:p>
            <a:fld id="{3C83C733-A267-4C27-B924-90460700986B}" type="slidenum">
              <a:rPr lang="ja-JP" altLang="en-US" smtClean="0"/>
              <a:pPr/>
              <a:t>34</a:t>
            </a:fld>
            <a:endParaRPr lang="ja-JP" altLang="en-US"/>
          </a:p>
        </p:txBody>
      </p:sp>
    </p:spTree>
    <p:extLst>
      <p:ext uri="{BB962C8B-B14F-4D97-AF65-F5344CB8AC3E}">
        <p14:creationId xmlns:p14="http://schemas.microsoft.com/office/powerpoint/2010/main" val="74817560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B2856ED-573B-D6DA-A1B9-04AC5C7EE9D4}"/>
              </a:ext>
            </a:extLst>
          </p:cNvPr>
          <p:cNvSpPr>
            <a:spLocks noGrp="1"/>
          </p:cNvSpPr>
          <p:nvPr>
            <p:ph type="title"/>
          </p:nvPr>
        </p:nvSpPr>
        <p:spPr/>
        <p:txBody>
          <a:bodyPr/>
          <a:lstStyle/>
          <a:p>
            <a:r>
              <a:rPr kumimoji="1" lang="ja-JP" altLang="en-US"/>
              <a:t>実験</a:t>
            </a:r>
            <a:r>
              <a:rPr lang="en-US" altLang="ja-JP" dirty="0"/>
              <a:t>2</a:t>
            </a:r>
            <a:endParaRPr kumimoji="1" lang="ja-JP" altLang="en-US"/>
          </a:p>
        </p:txBody>
      </p:sp>
      <p:sp>
        <p:nvSpPr>
          <p:cNvPr id="3" name="コンテンツ プレースホルダー 2">
            <a:extLst>
              <a:ext uri="{FF2B5EF4-FFF2-40B4-BE49-F238E27FC236}">
                <a16:creationId xmlns:a16="http://schemas.microsoft.com/office/drawing/2014/main" id="{AA734F45-36B3-AEAF-568A-D62F557B3BE7}"/>
              </a:ext>
            </a:extLst>
          </p:cNvPr>
          <p:cNvSpPr>
            <a:spLocks noGrp="1"/>
          </p:cNvSpPr>
          <p:nvPr>
            <p:ph idx="1"/>
          </p:nvPr>
        </p:nvSpPr>
        <p:spPr/>
        <p:txBody>
          <a:bodyPr>
            <a:normAutofit/>
          </a:bodyPr>
          <a:lstStyle/>
          <a:p>
            <a:pPr marL="0" indent="0">
              <a:buNone/>
            </a:pPr>
            <a:r>
              <a:rPr kumimoji="1" lang="ja-JP" altLang="en-US"/>
              <a:t>　　　　　　　　　　　　　　　　　　横軸</a:t>
            </a:r>
            <a:r>
              <a:rPr kumimoji="1" lang="en-US" altLang="ja-JP" sz="2800" dirty="0"/>
              <a:t>:</a:t>
            </a:r>
            <a:r>
              <a:rPr kumimoji="1" lang="ja-JP" altLang="en-US" sz="2800"/>
              <a:t>入力する時系列の長さ</a:t>
            </a:r>
            <a:endParaRPr kumimoji="1" lang="en-US" altLang="ja-JP" sz="2800" dirty="0"/>
          </a:p>
          <a:p>
            <a:pPr marL="0" indent="0">
              <a:buNone/>
            </a:pPr>
            <a:r>
              <a:rPr kumimoji="1" lang="ja-JP" altLang="en-US"/>
              <a:t>　　　　　　　　　　　　　　　　　　</a:t>
            </a:r>
            <a:r>
              <a:rPr kumimoji="1" lang="ja-JP" altLang="en-US" sz="2800"/>
              <a:t>縦軸</a:t>
            </a:r>
            <a:r>
              <a:rPr kumimoji="1" lang="en-US" altLang="ja-JP" sz="2800" dirty="0"/>
              <a:t>:</a:t>
            </a:r>
            <a:r>
              <a:rPr kumimoji="1" lang="ja-JP" altLang="en-US" sz="2800"/>
              <a:t>検証データに対する誤差</a:t>
            </a:r>
            <a:endParaRPr kumimoji="1" lang="en-US" altLang="ja-JP" sz="2800" dirty="0"/>
          </a:p>
          <a:p>
            <a:endParaRPr kumimoji="1" lang="en-US" altLang="ja-JP" sz="2800" dirty="0"/>
          </a:p>
          <a:p>
            <a:pPr marL="0" indent="0">
              <a:buNone/>
            </a:pPr>
            <a:endParaRPr kumimoji="1" lang="en-US" altLang="ja-JP" sz="2800" dirty="0"/>
          </a:p>
          <a:p>
            <a:pPr marL="0" indent="0">
              <a:buNone/>
            </a:pPr>
            <a:r>
              <a:rPr lang="ja-JP" altLang="en-US"/>
              <a:t>　　　　　　　　　　　　　　</a:t>
            </a:r>
            <a:endParaRPr lang="en-US" altLang="ja-JP" dirty="0"/>
          </a:p>
          <a:p>
            <a:pPr marL="0" indent="0">
              <a:buNone/>
            </a:pPr>
            <a:r>
              <a:rPr kumimoji="1" lang="ja-JP" altLang="en-US" sz="2800"/>
              <a:t>　</a:t>
            </a:r>
            <a:r>
              <a:rPr kumimoji="1" lang="en-US" altLang="ja-JP" sz="2800" dirty="0"/>
              <a:t>                                                                          </a:t>
            </a:r>
            <a:r>
              <a:rPr kumimoji="1" lang="ja-JP" altLang="en-US" sz="2800"/>
              <a:t>図</a:t>
            </a:r>
            <a:r>
              <a:rPr lang="en-US" altLang="ja-JP" dirty="0"/>
              <a:t>2</a:t>
            </a:r>
            <a:r>
              <a:rPr kumimoji="1" lang="en-US" altLang="ja-JP" sz="2800" dirty="0"/>
              <a:t>: </a:t>
            </a:r>
            <a:r>
              <a:rPr kumimoji="1" lang="ja-JP" altLang="en-US" sz="2800"/>
              <a:t>実験</a:t>
            </a:r>
            <a:r>
              <a:rPr lang="en-US" altLang="ja-JP" dirty="0"/>
              <a:t>2</a:t>
            </a:r>
            <a:r>
              <a:rPr kumimoji="1" lang="ja-JP" altLang="en-US" sz="2800"/>
              <a:t>の結果</a:t>
            </a:r>
          </a:p>
          <a:p>
            <a:endParaRPr kumimoji="1" lang="ja-JP" altLang="en-US" sz="2800"/>
          </a:p>
          <a:p>
            <a:endParaRPr kumimoji="1" lang="ja-JP" altLang="en-US"/>
          </a:p>
        </p:txBody>
      </p:sp>
      <p:sp>
        <p:nvSpPr>
          <p:cNvPr id="4" name="スライド番号プレースホルダー 3">
            <a:extLst>
              <a:ext uri="{FF2B5EF4-FFF2-40B4-BE49-F238E27FC236}">
                <a16:creationId xmlns:a16="http://schemas.microsoft.com/office/drawing/2014/main" id="{8628FE86-3349-F6C8-E1E5-BA52CF65789B}"/>
              </a:ext>
            </a:extLst>
          </p:cNvPr>
          <p:cNvSpPr>
            <a:spLocks noGrp="1"/>
          </p:cNvSpPr>
          <p:nvPr>
            <p:ph type="sldNum" sz="quarter" idx="12"/>
          </p:nvPr>
        </p:nvSpPr>
        <p:spPr/>
        <p:txBody>
          <a:bodyPr/>
          <a:lstStyle/>
          <a:p>
            <a:fld id="{3C83C733-A267-4C27-B924-90460700986B}" type="slidenum">
              <a:rPr lang="ja-JP" altLang="en-US" smtClean="0"/>
              <a:pPr/>
              <a:t>35</a:t>
            </a:fld>
            <a:endParaRPr lang="ja-JP" altLang="en-US"/>
          </a:p>
        </p:txBody>
      </p:sp>
      <p:pic>
        <p:nvPicPr>
          <p:cNvPr id="6" name="コンテンツ プレースホルダー 6" descr="グラフ, 散布図&#10;&#10;自動的に生成された説明">
            <a:extLst>
              <a:ext uri="{FF2B5EF4-FFF2-40B4-BE49-F238E27FC236}">
                <a16:creationId xmlns:a16="http://schemas.microsoft.com/office/drawing/2014/main" id="{4A2B6E92-072A-2BCD-D07B-9360633139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7057" y="1058429"/>
            <a:ext cx="4782781" cy="2180185"/>
          </a:xfrm>
          <a:prstGeom prst="rect">
            <a:avLst/>
          </a:prstGeom>
        </p:spPr>
      </p:pic>
      <p:pic>
        <p:nvPicPr>
          <p:cNvPr id="7" name="コンテンツ プレースホルダー 5" descr="グラフ, 散布図&#10;&#10;自動的に生成された説明">
            <a:extLst>
              <a:ext uri="{FF2B5EF4-FFF2-40B4-BE49-F238E27FC236}">
                <a16:creationId xmlns:a16="http://schemas.microsoft.com/office/drawing/2014/main" id="{62F2E30D-A21F-E7F6-D60E-9AB9A72E9DA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7056" y="3800368"/>
            <a:ext cx="4782781" cy="2180186"/>
          </a:xfrm>
          <a:prstGeom prst="rect">
            <a:avLst/>
          </a:prstGeom>
        </p:spPr>
      </p:pic>
      <p:pic>
        <p:nvPicPr>
          <p:cNvPr id="10" name="図 9" descr="グラフ, 折れ線グラフ&#10;&#10;自動的に生成された説明">
            <a:extLst>
              <a:ext uri="{FF2B5EF4-FFF2-40B4-BE49-F238E27FC236}">
                <a16:creationId xmlns:a16="http://schemas.microsoft.com/office/drawing/2014/main" id="{C352CDC5-0FC8-FA7E-22E5-59C0E63FF10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42163" y="2125142"/>
            <a:ext cx="4972215" cy="3350453"/>
          </a:xfrm>
          <a:prstGeom prst="rect">
            <a:avLst/>
          </a:prstGeom>
        </p:spPr>
      </p:pic>
      <mc:AlternateContent xmlns:mc="http://schemas.openxmlformats.org/markup-compatibility/2006" xmlns:a14="http://schemas.microsoft.com/office/drawing/2010/main">
        <mc:Choice Requires="a14">
          <p:sp>
            <p:nvSpPr>
              <p:cNvPr id="11" name="テキスト ボックス 10">
                <a:extLst>
                  <a:ext uri="{FF2B5EF4-FFF2-40B4-BE49-F238E27FC236}">
                    <a16:creationId xmlns:a16="http://schemas.microsoft.com/office/drawing/2014/main" id="{9FAC6B8E-2FEA-5BF7-40CE-5A03F7B74AF9}"/>
                  </a:ext>
                </a:extLst>
              </p:cNvPr>
              <p:cNvSpPr txBox="1"/>
              <p:nvPr/>
            </p:nvSpPr>
            <p:spPr>
              <a:xfrm>
                <a:off x="2561666" y="3240099"/>
                <a:ext cx="1680909" cy="523220"/>
              </a:xfrm>
              <a:prstGeom prst="rect">
                <a:avLst/>
              </a:prstGeom>
              <a:noFill/>
            </p:spPr>
            <p:txBody>
              <a:bodyPr wrap="none" rtlCol="0">
                <a:spAutoFit/>
              </a:bodyPr>
              <a:lstStyle/>
              <a:p>
                <a:pPr algn="ctr"/>
                <a:r>
                  <a:rPr kumimoji="1" lang="ja-JP" altLang="en-US" sz="2800" b="0"/>
                  <a:t>図</a:t>
                </a:r>
                <a:r>
                  <a:rPr kumimoji="1" lang="en-US" altLang="ja-JP" sz="2800" b="0" dirty="0"/>
                  <a:t>2 </a:t>
                </a:r>
                <a14:m>
                  <m:oMath xmlns:m="http://schemas.openxmlformats.org/officeDocument/2006/math">
                    <m:r>
                      <a:rPr kumimoji="1" lang="en-US" altLang="ja-JP" sz="2800" b="0" i="1" smtClean="0">
                        <a:latin typeface="Cambria Math" panose="02040503050406030204" pitchFamily="18" charset="0"/>
                      </a:rPr>
                      <m:t>𝑟</m:t>
                    </m:r>
                    <m:r>
                      <a:rPr kumimoji="1" lang="en-US" altLang="ja-JP" sz="2800" b="0" i="1" smtClean="0">
                        <a:latin typeface="Cambria Math" panose="02040503050406030204" pitchFamily="18" charset="0"/>
                      </a:rPr>
                      <m:t>=1</m:t>
                    </m:r>
                  </m:oMath>
                </a14:m>
                <a:endParaRPr kumimoji="1" lang="ja-JP" altLang="en-US" sz="2800" dirty="0" err="1"/>
              </a:p>
            </p:txBody>
          </p:sp>
        </mc:Choice>
        <mc:Fallback xmlns="">
          <p:sp>
            <p:nvSpPr>
              <p:cNvPr id="11" name="テキスト ボックス 10">
                <a:extLst>
                  <a:ext uri="{FF2B5EF4-FFF2-40B4-BE49-F238E27FC236}">
                    <a16:creationId xmlns:a16="http://schemas.microsoft.com/office/drawing/2014/main" id="{9FAC6B8E-2FEA-5BF7-40CE-5A03F7B74AF9}"/>
                  </a:ext>
                </a:extLst>
              </p:cNvPr>
              <p:cNvSpPr txBox="1">
                <a:spLocks noRot="1" noChangeAspect="1" noMove="1" noResize="1" noEditPoints="1" noAdjustHandles="1" noChangeArrowheads="1" noChangeShapeType="1" noTextEdit="1"/>
              </p:cNvSpPr>
              <p:nvPr/>
            </p:nvSpPr>
            <p:spPr>
              <a:xfrm>
                <a:off x="2561666" y="3240099"/>
                <a:ext cx="1680909" cy="523220"/>
              </a:xfrm>
              <a:prstGeom prst="rect">
                <a:avLst/>
              </a:prstGeom>
              <a:blipFill>
                <a:blip r:embed="rId6"/>
                <a:stretch>
                  <a:fillRect l="-6716" t="-14286" r="-746" b="-3333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 name="テキスト ボックス 11">
                <a:extLst>
                  <a:ext uri="{FF2B5EF4-FFF2-40B4-BE49-F238E27FC236}">
                    <a16:creationId xmlns:a16="http://schemas.microsoft.com/office/drawing/2014/main" id="{F2B12864-6E3C-8018-3575-F17DC5ED050E}"/>
                  </a:ext>
                </a:extLst>
              </p:cNvPr>
              <p:cNvSpPr txBox="1"/>
              <p:nvPr/>
            </p:nvSpPr>
            <p:spPr>
              <a:xfrm>
                <a:off x="2590984" y="5816237"/>
                <a:ext cx="1680909" cy="523220"/>
              </a:xfrm>
              <a:prstGeom prst="rect">
                <a:avLst/>
              </a:prstGeom>
              <a:noFill/>
            </p:spPr>
            <p:txBody>
              <a:bodyPr wrap="none" rtlCol="0">
                <a:spAutoFit/>
              </a:bodyPr>
              <a:lstStyle/>
              <a:p>
                <a:pPr algn="ctr"/>
                <a:r>
                  <a:rPr kumimoji="1" lang="ja-JP" altLang="en-US" sz="2800" b="0"/>
                  <a:t>図</a:t>
                </a:r>
                <a:r>
                  <a:rPr kumimoji="1" lang="en-US" altLang="ja-JP" sz="2800" b="0" dirty="0"/>
                  <a:t>3 </a:t>
                </a:r>
                <a14:m>
                  <m:oMath xmlns:m="http://schemas.openxmlformats.org/officeDocument/2006/math">
                    <m:r>
                      <a:rPr kumimoji="1" lang="en-US" altLang="ja-JP" sz="2800" b="0" i="1" smtClean="0">
                        <a:latin typeface="Cambria Math" panose="02040503050406030204" pitchFamily="18" charset="0"/>
                      </a:rPr>
                      <m:t>𝑟</m:t>
                    </m:r>
                    <m:r>
                      <a:rPr kumimoji="1" lang="en-US" altLang="ja-JP" sz="2800" b="0" i="1" smtClean="0">
                        <a:latin typeface="Cambria Math" panose="02040503050406030204" pitchFamily="18" charset="0"/>
                      </a:rPr>
                      <m:t>=4</m:t>
                    </m:r>
                  </m:oMath>
                </a14:m>
                <a:endParaRPr kumimoji="1" lang="ja-JP" altLang="en-US" sz="2800" dirty="0" err="1"/>
              </a:p>
            </p:txBody>
          </p:sp>
        </mc:Choice>
        <mc:Fallback xmlns="">
          <p:sp>
            <p:nvSpPr>
              <p:cNvPr id="12" name="テキスト ボックス 11">
                <a:extLst>
                  <a:ext uri="{FF2B5EF4-FFF2-40B4-BE49-F238E27FC236}">
                    <a16:creationId xmlns:a16="http://schemas.microsoft.com/office/drawing/2014/main" id="{F2B12864-6E3C-8018-3575-F17DC5ED050E}"/>
                  </a:ext>
                </a:extLst>
              </p:cNvPr>
              <p:cNvSpPr txBox="1">
                <a:spLocks noRot="1" noChangeAspect="1" noMove="1" noResize="1" noEditPoints="1" noAdjustHandles="1" noChangeArrowheads="1" noChangeShapeType="1" noTextEdit="1"/>
              </p:cNvSpPr>
              <p:nvPr/>
            </p:nvSpPr>
            <p:spPr>
              <a:xfrm>
                <a:off x="2590984" y="5816237"/>
                <a:ext cx="1680909" cy="523220"/>
              </a:xfrm>
              <a:prstGeom prst="rect">
                <a:avLst/>
              </a:prstGeom>
              <a:blipFill>
                <a:blip r:embed="rId7"/>
                <a:stretch>
                  <a:fillRect l="-7519" t="-13953" r="-1504" b="-30233"/>
                </a:stretch>
              </a:blipFill>
            </p:spPr>
            <p:txBody>
              <a:bodyPr/>
              <a:lstStyle/>
              <a:p>
                <a:r>
                  <a:rPr lang="ja-JP" altLang="en-US">
                    <a:noFill/>
                  </a:rPr>
                  <a:t> </a:t>
                </a:r>
              </a:p>
            </p:txBody>
          </p:sp>
        </mc:Fallback>
      </mc:AlternateContent>
      <p:sp>
        <p:nvSpPr>
          <p:cNvPr id="13" name="テキスト ボックス 12">
            <a:extLst>
              <a:ext uri="{FF2B5EF4-FFF2-40B4-BE49-F238E27FC236}">
                <a16:creationId xmlns:a16="http://schemas.microsoft.com/office/drawing/2014/main" id="{618B8FED-E85E-6EB3-F5B4-AC5F2A8AD7A5}"/>
              </a:ext>
            </a:extLst>
          </p:cNvPr>
          <p:cNvSpPr txBox="1"/>
          <p:nvPr/>
        </p:nvSpPr>
        <p:spPr>
          <a:xfrm>
            <a:off x="8053830" y="5554627"/>
            <a:ext cx="2824812" cy="523220"/>
          </a:xfrm>
          <a:prstGeom prst="rect">
            <a:avLst/>
          </a:prstGeom>
          <a:noFill/>
        </p:spPr>
        <p:txBody>
          <a:bodyPr wrap="none" rtlCol="0">
            <a:spAutoFit/>
          </a:bodyPr>
          <a:lstStyle/>
          <a:p>
            <a:pPr algn="ctr"/>
            <a:r>
              <a:rPr kumimoji="1" lang="ja-JP" altLang="en-US" sz="2800"/>
              <a:t>図</a:t>
            </a:r>
            <a:r>
              <a:rPr kumimoji="1" lang="en-US" altLang="ja-JP" sz="2800" dirty="0"/>
              <a:t>4 </a:t>
            </a:r>
            <a:r>
              <a:rPr kumimoji="1" lang="ja-JP" altLang="en-US" sz="2800"/>
              <a:t>実験</a:t>
            </a:r>
            <a:r>
              <a:rPr kumimoji="1" lang="en-US" altLang="ja-JP" sz="2800" dirty="0"/>
              <a:t>2</a:t>
            </a:r>
            <a:r>
              <a:rPr kumimoji="1" lang="ja-JP" altLang="en-US" sz="2800"/>
              <a:t>の結果</a:t>
            </a:r>
            <a:endParaRPr kumimoji="1" lang="ja-JP" altLang="en-US" sz="2800" dirty="0" err="1"/>
          </a:p>
        </p:txBody>
      </p:sp>
    </p:spTree>
    <p:extLst>
      <p:ext uri="{BB962C8B-B14F-4D97-AF65-F5344CB8AC3E}">
        <p14:creationId xmlns:p14="http://schemas.microsoft.com/office/powerpoint/2010/main" val="289190755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タイトル 1">
                <a:extLst>
                  <a:ext uri="{FF2B5EF4-FFF2-40B4-BE49-F238E27FC236}">
                    <a16:creationId xmlns:a16="http://schemas.microsoft.com/office/drawing/2014/main" id="{D46F4D43-7AFB-9006-F020-694C3476BAF2}"/>
                  </a:ext>
                </a:extLst>
              </p:cNvPr>
              <p:cNvSpPr>
                <a:spLocks noGrp="1"/>
              </p:cNvSpPr>
              <p:nvPr>
                <p:ph type="title"/>
              </p:nvPr>
            </p:nvSpPr>
            <p:spPr/>
            <p:txBody>
              <a:bodyPr/>
              <a:lstStyle/>
              <a:p>
                <a:r>
                  <a:rPr lang="ja-JP" altLang="en-US"/>
                  <a:t>ゲーム</a:t>
                </a:r>
                <a14:m>
                  <m:oMath xmlns:m="http://schemas.openxmlformats.org/officeDocument/2006/math">
                    <m:r>
                      <a:rPr kumimoji="1" lang="en-US" altLang="ja-JP" b="0" i="1" smtClean="0">
                        <a:latin typeface="Cambria Math" panose="02040503050406030204" pitchFamily="18" charset="0"/>
                      </a:rPr>
                      <m:t>𝐹</m:t>
                    </m:r>
                  </m:oMath>
                </a14:m>
                <a:r>
                  <a:rPr kumimoji="1" lang="ja-JP" altLang="en-US"/>
                  <a:t>　</a:t>
                </a:r>
                <a:r>
                  <a:rPr kumimoji="1" lang="en-US" altLang="ja-JP" dirty="0"/>
                  <a:t>Dota2 </a:t>
                </a:r>
                <a:r>
                  <a:rPr kumimoji="1" lang="ja-JP" altLang="en-US"/>
                  <a:t>推論結果</a:t>
                </a:r>
              </a:p>
            </p:txBody>
          </p:sp>
        </mc:Choice>
        <mc:Fallback xmlns="">
          <p:sp>
            <p:nvSpPr>
              <p:cNvPr id="2" name="タイトル 1">
                <a:extLst>
                  <a:ext uri="{FF2B5EF4-FFF2-40B4-BE49-F238E27FC236}">
                    <a16:creationId xmlns:a16="http://schemas.microsoft.com/office/drawing/2014/main" id="{D46F4D43-7AFB-9006-F020-694C3476BAF2}"/>
                  </a:ext>
                </a:extLst>
              </p:cNvPr>
              <p:cNvSpPr>
                <a:spLocks noGrp="1" noRot="1" noChangeAspect="1" noMove="1" noResize="1" noEditPoints="1" noAdjustHandles="1" noChangeArrowheads="1" noChangeShapeType="1" noTextEdit="1"/>
              </p:cNvSpPr>
              <p:nvPr>
                <p:ph type="title"/>
              </p:nvPr>
            </p:nvSpPr>
            <p:spPr>
              <a:blipFill>
                <a:blip r:embed="rId2"/>
                <a:stretch>
                  <a:fillRect l="-2176" t="-14493" b="-2463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D86CCED4-5CC7-4681-1341-6EE3320ABD9F}"/>
                  </a:ext>
                </a:extLst>
              </p:cNvPr>
              <p:cNvSpPr>
                <a:spLocks noGrp="1"/>
              </p:cNvSpPr>
              <p:nvPr>
                <p:ph idx="1"/>
              </p:nvPr>
            </p:nvSpPr>
            <p:spPr/>
            <p:txBody>
              <a:bodyPr/>
              <a:lstStyle/>
              <a:p>
                <a:pPr marL="0" indent="0">
                  <a:buNone/>
                </a:pPr>
                <a14:m>
                  <m:oMath xmlns:m="http://schemas.openxmlformats.org/officeDocument/2006/math">
                    <m:r>
                      <a:rPr kumimoji="1" lang="en-US" altLang="ja-JP" b="0" i="1" smtClean="0">
                        <a:latin typeface="Cambria Math" panose="02040503050406030204" pitchFamily="18" charset="0"/>
                      </a:rPr>
                      <m:t>𝐹</m:t>
                    </m:r>
                    <m:r>
                      <a:rPr kumimoji="1" lang="en-US" altLang="ja-JP" b="0" i="1" smtClean="0">
                        <a:latin typeface="Cambria Math" panose="02040503050406030204" pitchFamily="18" charset="0"/>
                      </a:rPr>
                      <m:t>=</m:t>
                    </m:r>
                  </m:oMath>
                </a14:m>
                <a:r>
                  <a:rPr kumimoji="1" lang="en-US" altLang="ja-JP" dirty="0"/>
                  <a:t> Dota2</a:t>
                </a:r>
                <a:r>
                  <a:rPr lang="ja-JP" altLang="en-US" dirty="0"/>
                  <a:t>　</a:t>
                </a:r>
                <a14:m>
                  <m:oMath xmlns:m="http://schemas.openxmlformats.org/officeDocument/2006/math">
                    <m:r>
                      <a:rPr kumimoji="1" lang="en-US" altLang="ja-JP" b="0" i="1" smtClean="0">
                        <a:latin typeface="Cambria Math" panose="02040503050406030204" pitchFamily="18" charset="0"/>
                      </a:rPr>
                      <m:t>𝑟</m:t>
                    </m:r>
                    <m:r>
                      <a:rPr kumimoji="1" lang="en-US" altLang="ja-JP" b="0" i="1" smtClean="0">
                        <a:latin typeface="Cambria Math" panose="02040503050406030204" pitchFamily="18" charset="0"/>
                      </a:rPr>
                      <m:t>=</m:t>
                    </m:r>
                  </m:oMath>
                </a14:m>
                <a:r>
                  <a:rPr lang="en" altLang="ja-JP" dirty="0"/>
                  <a:t> 4</a:t>
                </a:r>
                <a:r>
                  <a:rPr lang="ja-JP" altLang="en-US"/>
                  <a:t>　</a:t>
                </a:r>
                <a:r>
                  <a:rPr lang="en-US" altLang="ja-JP" dirty="0"/>
                  <a:t> </a:t>
                </a:r>
                <a14:m>
                  <m:oMath xmlns:m="http://schemas.openxmlformats.org/officeDocument/2006/math">
                    <m:r>
                      <a:rPr lang="en-US" altLang="ja-JP" b="0" i="1" smtClean="0">
                        <a:latin typeface="Cambria Math" panose="02040503050406030204" pitchFamily="18" charset="0"/>
                      </a:rPr>
                      <m:t>𝑘</m:t>
                    </m:r>
                    <m:r>
                      <a:rPr lang="en-US" altLang="ja-JP" b="0" i="1" smtClean="0">
                        <a:latin typeface="Cambria Math" panose="02040503050406030204" pitchFamily="18" charset="0"/>
                      </a:rPr>
                      <m:t>=24</m:t>
                    </m:r>
                  </m:oMath>
                </a14:m>
                <a:endParaRPr lang="en" altLang="ja-JP" dirty="0"/>
              </a:p>
              <a:p>
                <a:pPr marL="0" indent="0">
                  <a:buNone/>
                </a:pPr>
                <a:endParaRPr lang="en" altLang="ja-JP" dirty="0"/>
              </a:p>
            </p:txBody>
          </p:sp>
        </mc:Choice>
        <mc:Fallback xmlns="">
          <p:sp>
            <p:nvSpPr>
              <p:cNvPr id="3" name="コンテンツ プレースホルダー 2">
                <a:extLst>
                  <a:ext uri="{FF2B5EF4-FFF2-40B4-BE49-F238E27FC236}">
                    <a16:creationId xmlns:a16="http://schemas.microsoft.com/office/drawing/2014/main" id="{D86CCED4-5CC7-4681-1341-6EE3320ABD9F}"/>
                  </a:ext>
                </a:extLst>
              </p:cNvPr>
              <p:cNvSpPr>
                <a:spLocks noGrp="1" noRot="1" noChangeAspect="1" noMove="1" noResize="1" noEditPoints="1" noAdjustHandles="1" noChangeArrowheads="1" noChangeShapeType="1" noTextEdit="1"/>
              </p:cNvSpPr>
              <p:nvPr>
                <p:ph idx="1"/>
              </p:nvPr>
            </p:nvSpPr>
            <p:spPr>
              <a:blipFill>
                <a:blip r:embed="rId3"/>
                <a:stretch>
                  <a:fillRect l="-218" t="-959"/>
                </a:stretch>
              </a:blipFill>
            </p:spPr>
            <p:txBody>
              <a:bodyPr/>
              <a:lstStyle/>
              <a:p>
                <a:r>
                  <a:rPr lang="ja-JP" altLang="en-US">
                    <a:noFill/>
                  </a:rPr>
                  <a:t> </a:t>
                </a:r>
              </a:p>
            </p:txBody>
          </p:sp>
        </mc:Fallback>
      </mc:AlternateContent>
      <p:sp>
        <p:nvSpPr>
          <p:cNvPr id="4" name="スライド番号プレースホルダー 3">
            <a:extLst>
              <a:ext uri="{FF2B5EF4-FFF2-40B4-BE49-F238E27FC236}">
                <a16:creationId xmlns:a16="http://schemas.microsoft.com/office/drawing/2014/main" id="{7027808C-2990-73B7-665A-68E6D99B2760}"/>
              </a:ext>
            </a:extLst>
          </p:cNvPr>
          <p:cNvSpPr>
            <a:spLocks noGrp="1"/>
          </p:cNvSpPr>
          <p:nvPr>
            <p:ph type="sldNum" sz="quarter" idx="12"/>
          </p:nvPr>
        </p:nvSpPr>
        <p:spPr/>
        <p:txBody>
          <a:bodyPr/>
          <a:lstStyle/>
          <a:p>
            <a:fld id="{3C83C733-A267-4C27-B924-90460700986B}" type="slidenum">
              <a:rPr lang="ja-JP" altLang="en-US" smtClean="0"/>
              <a:pPr/>
              <a:t>36</a:t>
            </a:fld>
            <a:endParaRPr lang="ja-JP" altLang="en-US"/>
          </a:p>
        </p:txBody>
      </p:sp>
      <p:pic>
        <p:nvPicPr>
          <p:cNvPr id="6" name="図 5" descr="グラフ, 散布図&#10;&#10;自動的に生成された説明">
            <a:extLst>
              <a:ext uri="{FF2B5EF4-FFF2-40B4-BE49-F238E27FC236}">
                <a16:creationId xmlns:a16="http://schemas.microsoft.com/office/drawing/2014/main" id="{8A2E039A-8134-AE0F-856A-83A8F016502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3324" y="2201041"/>
            <a:ext cx="11464158" cy="3821386"/>
          </a:xfrm>
          <a:prstGeom prst="rect">
            <a:avLst/>
          </a:prstGeom>
        </p:spPr>
      </p:pic>
    </p:spTree>
    <p:extLst>
      <p:ext uri="{BB962C8B-B14F-4D97-AF65-F5344CB8AC3E}">
        <p14:creationId xmlns:p14="http://schemas.microsoft.com/office/powerpoint/2010/main" val="199604640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タイトル 1">
                <a:extLst>
                  <a:ext uri="{FF2B5EF4-FFF2-40B4-BE49-F238E27FC236}">
                    <a16:creationId xmlns:a16="http://schemas.microsoft.com/office/drawing/2014/main" id="{D46F4D43-7AFB-9006-F020-694C3476BAF2}"/>
                  </a:ext>
                </a:extLst>
              </p:cNvPr>
              <p:cNvSpPr>
                <a:spLocks noGrp="1"/>
              </p:cNvSpPr>
              <p:nvPr>
                <p:ph type="title"/>
              </p:nvPr>
            </p:nvSpPr>
            <p:spPr/>
            <p:txBody>
              <a:bodyPr/>
              <a:lstStyle/>
              <a:p>
                <a:r>
                  <a:rPr lang="ja-JP" altLang="en-US"/>
                  <a:t>ゲーム</a:t>
                </a:r>
                <a14:m>
                  <m:oMath xmlns:m="http://schemas.openxmlformats.org/officeDocument/2006/math">
                    <m:r>
                      <a:rPr kumimoji="1" lang="en-US" altLang="ja-JP" b="0" i="1" smtClean="0">
                        <a:latin typeface="Cambria Math" panose="02040503050406030204" pitchFamily="18" charset="0"/>
                      </a:rPr>
                      <m:t>𝐹</m:t>
                    </m:r>
                  </m:oMath>
                </a14:m>
                <a:r>
                  <a:rPr kumimoji="1" lang="ja-JP" altLang="en-US"/>
                  <a:t>　</a:t>
                </a:r>
                <a:r>
                  <a:rPr kumimoji="1" lang="en-US" altLang="ja-JP" dirty="0"/>
                  <a:t>Rust </a:t>
                </a:r>
                <a:r>
                  <a:rPr kumimoji="1" lang="ja-JP" altLang="en-US"/>
                  <a:t>推論結果</a:t>
                </a:r>
              </a:p>
            </p:txBody>
          </p:sp>
        </mc:Choice>
        <mc:Fallback xmlns="">
          <p:sp>
            <p:nvSpPr>
              <p:cNvPr id="2" name="タイトル 1">
                <a:extLst>
                  <a:ext uri="{FF2B5EF4-FFF2-40B4-BE49-F238E27FC236}">
                    <a16:creationId xmlns:a16="http://schemas.microsoft.com/office/drawing/2014/main" id="{D46F4D43-7AFB-9006-F020-694C3476BAF2}"/>
                  </a:ext>
                </a:extLst>
              </p:cNvPr>
              <p:cNvSpPr>
                <a:spLocks noGrp="1" noRot="1" noChangeAspect="1" noMove="1" noResize="1" noEditPoints="1" noAdjustHandles="1" noChangeArrowheads="1" noChangeShapeType="1" noTextEdit="1"/>
              </p:cNvSpPr>
              <p:nvPr>
                <p:ph type="title"/>
              </p:nvPr>
            </p:nvSpPr>
            <p:spPr>
              <a:blipFill>
                <a:blip r:embed="rId2"/>
                <a:stretch>
                  <a:fillRect l="-2176" t="-14493" b="-2463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D86CCED4-5CC7-4681-1341-6EE3320ABD9F}"/>
                  </a:ext>
                </a:extLst>
              </p:cNvPr>
              <p:cNvSpPr>
                <a:spLocks noGrp="1"/>
              </p:cNvSpPr>
              <p:nvPr>
                <p:ph idx="1"/>
              </p:nvPr>
            </p:nvSpPr>
            <p:spPr/>
            <p:txBody>
              <a:bodyPr/>
              <a:lstStyle/>
              <a:p>
                <a:pPr marL="0" indent="0">
                  <a:buNone/>
                </a:pPr>
                <a14:m>
                  <m:oMath xmlns:m="http://schemas.openxmlformats.org/officeDocument/2006/math">
                    <m:r>
                      <a:rPr kumimoji="1" lang="en-US" altLang="ja-JP" b="0" i="1" smtClean="0">
                        <a:latin typeface="Cambria Math" panose="02040503050406030204" pitchFamily="18" charset="0"/>
                      </a:rPr>
                      <m:t>𝐹</m:t>
                    </m:r>
                    <m:r>
                      <a:rPr kumimoji="1" lang="en-US" altLang="ja-JP" b="0" i="1" smtClean="0">
                        <a:latin typeface="Cambria Math" panose="02040503050406030204" pitchFamily="18" charset="0"/>
                      </a:rPr>
                      <m:t>=</m:t>
                    </m:r>
                  </m:oMath>
                </a14:m>
                <a:r>
                  <a:rPr kumimoji="1" lang="en-US" altLang="ja-JP" dirty="0"/>
                  <a:t> Rust</a:t>
                </a:r>
                <a:r>
                  <a:rPr lang="en-US" altLang="ja-JP" dirty="0"/>
                  <a:t> </a:t>
                </a:r>
                <a14:m>
                  <m:oMath xmlns:m="http://schemas.openxmlformats.org/officeDocument/2006/math">
                    <m:r>
                      <a:rPr lang="en-US" altLang="ja-JP" b="0" i="0" smtClean="0">
                        <a:latin typeface="Cambria Math" panose="02040503050406030204" pitchFamily="18" charset="0"/>
                      </a:rPr>
                      <m:t> </m:t>
                    </m:r>
                    <m:r>
                      <a:rPr lang="en-US" altLang="ja-JP" i="1">
                        <a:latin typeface="Cambria Math" panose="02040503050406030204" pitchFamily="18" charset="0"/>
                      </a:rPr>
                      <m:t>𝑟</m:t>
                    </m:r>
                    <m:r>
                      <a:rPr lang="en-US" altLang="ja-JP" i="1">
                        <a:latin typeface="Cambria Math" panose="02040503050406030204" pitchFamily="18" charset="0"/>
                      </a:rPr>
                      <m:t>=</m:t>
                    </m:r>
                  </m:oMath>
                </a14:m>
                <a:r>
                  <a:rPr lang="en" altLang="ja-JP" dirty="0"/>
                  <a:t> 4</a:t>
                </a:r>
                <a:r>
                  <a:rPr lang="ja-JP" altLang="en-US"/>
                  <a:t>　</a:t>
                </a:r>
                <a:r>
                  <a:rPr lang="en-US" altLang="ja-JP" dirty="0"/>
                  <a:t> </a:t>
                </a:r>
                <a14:m>
                  <m:oMath xmlns:m="http://schemas.openxmlformats.org/officeDocument/2006/math">
                    <m:r>
                      <a:rPr lang="en-US" altLang="ja-JP" i="1">
                        <a:latin typeface="Cambria Math" panose="02040503050406030204" pitchFamily="18" charset="0"/>
                      </a:rPr>
                      <m:t>𝑘</m:t>
                    </m:r>
                    <m:r>
                      <a:rPr lang="en-US" altLang="ja-JP" i="1">
                        <a:latin typeface="Cambria Math" panose="02040503050406030204" pitchFamily="18" charset="0"/>
                      </a:rPr>
                      <m:t>=24</m:t>
                    </m:r>
                  </m:oMath>
                </a14:m>
                <a:endParaRPr lang="en" altLang="ja-JP" dirty="0"/>
              </a:p>
            </p:txBody>
          </p:sp>
        </mc:Choice>
        <mc:Fallback xmlns="">
          <p:sp>
            <p:nvSpPr>
              <p:cNvPr id="3" name="コンテンツ プレースホルダー 2">
                <a:extLst>
                  <a:ext uri="{FF2B5EF4-FFF2-40B4-BE49-F238E27FC236}">
                    <a16:creationId xmlns:a16="http://schemas.microsoft.com/office/drawing/2014/main" id="{D86CCED4-5CC7-4681-1341-6EE3320ABD9F}"/>
                  </a:ext>
                </a:extLst>
              </p:cNvPr>
              <p:cNvSpPr>
                <a:spLocks noGrp="1" noRot="1" noChangeAspect="1" noMove="1" noResize="1" noEditPoints="1" noAdjustHandles="1" noChangeArrowheads="1" noChangeShapeType="1" noTextEdit="1"/>
              </p:cNvSpPr>
              <p:nvPr>
                <p:ph idx="1"/>
              </p:nvPr>
            </p:nvSpPr>
            <p:spPr>
              <a:blipFill>
                <a:blip r:embed="rId3"/>
                <a:stretch>
                  <a:fillRect l="-218" t="-959"/>
                </a:stretch>
              </a:blipFill>
            </p:spPr>
            <p:txBody>
              <a:bodyPr/>
              <a:lstStyle/>
              <a:p>
                <a:r>
                  <a:rPr lang="ja-JP" altLang="en-US">
                    <a:noFill/>
                  </a:rPr>
                  <a:t> </a:t>
                </a:r>
              </a:p>
            </p:txBody>
          </p:sp>
        </mc:Fallback>
      </mc:AlternateContent>
      <p:sp>
        <p:nvSpPr>
          <p:cNvPr id="4" name="スライド番号プレースホルダー 3">
            <a:extLst>
              <a:ext uri="{FF2B5EF4-FFF2-40B4-BE49-F238E27FC236}">
                <a16:creationId xmlns:a16="http://schemas.microsoft.com/office/drawing/2014/main" id="{7027808C-2990-73B7-665A-68E6D99B2760}"/>
              </a:ext>
            </a:extLst>
          </p:cNvPr>
          <p:cNvSpPr>
            <a:spLocks noGrp="1"/>
          </p:cNvSpPr>
          <p:nvPr>
            <p:ph type="sldNum" sz="quarter" idx="12"/>
          </p:nvPr>
        </p:nvSpPr>
        <p:spPr/>
        <p:txBody>
          <a:bodyPr/>
          <a:lstStyle/>
          <a:p>
            <a:fld id="{3C83C733-A267-4C27-B924-90460700986B}" type="slidenum">
              <a:rPr lang="ja-JP" altLang="en-US" smtClean="0"/>
              <a:pPr/>
              <a:t>37</a:t>
            </a:fld>
            <a:endParaRPr lang="ja-JP" altLang="en-US"/>
          </a:p>
        </p:txBody>
      </p:sp>
      <p:pic>
        <p:nvPicPr>
          <p:cNvPr id="7" name="図 6" descr="グラフ, 散布図&#10;&#10;自動的に生成された説明">
            <a:extLst>
              <a:ext uri="{FF2B5EF4-FFF2-40B4-BE49-F238E27FC236}">
                <a16:creationId xmlns:a16="http://schemas.microsoft.com/office/drawing/2014/main" id="{DA9D1C1A-4AC4-3CF4-1406-F12FA625878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3324" y="2219208"/>
            <a:ext cx="11464158" cy="3821386"/>
          </a:xfrm>
          <a:prstGeom prst="rect">
            <a:avLst/>
          </a:prstGeom>
          <a:ln>
            <a:noFill/>
          </a:ln>
        </p:spPr>
      </p:pic>
    </p:spTree>
    <p:extLst>
      <p:ext uri="{BB962C8B-B14F-4D97-AF65-F5344CB8AC3E}">
        <p14:creationId xmlns:p14="http://schemas.microsoft.com/office/powerpoint/2010/main" val="223729415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A7DD05C-10C4-CD24-3E6F-7CDB7607992B}"/>
              </a:ext>
            </a:extLst>
          </p:cNvPr>
          <p:cNvSpPr>
            <a:spLocks noGrp="1"/>
          </p:cNvSpPr>
          <p:nvPr>
            <p:ph type="title"/>
          </p:nvPr>
        </p:nvSpPr>
        <p:spPr/>
        <p:txBody>
          <a:bodyPr/>
          <a:lstStyle/>
          <a:p>
            <a:r>
              <a:rPr kumimoji="1" lang="ja-JP" altLang="en-US"/>
              <a:t>最後の</a:t>
            </a:r>
            <a:r>
              <a:rPr kumimoji="1" lang="en-US" altLang="ja-JP" dirty="0"/>
              <a:t>10</a:t>
            </a:r>
            <a:r>
              <a:rPr kumimoji="1" lang="ja-JP" altLang="en-US"/>
              <a:t>ヶ月分を予測</a:t>
            </a:r>
          </a:p>
        </p:txBody>
      </p:sp>
      <p:pic>
        <p:nvPicPr>
          <p:cNvPr id="6" name="コンテンツ プレースホルダー 5" descr="グラフ, 散布図&#10;&#10;自動的に生成された説明">
            <a:extLst>
              <a:ext uri="{FF2B5EF4-FFF2-40B4-BE49-F238E27FC236}">
                <a16:creationId xmlns:a16="http://schemas.microsoft.com/office/drawing/2014/main" id="{6F4D80AA-14A2-E885-9AE3-8A32E24F0E4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98995" y="1441342"/>
            <a:ext cx="10041390" cy="4630036"/>
          </a:xfrm>
        </p:spPr>
      </p:pic>
      <p:sp>
        <p:nvSpPr>
          <p:cNvPr id="4" name="スライド番号プレースホルダー 3">
            <a:extLst>
              <a:ext uri="{FF2B5EF4-FFF2-40B4-BE49-F238E27FC236}">
                <a16:creationId xmlns:a16="http://schemas.microsoft.com/office/drawing/2014/main" id="{092ACF11-6E20-F193-8245-C7048C27184A}"/>
              </a:ext>
            </a:extLst>
          </p:cNvPr>
          <p:cNvSpPr>
            <a:spLocks noGrp="1"/>
          </p:cNvSpPr>
          <p:nvPr>
            <p:ph type="sldNum" sz="quarter" idx="12"/>
          </p:nvPr>
        </p:nvSpPr>
        <p:spPr/>
        <p:txBody>
          <a:bodyPr/>
          <a:lstStyle/>
          <a:p>
            <a:fld id="{3C83C733-A267-4C27-B924-90460700986B}" type="slidenum">
              <a:rPr lang="ja-JP" altLang="en-US" smtClean="0"/>
              <a:pPr/>
              <a:t>38</a:t>
            </a:fld>
            <a:endParaRPr lang="ja-JP" altLang="en-US"/>
          </a:p>
        </p:txBody>
      </p:sp>
    </p:spTree>
    <p:extLst>
      <p:ext uri="{BB962C8B-B14F-4D97-AF65-F5344CB8AC3E}">
        <p14:creationId xmlns:p14="http://schemas.microsoft.com/office/powerpoint/2010/main" val="59917461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6A14746-C67D-6E5C-E1E3-06A8AF880C5C}"/>
              </a:ext>
            </a:extLst>
          </p:cNvPr>
          <p:cNvSpPr>
            <a:spLocks noGrp="1"/>
          </p:cNvSpPr>
          <p:nvPr>
            <p:ph type="title"/>
          </p:nvPr>
        </p:nvSpPr>
        <p:spPr/>
        <p:txBody>
          <a:bodyPr/>
          <a:lstStyle/>
          <a:p>
            <a:r>
              <a:rPr kumimoji="1" lang="ja-JP" altLang="en-US" dirty="0"/>
              <a:t>提案手法</a:t>
            </a: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AA454B78-F3F5-8BE0-3F14-B98FAE8AC92D}"/>
                  </a:ext>
                </a:extLst>
              </p:cNvPr>
              <p:cNvSpPr>
                <a:spLocks noGrp="1"/>
              </p:cNvSpPr>
              <p:nvPr>
                <p:ph idx="1"/>
              </p:nvPr>
            </p:nvSpPr>
            <p:spPr>
              <a:xfrm>
                <a:off x="262076" y="1058429"/>
                <a:ext cx="11662756" cy="3388065"/>
              </a:xfrm>
            </p:spPr>
            <p:txBody>
              <a:bodyPr lIns="90000">
                <a:normAutofit/>
              </a:bodyPr>
              <a:lstStyle/>
              <a:p>
                <a:r>
                  <a:rPr lang="en-US" altLang="ja-JP" sz="2800" kern="100" dirty="0">
                    <a:solidFill>
                      <a:schemeClr val="tx1"/>
                    </a:solidFill>
                    <a:effectLst/>
                    <a:latin typeface="Times New Roman" panose="02020603050405020304" pitchFamily="18" charset="0"/>
                    <a:ea typeface="ＭＳ 明朝" panose="02020609040205080304" pitchFamily="49" charset="-128"/>
                  </a:rPr>
                  <a:t>Popularity of games on Steam[1]</a:t>
                </a:r>
              </a:p>
              <a:p>
                <a:pPr lvl="1">
                  <a:spcAft>
                    <a:spcPts val="1800"/>
                  </a:spcAft>
                </a:pPr>
                <a14:m>
                  <m:oMath xmlns:m="http://schemas.openxmlformats.org/officeDocument/2006/math">
                    <m:sSub>
                      <m:sSubPr>
                        <m:ctrlPr>
                          <a:rPr lang="ja-JP" altLang="en-US" sz="2800" b="0" i="1" smtClean="0">
                            <a:solidFill>
                              <a:schemeClr val="tx1"/>
                            </a:solidFill>
                            <a:latin typeface="Cambria Math" panose="02040503050406030204" pitchFamily="18" charset="0"/>
                          </a:rPr>
                        </m:ctrlPr>
                      </m:sSubPr>
                      <m:e>
                        <m:r>
                          <a:rPr lang="ja-JP" altLang="en-US" sz="2800" b="0" i="1">
                            <a:solidFill>
                              <a:schemeClr val="tx1"/>
                            </a:solidFill>
                            <a:latin typeface="Cambria Math" panose="02040503050406030204" pitchFamily="18" charset="0"/>
                          </a:rPr>
                          <m:t>𝑃</m:t>
                        </m:r>
                      </m:e>
                      <m:sub>
                        <m:r>
                          <a:rPr lang="en-US" altLang="ja-JP" sz="2800" i="1">
                            <a:solidFill>
                              <a:schemeClr val="tx1"/>
                            </a:solidFill>
                            <a:latin typeface="Cambria Math" panose="02040503050406030204" pitchFamily="18" charset="0"/>
                            <a:cs typeface="Times New Roman" panose="02020603050405020304" pitchFamily="18" charset="0"/>
                          </a:rPr>
                          <m:t>𝐹</m:t>
                        </m:r>
                        <m:r>
                          <a:rPr lang="ja-JP" altLang="en-US" sz="2800" b="0" i="0">
                            <a:solidFill>
                              <a:schemeClr val="tx1"/>
                            </a:solidFill>
                            <a:latin typeface="Cambria Math" panose="02040503050406030204" pitchFamily="18" charset="0"/>
                          </a:rPr>
                          <m:t>,</m:t>
                        </m:r>
                        <m:sSub>
                          <m:sSubPr>
                            <m:ctrlPr>
                              <a:rPr lang="en-US" altLang="ja-JP" sz="2800" b="0" i="1" smtClean="0">
                                <a:solidFill>
                                  <a:schemeClr val="tx1"/>
                                </a:solidFill>
                                <a:latin typeface="Cambria Math" panose="02040503050406030204" pitchFamily="18" charset="0"/>
                              </a:rPr>
                            </m:ctrlPr>
                          </m:sSubPr>
                          <m:e>
                            <m:r>
                              <a:rPr lang="en-US" altLang="ja-JP" sz="2800" b="0" i="1" smtClean="0">
                                <a:solidFill>
                                  <a:schemeClr val="tx1"/>
                                </a:solidFill>
                                <a:latin typeface="Cambria Math" panose="02040503050406030204" pitchFamily="18" charset="0"/>
                              </a:rPr>
                              <m:t>𝑀</m:t>
                            </m:r>
                          </m:e>
                          <m:sub>
                            <m:r>
                              <a:rPr lang="en-US" altLang="ja-JP" sz="2800" i="1">
                                <a:solidFill>
                                  <a:schemeClr val="tx1"/>
                                </a:solidFill>
                                <a:latin typeface="Cambria Math" panose="02040503050406030204" pitchFamily="18" charset="0"/>
                                <a:cs typeface="Times New Roman" panose="02020603050405020304" pitchFamily="18" charset="0"/>
                              </a:rPr>
                              <m:t>𝐹</m:t>
                            </m:r>
                          </m:sub>
                        </m:sSub>
                      </m:sub>
                    </m:sSub>
                  </m:oMath>
                </a14:m>
                <a:r>
                  <a:rPr lang="en-US" altLang="ja-JP" sz="2800" dirty="0">
                    <a:solidFill>
                      <a:schemeClr val="tx1"/>
                    </a:solidFill>
                    <a:latin typeface="Times New Roman" panose="02020603050405020304" pitchFamily="18" charset="0"/>
                    <a:cs typeface="Times New Roman" panose="02020603050405020304" pitchFamily="18" charset="0"/>
                  </a:rPr>
                  <a:t>: </a:t>
                </a:r>
                <a14:m>
                  <m:oMath xmlns:m="http://schemas.openxmlformats.org/officeDocument/2006/math">
                    <m:sSub>
                      <m:sSubPr>
                        <m:ctrlPr>
                          <a:rPr lang="en-US" altLang="ja-JP" sz="2800" i="1" smtClean="0">
                            <a:solidFill>
                              <a:schemeClr val="tx1"/>
                            </a:solidFill>
                            <a:latin typeface="Cambria Math" panose="02040503050406030204" pitchFamily="18" charset="0"/>
                            <a:cs typeface="Times New Roman" panose="02020603050405020304" pitchFamily="18" charset="0"/>
                          </a:rPr>
                        </m:ctrlPr>
                      </m:sSubPr>
                      <m:e>
                        <m:r>
                          <a:rPr lang="en-US" altLang="ja-JP" sz="2800" b="0" i="1" smtClean="0">
                            <a:solidFill>
                              <a:schemeClr val="tx1"/>
                            </a:solidFill>
                            <a:latin typeface="Cambria Math" panose="02040503050406030204" pitchFamily="18" charset="0"/>
                            <a:cs typeface="Times New Roman" panose="02020603050405020304" pitchFamily="18" charset="0"/>
                          </a:rPr>
                          <m:t>𝑀</m:t>
                        </m:r>
                      </m:e>
                      <m:sub>
                        <m:r>
                          <a:rPr lang="en-US" altLang="ja-JP" sz="2800" i="1">
                            <a:solidFill>
                              <a:schemeClr val="tx1"/>
                            </a:solidFill>
                            <a:latin typeface="Cambria Math" panose="02040503050406030204" pitchFamily="18" charset="0"/>
                            <a:cs typeface="Times New Roman" panose="02020603050405020304" pitchFamily="18" charset="0"/>
                          </a:rPr>
                          <m:t>𝐹</m:t>
                        </m:r>
                      </m:sub>
                    </m:sSub>
                  </m:oMath>
                </a14:m>
                <a:r>
                  <a:rPr lang="ja-JP" altLang="en-US" sz="2800" dirty="0">
                    <a:solidFill>
                      <a:schemeClr val="tx1"/>
                    </a:solidFill>
                    <a:latin typeface="Times New Roman" panose="02020603050405020304" pitchFamily="18" charset="0"/>
                    <a:cs typeface="Times New Roman" panose="02020603050405020304" pitchFamily="18" charset="0"/>
                  </a:rPr>
                  <a:t>月に</a:t>
                </a:r>
                <a:r>
                  <a:rPr lang="ja-JP" altLang="en-US" sz="2800">
                    <a:solidFill>
                      <a:schemeClr val="tx1"/>
                    </a:solidFill>
                    <a:latin typeface="Times New Roman" panose="02020603050405020304" pitchFamily="18" charset="0"/>
                    <a:cs typeface="Times New Roman" panose="02020603050405020304" pitchFamily="18" charset="0"/>
                  </a:rPr>
                  <a:t>おけるゲーム</a:t>
                </a:r>
                <a14:m>
                  <m:oMath xmlns:m="http://schemas.openxmlformats.org/officeDocument/2006/math">
                    <m:r>
                      <a:rPr lang="en-US" altLang="ja-JP" sz="2800" i="1">
                        <a:solidFill>
                          <a:schemeClr val="tx1"/>
                        </a:solidFill>
                        <a:latin typeface="Cambria Math" panose="02040503050406030204" pitchFamily="18" charset="0"/>
                        <a:cs typeface="Times New Roman" panose="02020603050405020304" pitchFamily="18" charset="0"/>
                      </a:rPr>
                      <m:t>𝐹</m:t>
                    </m:r>
                  </m:oMath>
                </a14:m>
                <a:r>
                  <a:rPr lang="ja-JP" altLang="en-US" sz="2800">
                    <a:solidFill>
                      <a:schemeClr val="tx1"/>
                    </a:solidFill>
                    <a:latin typeface="Times New Roman" panose="02020603050405020304" pitchFamily="18" charset="0"/>
                    <a:cs typeface="Times New Roman" panose="02020603050405020304" pitchFamily="18" charset="0"/>
                  </a:rPr>
                  <a:t>の</a:t>
                </a:r>
                <a:r>
                  <a:rPr lang="ja-JP" altLang="en-US" sz="2800" dirty="0">
                    <a:solidFill>
                      <a:schemeClr val="tx1"/>
                    </a:solidFill>
                    <a:latin typeface="Times New Roman" panose="02020603050405020304" pitchFamily="18" charset="0"/>
                    <a:cs typeface="Times New Roman" panose="02020603050405020304" pitchFamily="18" charset="0"/>
                  </a:rPr>
                  <a:t>プレイヤーの最大</a:t>
                </a:r>
                <a:r>
                  <a:rPr lang="ja-JP" altLang="en-US" sz="2800">
                    <a:solidFill>
                      <a:schemeClr val="tx1"/>
                    </a:solidFill>
                    <a:latin typeface="Times New Roman" panose="02020603050405020304" pitchFamily="18" charset="0"/>
                    <a:cs typeface="Times New Roman" panose="02020603050405020304" pitchFamily="18" charset="0"/>
                  </a:rPr>
                  <a:t>同時接続数</a:t>
                </a:r>
                <a:endParaRPr kumimoji="1" lang="ja-JP" altLang="en-US" sz="3600" dirty="0">
                  <a:solidFill>
                    <a:schemeClr val="tx1"/>
                  </a:solidFill>
                </a:endParaRPr>
              </a:p>
              <a:p>
                <a:r>
                  <a:rPr lang="en-US" altLang="ja-JP" sz="2800" kern="100" dirty="0">
                    <a:solidFill>
                      <a:schemeClr val="tx1"/>
                    </a:solidFill>
                    <a:effectLst/>
                    <a:latin typeface="Times New Roman" panose="02020603050405020304" pitchFamily="18" charset="0"/>
                    <a:ea typeface="ＭＳ 明朝" panose="02020609040205080304" pitchFamily="49" charset="-128"/>
                  </a:rPr>
                  <a:t>Steam DB[2]</a:t>
                </a:r>
                <a:endParaRPr lang="en-US" altLang="ja-JP" sz="4000" kern="100" dirty="0">
                  <a:solidFill>
                    <a:schemeClr val="tx1"/>
                  </a:solidFill>
                  <a:effectLst/>
                  <a:ea typeface="ＭＳ 明朝" panose="02020609040205080304" pitchFamily="49" charset="-128"/>
                </a:endParaRPr>
              </a:p>
              <a:p>
                <a:pPr lvl="1"/>
                <a14:m>
                  <m:oMath xmlns:m="http://schemas.openxmlformats.org/officeDocument/2006/math">
                    <m:sSub>
                      <m:sSubPr>
                        <m:ctrlPr>
                          <a:rPr lang="ja-JP" altLang="en-US" sz="2800" b="0" i="1" smtClean="0">
                            <a:solidFill>
                              <a:schemeClr val="tx1"/>
                            </a:solidFill>
                            <a:latin typeface="Cambria Math" panose="02040503050406030204" pitchFamily="18" charset="0"/>
                          </a:rPr>
                        </m:ctrlPr>
                      </m:sSubPr>
                      <m:e>
                        <m:r>
                          <a:rPr lang="en-US" altLang="ja-JP" sz="2800" b="0" i="1" smtClean="0">
                            <a:solidFill>
                              <a:schemeClr val="tx1"/>
                            </a:solidFill>
                            <a:latin typeface="Cambria Math" panose="02040503050406030204" pitchFamily="18" charset="0"/>
                          </a:rPr>
                          <m:t>𝐶</m:t>
                        </m:r>
                      </m:e>
                      <m:sub>
                        <m:r>
                          <a:rPr lang="en-US" altLang="ja-JP" sz="2800" i="1">
                            <a:solidFill>
                              <a:schemeClr val="tx1"/>
                            </a:solidFill>
                            <a:latin typeface="Cambria Math" panose="02040503050406030204" pitchFamily="18" charset="0"/>
                            <a:cs typeface="Times New Roman" panose="02020603050405020304" pitchFamily="18" charset="0"/>
                          </a:rPr>
                          <m:t>𝐹</m:t>
                        </m:r>
                        <m:r>
                          <a:rPr lang="ja-JP" altLang="en-US" sz="2800" b="0" i="0">
                            <a:solidFill>
                              <a:schemeClr val="tx1"/>
                            </a:solidFill>
                            <a:latin typeface="Cambria Math" panose="02040503050406030204" pitchFamily="18" charset="0"/>
                          </a:rPr>
                          <m:t>,</m:t>
                        </m:r>
                        <m:sSub>
                          <m:sSubPr>
                            <m:ctrlPr>
                              <a:rPr lang="en-US" altLang="ja-JP" sz="2800" b="0" i="1" smtClean="0">
                                <a:solidFill>
                                  <a:schemeClr val="tx1"/>
                                </a:solidFill>
                                <a:latin typeface="Cambria Math" panose="02040503050406030204" pitchFamily="18" charset="0"/>
                              </a:rPr>
                            </m:ctrlPr>
                          </m:sSubPr>
                          <m:e>
                            <m:r>
                              <a:rPr lang="en-US" altLang="ja-JP" sz="2800" b="0" i="1" smtClean="0">
                                <a:solidFill>
                                  <a:schemeClr val="tx1"/>
                                </a:solidFill>
                                <a:latin typeface="Cambria Math" panose="02040503050406030204" pitchFamily="18" charset="0"/>
                              </a:rPr>
                              <m:t>𝑀</m:t>
                            </m:r>
                          </m:e>
                          <m:sub>
                            <m:r>
                              <a:rPr lang="en-US" altLang="ja-JP" sz="2800" i="1">
                                <a:solidFill>
                                  <a:schemeClr val="tx1"/>
                                </a:solidFill>
                                <a:latin typeface="Cambria Math" panose="02040503050406030204" pitchFamily="18" charset="0"/>
                                <a:cs typeface="Times New Roman" panose="02020603050405020304" pitchFamily="18" charset="0"/>
                              </a:rPr>
                              <m:t>𝐹</m:t>
                            </m:r>
                          </m:sub>
                        </m:sSub>
                      </m:sub>
                    </m:sSub>
                  </m:oMath>
                </a14:m>
                <a:r>
                  <a:rPr lang="en-US" altLang="ja-JP" sz="2800" dirty="0">
                    <a:solidFill>
                      <a:schemeClr val="tx1"/>
                    </a:solidFill>
                    <a:latin typeface="Times New Roman" panose="02020603050405020304" pitchFamily="18" charset="0"/>
                    <a:cs typeface="Times New Roman" panose="02020603050405020304" pitchFamily="18" charset="0"/>
                  </a:rPr>
                  <a:t>: </a:t>
                </a:r>
                <a14:m>
                  <m:oMath xmlns:m="http://schemas.openxmlformats.org/officeDocument/2006/math">
                    <m:sSub>
                      <m:sSubPr>
                        <m:ctrlPr>
                          <a:rPr lang="en-US" altLang="ja-JP" sz="2800" i="1" smtClean="0">
                            <a:solidFill>
                              <a:schemeClr val="tx1"/>
                            </a:solidFill>
                            <a:latin typeface="Cambria Math" panose="02040503050406030204" pitchFamily="18" charset="0"/>
                            <a:cs typeface="Times New Roman" panose="02020603050405020304" pitchFamily="18" charset="0"/>
                          </a:rPr>
                        </m:ctrlPr>
                      </m:sSubPr>
                      <m:e>
                        <m:r>
                          <a:rPr lang="en-US" altLang="ja-JP" sz="2800" b="0" i="1" smtClean="0">
                            <a:solidFill>
                              <a:schemeClr val="tx1"/>
                            </a:solidFill>
                            <a:latin typeface="Cambria Math" panose="02040503050406030204" pitchFamily="18" charset="0"/>
                            <a:cs typeface="Times New Roman" panose="02020603050405020304" pitchFamily="18" charset="0"/>
                          </a:rPr>
                          <m:t>𝑀</m:t>
                        </m:r>
                      </m:e>
                      <m:sub>
                        <m:r>
                          <a:rPr lang="en-US" altLang="ja-JP" sz="2800" i="1">
                            <a:solidFill>
                              <a:schemeClr val="tx1"/>
                            </a:solidFill>
                            <a:latin typeface="Cambria Math" panose="02040503050406030204" pitchFamily="18" charset="0"/>
                            <a:cs typeface="Times New Roman" panose="02020603050405020304" pitchFamily="18" charset="0"/>
                          </a:rPr>
                          <m:t>𝐹</m:t>
                        </m:r>
                      </m:sub>
                    </m:sSub>
                  </m:oMath>
                </a14:m>
                <a:r>
                  <a:rPr lang="ja-JP" altLang="en-US" sz="2800" dirty="0">
                    <a:solidFill>
                      <a:schemeClr val="tx1"/>
                    </a:solidFill>
                    <a:latin typeface="Times New Roman" panose="02020603050405020304" pitchFamily="18" charset="0"/>
                    <a:cs typeface="Times New Roman" panose="02020603050405020304" pitchFamily="18" charset="0"/>
                  </a:rPr>
                  <a:t>月に</a:t>
                </a:r>
                <a:r>
                  <a:rPr lang="ja-JP" altLang="en-US" sz="2800">
                    <a:solidFill>
                      <a:schemeClr val="tx1"/>
                    </a:solidFill>
                    <a:latin typeface="Times New Roman" panose="02020603050405020304" pitchFamily="18" charset="0"/>
                    <a:cs typeface="Times New Roman" panose="02020603050405020304" pitchFamily="18" charset="0"/>
                  </a:rPr>
                  <a:t>おけるゲーム</a:t>
                </a:r>
                <a14:m>
                  <m:oMath xmlns:m="http://schemas.openxmlformats.org/officeDocument/2006/math">
                    <m:r>
                      <a:rPr lang="en-US" altLang="ja-JP" sz="2800" i="1">
                        <a:solidFill>
                          <a:schemeClr val="tx1"/>
                        </a:solidFill>
                        <a:latin typeface="Cambria Math" panose="02040503050406030204" pitchFamily="18" charset="0"/>
                        <a:cs typeface="Times New Roman" panose="02020603050405020304" pitchFamily="18" charset="0"/>
                      </a:rPr>
                      <m:t>𝐹</m:t>
                    </m:r>
                  </m:oMath>
                </a14:m>
                <a:r>
                  <a:rPr lang="ja-JP" altLang="en-US" sz="2800">
                    <a:solidFill>
                      <a:schemeClr val="tx1"/>
                    </a:solidFill>
                    <a:latin typeface="Times New Roman" panose="02020603050405020304" pitchFamily="18" charset="0"/>
                    <a:cs typeface="Times New Roman" panose="02020603050405020304" pitchFamily="18" charset="0"/>
                  </a:rPr>
                  <a:t>の</a:t>
                </a:r>
                <a:r>
                  <a:rPr lang="ja-JP" altLang="en-US" sz="2800" dirty="0">
                    <a:solidFill>
                      <a:schemeClr val="tx1"/>
                    </a:solidFill>
                    <a:latin typeface="Times New Roman" panose="02020603050405020304" pitchFamily="18" charset="0"/>
                    <a:cs typeface="Times New Roman" panose="02020603050405020304" pitchFamily="18" charset="0"/>
                  </a:rPr>
                  <a:t>平均価格</a:t>
                </a:r>
                <a:endParaRPr lang="en-US" altLang="ja-JP" sz="2800" dirty="0">
                  <a:solidFill>
                    <a:schemeClr val="tx1"/>
                  </a:solidFill>
                  <a:latin typeface="Times New Roman" panose="02020603050405020304" pitchFamily="18" charset="0"/>
                  <a:cs typeface="Times New Roman" panose="02020603050405020304" pitchFamily="18" charset="0"/>
                </a:endParaRPr>
              </a:p>
              <a:p>
                <a:pPr lvl="1">
                  <a:spcAft>
                    <a:spcPts val="1800"/>
                  </a:spcAft>
                </a:pPr>
                <a14:m>
                  <m:oMath xmlns:m="http://schemas.openxmlformats.org/officeDocument/2006/math">
                    <m:sSub>
                      <m:sSubPr>
                        <m:ctrlPr>
                          <a:rPr lang="ja-JP" altLang="en-US" sz="2800" b="0" i="1" smtClean="0">
                            <a:solidFill>
                              <a:schemeClr val="tx1"/>
                            </a:solidFill>
                            <a:latin typeface="Cambria Math" panose="02040503050406030204" pitchFamily="18" charset="0"/>
                          </a:rPr>
                        </m:ctrlPr>
                      </m:sSubPr>
                      <m:e>
                        <m:r>
                          <a:rPr lang="en-US" altLang="ja-JP" sz="2800" b="0" i="1" smtClean="0">
                            <a:solidFill>
                              <a:schemeClr val="tx1"/>
                            </a:solidFill>
                            <a:latin typeface="Cambria Math" panose="02040503050406030204" pitchFamily="18" charset="0"/>
                          </a:rPr>
                          <m:t>𝑆</m:t>
                        </m:r>
                      </m:e>
                      <m:sub>
                        <m:r>
                          <a:rPr lang="en-US" altLang="ja-JP" sz="2800" i="1">
                            <a:solidFill>
                              <a:schemeClr val="tx1"/>
                            </a:solidFill>
                            <a:latin typeface="Cambria Math" panose="02040503050406030204" pitchFamily="18" charset="0"/>
                            <a:cs typeface="Times New Roman" panose="02020603050405020304" pitchFamily="18" charset="0"/>
                          </a:rPr>
                          <m:t>𝐹</m:t>
                        </m:r>
                        <m:r>
                          <a:rPr lang="ja-JP" altLang="en-US" sz="2800" b="0" i="0">
                            <a:solidFill>
                              <a:schemeClr val="tx1"/>
                            </a:solidFill>
                            <a:latin typeface="Cambria Math" panose="02040503050406030204" pitchFamily="18" charset="0"/>
                          </a:rPr>
                          <m:t>,</m:t>
                        </m:r>
                        <m:sSub>
                          <m:sSubPr>
                            <m:ctrlPr>
                              <a:rPr lang="en-US" altLang="ja-JP" sz="2800" b="0" i="1" smtClean="0">
                                <a:solidFill>
                                  <a:schemeClr val="tx1"/>
                                </a:solidFill>
                                <a:latin typeface="Cambria Math" panose="02040503050406030204" pitchFamily="18" charset="0"/>
                              </a:rPr>
                            </m:ctrlPr>
                          </m:sSubPr>
                          <m:e>
                            <m:r>
                              <a:rPr lang="en-US" altLang="ja-JP" sz="2800" b="0" i="1" smtClean="0">
                                <a:solidFill>
                                  <a:schemeClr val="tx1"/>
                                </a:solidFill>
                                <a:latin typeface="Cambria Math" panose="02040503050406030204" pitchFamily="18" charset="0"/>
                              </a:rPr>
                              <m:t>𝑀</m:t>
                            </m:r>
                          </m:e>
                          <m:sub>
                            <m:r>
                              <a:rPr lang="en-US" altLang="ja-JP" sz="2800" i="1">
                                <a:solidFill>
                                  <a:schemeClr val="tx1"/>
                                </a:solidFill>
                                <a:latin typeface="Cambria Math" panose="02040503050406030204" pitchFamily="18" charset="0"/>
                                <a:cs typeface="Times New Roman" panose="02020603050405020304" pitchFamily="18" charset="0"/>
                              </a:rPr>
                              <m:t>𝐹</m:t>
                            </m:r>
                          </m:sub>
                        </m:sSub>
                      </m:sub>
                    </m:sSub>
                  </m:oMath>
                </a14:m>
                <a:r>
                  <a:rPr lang="en-US" altLang="ja-JP" sz="2800" dirty="0">
                    <a:solidFill>
                      <a:schemeClr val="tx1"/>
                    </a:solidFill>
                    <a:latin typeface="Times New Roman" panose="02020603050405020304" pitchFamily="18" charset="0"/>
                    <a:cs typeface="Times New Roman" panose="02020603050405020304" pitchFamily="18" charset="0"/>
                  </a:rPr>
                  <a:t>: </a:t>
                </a:r>
                <a14:m>
                  <m:oMath xmlns:m="http://schemas.openxmlformats.org/officeDocument/2006/math">
                    <m:sSub>
                      <m:sSubPr>
                        <m:ctrlPr>
                          <a:rPr lang="en-US" altLang="ja-JP" sz="2800" i="1" smtClean="0">
                            <a:solidFill>
                              <a:schemeClr val="tx1"/>
                            </a:solidFill>
                            <a:latin typeface="Cambria Math" panose="02040503050406030204" pitchFamily="18" charset="0"/>
                            <a:cs typeface="Times New Roman" panose="02020603050405020304" pitchFamily="18" charset="0"/>
                          </a:rPr>
                        </m:ctrlPr>
                      </m:sSubPr>
                      <m:e>
                        <m:r>
                          <a:rPr lang="en-US" altLang="ja-JP" sz="2800" b="0" i="1" smtClean="0">
                            <a:solidFill>
                              <a:schemeClr val="tx1"/>
                            </a:solidFill>
                            <a:latin typeface="Cambria Math" panose="02040503050406030204" pitchFamily="18" charset="0"/>
                            <a:cs typeface="Times New Roman" panose="02020603050405020304" pitchFamily="18" charset="0"/>
                          </a:rPr>
                          <m:t>𝑀</m:t>
                        </m:r>
                      </m:e>
                      <m:sub>
                        <m:r>
                          <a:rPr lang="en-US" altLang="ja-JP" sz="2800" i="1">
                            <a:solidFill>
                              <a:schemeClr val="tx1"/>
                            </a:solidFill>
                            <a:latin typeface="Cambria Math" panose="02040503050406030204" pitchFamily="18" charset="0"/>
                            <a:cs typeface="Times New Roman" panose="02020603050405020304" pitchFamily="18" charset="0"/>
                          </a:rPr>
                          <m:t>𝐹</m:t>
                        </m:r>
                      </m:sub>
                    </m:sSub>
                  </m:oMath>
                </a14:m>
                <a:r>
                  <a:rPr lang="ja-JP" altLang="en-US" sz="2800" dirty="0">
                    <a:solidFill>
                      <a:schemeClr val="tx1"/>
                    </a:solidFill>
                    <a:latin typeface="Times New Roman" panose="02020603050405020304" pitchFamily="18" charset="0"/>
                    <a:cs typeface="Times New Roman" panose="02020603050405020304" pitchFamily="18" charset="0"/>
                  </a:rPr>
                  <a:t>月に</a:t>
                </a:r>
                <a:r>
                  <a:rPr lang="ja-JP" altLang="en-US" sz="2800">
                    <a:solidFill>
                      <a:schemeClr val="tx1"/>
                    </a:solidFill>
                    <a:latin typeface="Times New Roman" panose="02020603050405020304" pitchFamily="18" charset="0"/>
                    <a:cs typeface="Times New Roman" panose="02020603050405020304" pitchFamily="18" charset="0"/>
                  </a:rPr>
                  <a:t>おけるゲーム</a:t>
                </a:r>
                <a14:m>
                  <m:oMath xmlns:m="http://schemas.openxmlformats.org/officeDocument/2006/math">
                    <m:r>
                      <a:rPr lang="en-US" altLang="ja-JP" sz="2800" i="1">
                        <a:solidFill>
                          <a:schemeClr val="tx1"/>
                        </a:solidFill>
                        <a:latin typeface="Cambria Math" panose="02040503050406030204" pitchFamily="18" charset="0"/>
                        <a:cs typeface="Times New Roman" panose="02020603050405020304" pitchFamily="18" charset="0"/>
                      </a:rPr>
                      <m:t>𝐹</m:t>
                    </m:r>
                  </m:oMath>
                </a14:m>
                <a:r>
                  <a:rPr lang="ja-JP" altLang="en-US" sz="2800">
                    <a:solidFill>
                      <a:schemeClr val="tx1"/>
                    </a:solidFill>
                    <a:latin typeface="Times New Roman" panose="02020603050405020304" pitchFamily="18" charset="0"/>
                    <a:cs typeface="Times New Roman" panose="02020603050405020304" pitchFamily="18" charset="0"/>
                  </a:rPr>
                  <a:t>の</a:t>
                </a:r>
                <a:r>
                  <a:rPr lang="en" altLang="ja-JP" sz="2800" dirty="0">
                    <a:solidFill>
                      <a:schemeClr val="tx1"/>
                    </a:solidFill>
                    <a:latin typeface="Times New Roman" panose="02020603050405020304" pitchFamily="18" charset="0"/>
                    <a:cs typeface="Times New Roman" panose="02020603050405020304" pitchFamily="18" charset="0"/>
                  </a:rPr>
                  <a:t>Steam</a:t>
                </a:r>
                <a:r>
                  <a:rPr lang="ja-JP" altLang="en-US" sz="2800">
                    <a:solidFill>
                      <a:schemeClr val="tx1"/>
                    </a:solidFill>
                    <a:latin typeface="Times New Roman" panose="02020603050405020304" pitchFamily="18" charset="0"/>
                    <a:cs typeface="Times New Roman" panose="02020603050405020304" pitchFamily="18" charset="0"/>
                  </a:rPr>
                  <a:t>の累積プレイヤー数</a:t>
                </a:r>
                <a:endParaRPr lang="en-US" altLang="ja-JP" sz="4000" dirty="0">
                  <a:latin typeface="Times New Roman" panose="02020603050405020304" pitchFamily="18" charset="0"/>
                  <a:cs typeface="Times New Roman" panose="02020603050405020304" pitchFamily="18" charset="0"/>
                </a:endParaRPr>
              </a:p>
            </p:txBody>
          </p:sp>
        </mc:Choice>
        <mc:Fallback xmlns="">
          <p:sp>
            <p:nvSpPr>
              <p:cNvPr id="3" name="コンテンツ プレースホルダー 2">
                <a:extLst>
                  <a:ext uri="{FF2B5EF4-FFF2-40B4-BE49-F238E27FC236}">
                    <a16:creationId xmlns:a16="http://schemas.microsoft.com/office/drawing/2014/main" id="{AA454B78-F3F5-8BE0-3F14-B98FAE8AC92D}"/>
                  </a:ext>
                </a:extLst>
              </p:cNvPr>
              <p:cNvSpPr>
                <a:spLocks noGrp="1" noRot="1" noChangeAspect="1" noMove="1" noResize="1" noEditPoints="1" noAdjustHandles="1" noChangeArrowheads="1" noChangeShapeType="1" noTextEdit="1"/>
              </p:cNvSpPr>
              <p:nvPr>
                <p:ph idx="1"/>
              </p:nvPr>
            </p:nvSpPr>
            <p:spPr>
              <a:xfrm>
                <a:off x="262076" y="1058429"/>
                <a:ext cx="11662756" cy="3388065"/>
              </a:xfrm>
              <a:blipFill>
                <a:blip r:embed="rId3"/>
                <a:stretch>
                  <a:fillRect l="-871" t="-1873"/>
                </a:stretch>
              </a:blipFill>
            </p:spPr>
            <p:txBody>
              <a:bodyPr/>
              <a:lstStyle/>
              <a:p>
                <a:r>
                  <a:rPr lang="ja-JP" altLang="en-US">
                    <a:noFill/>
                  </a:rPr>
                  <a:t> </a:t>
                </a:r>
              </a:p>
            </p:txBody>
          </p:sp>
        </mc:Fallback>
      </mc:AlternateContent>
      <p:sp>
        <p:nvSpPr>
          <p:cNvPr id="4" name="スライド番号プレースホルダー 3">
            <a:extLst>
              <a:ext uri="{FF2B5EF4-FFF2-40B4-BE49-F238E27FC236}">
                <a16:creationId xmlns:a16="http://schemas.microsoft.com/office/drawing/2014/main" id="{7D9DF741-2FF3-DF6C-E7E2-7EF5EC3CA0FE}"/>
              </a:ext>
            </a:extLst>
          </p:cNvPr>
          <p:cNvSpPr>
            <a:spLocks noGrp="1"/>
          </p:cNvSpPr>
          <p:nvPr>
            <p:ph type="sldNum" sz="quarter" idx="12"/>
          </p:nvPr>
        </p:nvSpPr>
        <p:spPr/>
        <p:txBody>
          <a:bodyPr/>
          <a:lstStyle/>
          <a:p>
            <a:fld id="{3C83C733-A267-4C27-B924-90460700986B}" type="slidenum">
              <a:rPr lang="ja-JP" altLang="en-US" smtClean="0"/>
              <a:pPr/>
              <a:t>39</a:t>
            </a:fld>
            <a:endParaRPr lang="ja-JP" altLang="en-US"/>
          </a:p>
        </p:txBody>
      </p:sp>
      <p:sp>
        <p:nvSpPr>
          <p:cNvPr id="5" name="テキスト ボックス 4">
            <a:extLst>
              <a:ext uri="{FF2B5EF4-FFF2-40B4-BE49-F238E27FC236}">
                <a16:creationId xmlns:a16="http://schemas.microsoft.com/office/drawing/2014/main" id="{0F763A95-367D-45F6-0937-93B24B9BD0AB}"/>
              </a:ext>
            </a:extLst>
          </p:cNvPr>
          <p:cNvSpPr txBox="1"/>
          <p:nvPr/>
        </p:nvSpPr>
        <p:spPr>
          <a:xfrm>
            <a:off x="262080" y="6354534"/>
            <a:ext cx="11662752" cy="523220"/>
          </a:xfrm>
          <a:prstGeom prst="rect">
            <a:avLst/>
          </a:prstGeom>
          <a:noFill/>
        </p:spPr>
        <p:txBody>
          <a:bodyPr wrap="square">
            <a:spAutoFit/>
          </a:bodyPr>
          <a:lstStyle/>
          <a:p>
            <a:pPr marL="0" indent="0" algn="ctr">
              <a:buNone/>
            </a:pPr>
            <a:r>
              <a:rPr kumimoji="1" lang="en-US" altLang="ja-JP" sz="1400" dirty="0">
                <a:solidFill>
                  <a:schemeClr val="bg1"/>
                </a:solidFill>
              </a:rPr>
              <a:t>[1]</a:t>
            </a:r>
            <a:r>
              <a:rPr lang="en-US" altLang="ja-JP" sz="1400" kern="100" dirty="0">
                <a:solidFill>
                  <a:schemeClr val="bg1"/>
                </a:solidFill>
                <a:effectLst/>
                <a:latin typeface="Times New Roman" panose="02020603050405020304" pitchFamily="18" charset="0"/>
                <a:ea typeface="ＭＳ 明朝" panose="02020609040205080304" pitchFamily="49" charset="-128"/>
              </a:rPr>
              <a:t> Kaggle</a:t>
            </a:r>
            <a:r>
              <a:rPr lang="ja-JP" altLang="ja-JP" sz="1400" kern="100">
                <a:solidFill>
                  <a:schemeClr val="bg1"/>
                </a:solidFill>
                <a:effectLst/>
                <a:latin typeface="Times New Roman" panose="02020603050405020304" pitchFamily="18" charset="0"/>
                <a:ea typeface="ＭＳ 明朝" panose="02020609040205080304" pitchFamily="49" charset="-128"/>
                <a:cs typeface="Times New Roman" panose="02020603050405020304" pitchFamily="18" charset="0"/>
              </a:rPr>
              <a:t>，“</a:t>
            </a:r>
            <a:r>
              <a:rPr lang="en-US" altLang="ja-JP" sz="1400" kern="100" dirty="0">
                <a:solidFill>
                  <a:schemeClr val="bg1"/>
                </a:solidFill>
                <a:effectLst/>
                <a:latin typeface="Times New Roman" panose="02020603050405020304" pitchFamily="18" charset="0"/>
                <a:ea typeface="ＭＳ 明朝" panose="02020609040205080304" pitchFamily="49" charset="-128"/>
              </a:rPr>
              <a:t>Popularity of games on Steam</a:t>
            </a:r>
            <a:r>
              <a:rPr lang="ja-JP" altLang="ja-JP" sz="1400" kern="100">
                <a:solidFill>
                  <a:schemeClr val="bg1"/>
                </a:solidFill>
                <a:effectLst/>
                <a:latin typeface="Times New Roman" panose="02020603050405020304" pitchFamily="18" charset="0"/>
                <a:ea typeface="ＭＳ 明朝" panose="02020609040205080304" pitchFamily="49" charset="-128"/>
                <a:cs typeface="Times New Roman" panose="02020603050405020304" pitchFamily="18" charset="0"/>
              </a:rPr>
              <a:t>”，</a:t>
            </a:r>
            <a:r>
              <a:rPr lang="en-US" altLang="ja-JP" sz="1400" kern="100" dirty="0">
                <a:solidFill>
                  <a:schemeClr val="bg1"/>
                </a:solidFill>
                <a:effectLst/>
                <a:latin typeface="Times New Roman" panose="02020603050405020304" pitchFamily="18" charset="0"/>
                <a:ea typeface="ＭＳ 明朝" panose="02020609040205080304" pitchFamily="49" charset="-128"/>
              </a:rPr>
              <a:t>https://</a:t>
            </a:r>
            <a:r>
              <a:rPr lang="en-US" altLang="ja-JP" sz="1400" kern="100" dirty="0" err="1">
                <a:solidFill>
                  <a:schemeClr val="bg1"/>
                </a:solidFill>
                <a:effectLst/>
                <a:latin typeface="Times New Roman" panose="02020603050405020304" pitchFamily="18" charset="0"/>
                <a:ea typeface="ＭＳ 明朝" panose="02020609040205080304" pitchFamily="49" charset="-128"/>
              </a:rPr>
              <a:t>www.kaggle.com</a:t>
            </a:r>
            <a:r>
              <a:rPr lang="en-US" altLang="ja-JP" sz="1400" kern="100" dirty="0">
                <a:solidFill>
                  <a:schemeClr val="bg1"/>
                </a:solidFill>
                <a:effectLst/>
                <a:latin typeface="Times New Roman" panose="02020603050405020304" pitchFamily="18" charset="0"/>
                <a:ea typeface="ＭＳ 明朝" panose="02020609040205080304" pitchFamily="49" charset="-128"/>
              </a:rPr>
              <a:t>/datasets/michau96/popularity-of-games-on-steam</a:t>
            </a:r>
            <a:r>
              <a:rPr lang="en" altLang="ja-JP" sz="1400" dirty="0">
                <a:solidFill>
                  <a:schemeClr val="bg1"/>
                </a:solidFill>
                <a:effectLst/>
              </a:rPr>
              <a:t> (</a:t>
            </a:r>
            <a:r>
              <a:rPr lang="ja-JP" altLang="en-US" sz="1400">
                <a:solidFill>
                  <a:schemeClr val="bg1"/>
                </a:solidFill>
                <a:effectLst/>
              </a:rPr>
              <a:t>最終確認日</a:t>
            </a:r>
            <a:r>
              <a:rPr lang="en-US" altLang="ja-JP" sz="1400" dirty="0">
                <a:solidFill>
                  <a:schemeClr val="bg1"/>
                </a:solidFill>
                <a:effectLst/>
              </a:rPr>
              <a:t>:2024/2/5</a:t>
            </a:r>
            <a:r>
              <a:rPr lang="en" altLang="ja-JP" sz="1400" dirty="0">
                <a:solidFill>
                  <a:schemeClr val="bg1"/>
                </a:solidFill>
                <a:effectLst/>
              </a:rPr>
              <a:t>)</a:t>
            </a:r>
            <a:endParaRPr lang="en-US" altLang="ja-JP" sz="1400" kern="100" dirty="0">
              <a:solidFill>
                <a:schemeClr val="bg1"/>
              </a:solidFill>
              <a:effectLst/>
              <a:latin typeface="Times New Roman" panose="02020603050405020304" pitchFamily="18" charset="0"/>
              <a:ea typeface="ＭＳ 明朝" panose="02020609040205080304" pitchFamily="49" charset="-128"/>
            </a:endParaRPr>
          </a:p>
          <a:p>
            <a:pPr algn="ctr"/>
            <a:r>
              <a:rPr lang="en-US" altLang="ja-JP" sz="1400" kern="100" dirty="0">
                <a:solidFill>
                  <a:schemeClr val="bg1"/>
                </a:solidFill>
                <a:latin typeface="Times New Roman" panose="02020603050405020304" pitchFamily="18" charset="0"/>
                <a:ea typeface="ＭＳ 明朝" panose="02020609040205080304" pitchFamily="49" charset="-128"/>
              </a:rPr>
              <a:t>[2]</a:t>
            </a:r>
            <a:r>
              <a:rPr lang="ja-JP" altLang="ja-JP" sz="1400">
                <a:solidFill>
                  <a:schemeClr val="bg1"/>
                </a:solidFill>
                <a:effectLst/>
              </a:rPr>
              <a:t> </a:t>
            </a:r>
            <a:r>
              <a:rPr lang="en" altLang="ja-JP" sz="1400" dirty="0">
                <a:solidFill>
                  <a:schemeClr val="bg1"/>
                </a:solidFill>
                <a:effectLst/>
              </a:rPr>
              <a:t>Steam DB</a:t>
            </a:r>
            <a:r>
              <a:rPr lang="ja-JP" altLang="en" sz="1400">
                <a:solidFill>
                  <a:schemeClr val="bg1"/>
                </a:solidFill>
                <a:effectLst/>
              </a:rPr>
              <a:t>，“</a:t>
            </a:r>
            <a:r>
              <a:rPr lang="en" altLang="ja-JP" sz="1400" dirty="0" err="1">
                <a:solidFill>
                  <a:schemeClr val="bg1"/>
                </a:solidFill>
                <a:effectLst/>
              </a:rPr>
              <a:t>Datebase</a:t>
            </a:r>
            <a:r>
              <a:rPr lang="en" altLang="ja-JP" sz="1400" dirty="0">
                <a:solidFill>
                  <a:schemeClr val="bg1"/>
                </a:solidFill>
                <a:effectLst/>
              </a:rPr>
              <a:t> of everything on Steam”</a:t>
            </a:r>
            <a:r>
              <a:rPr lang="ja-JP" altLang="en" sz="1400">
                <a:solidFill>
                  <a:schemeClr val="bg1"/>
                </a:solidFill>
                <a:effectLst/>
              </a:rPr>
              <a:t>，</a:t>
            </a:r>
            <a:r>
              <a:rPr lang="en" altLang="ja-JP" sz="1400" dirty="0">
                <a:solidFill>
                  <a:schemeClr val="bg1"/>
                </a:solidFill>
                <a:effectLst/>
              </a:rPr>
              <a:t>https://</a:t>
            </a:r>
            <a:r>
              <a:rPr lang="en" altLang="ja-JP" sz="1400" dirty="0" err="1">
                <a:solidFill>
                  <a:schemeClr val="bg1"/>
                </a:solidFill>
                <a:effectLst/>
              </a:rPr>
              <a:t>steamdb.info</a:t>
            </a:r>
            <a:r>
              <a:rPr lang="en" altLang="ja-JP" sz="1400" dirty="0">
                <a:solidFill>
                  <a:schemeClr val="bg1"/>
                </a:solidFill>
                <a:effectLst/>
              </a:rPr>
              <a:t>/ (</a:t>
            </a:r>
            <a:r>
              <a:rPr lang="ja-JP" altLang="en-US" sz="1400">
                <a:solidFill>
                  <a:schemeClr val="bg1"/>
                </a:solidFill>
                <a:effectLst/>
              </a:rPr>
              <a:t>最終確認日</a:t>
            </a:r>
            <a:r>
              <a:rPr lang="en-US" altLang="ja-JP" sz="1400" dirty="0">
                <a:solidFill>
                  <a:schemeClr val="bg1"/>
                </a:solidFill>
                <a:effectLst/>
              </a:rPr>
              <a:t>:2024/2/5</a:t>
            </a:r>
            <a:r>
              <a:rPr lang="en" altLang="ja-JP" sz="1400" dirty="0">
                <a:solidFill>
                  <a:schemeClr val="bg1"/>
                </a:solidFill>
                <a:effectLst/>
              </a:rPr>
              <a:t>)</a:t>
            </a:r>
            <a:endParaRPr kumimoji="1" lang="en-US" altLang="ja-JP" sz="1400" dirty="0">
              <a:solidFill>
                <a:schemeClr val="bg1"/>
              </a:solidFill>
            </a:endParaRPr>
          </a:p>
        </p:txBody>
      </p:sp>
      <mc:AlternateContent xmlns:mc="http://schemas.openxmlformats.org/markup-compatibility/2006" xmlns:a14="http://schemas.microsoft.com/office/drawing/2010/main">
        <mc:Choice Requires="a14">
          <p:sp>
            <p:nvSpPr>
              <p:cNvPr id="6" name="コンテンツ プレースホルダー 2">
                <a:extLst>
                  <a:ext uri="{FF2B5EF4-FFF2-40B4-BE49-F238E27FC236}">
                    <a16:creationId xmlns:a16="http://schemas.microsoft.com/office/drawing/2014/main" id="{90624E1B-FE91-399D-01DE-E78D70F049BF}"/>
                  </a:ext>
                </a:extLst>
              </p:cNvPr>
              <p:cNvSpPr txBox="1">
                <a:spLocks/>
              </p:cNvSpPr>
              <p:nvPr/>
            </p:nvSpPr>
            <p:spPr>
              <a:xfrm>
                <a:off x="262076" y="5140613"/>
                <a:ext cx="11662756" cy="1466075"/>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nSpc>
                    <a:spcPts val="3400"/>
                  </a:lnSpc>
                  <a:buFont typeface="Arial" panose="020B0604020202020204" pitchFamily="34" charset="0"/>
                  <a:buNone/>
                </a:pPr>
                <a14:m>
                  <m:oMath xmlns:m="http://schemas.openxmlformats.org/officeDocument/2006/math">
                    <m:r>
                      <a:rPr lang="en-US" altLang="ja-JP" i="1" smtClean="0">
                        <a:latin typeface="Cambria Math" panose="02040503050406030204" pitchFamily="18" charset="0"/>
                        <a:cs typeface="Times New Roman" panose="02020603050405020304" pitchFamily="18" charset="0"/>
                      </a:rPr>
                      <m:t>𝐹</m:t>
                    </m:r>
                  </m:oMath>
                </a14:m>
                <a:r>
                  <a:rPr lang="en-US" altLang="ja-JP" dirty="0">
                    <a:latin typeface="Times New Roman" panose="02020603050405020304" pitchFamily="18" charset="0"/>
                    <a:cs typeface="Times New Roman" panose="02020603050405020304" pitchFamily="18" charset="0"/>
                  </a:rPr>
                  <a:t>: popularity of games on Steam</a:t>
                </a:r>
                <a:r>
                  <a:rPr lang="en-US" altLang="ja-JP" dirty="0"/>
                  <a:t> </a:t>
                </a:r>
                <a:r>
                  <a:rPr lang="ja-JP" altLang="en-US"/>
                  <a:t>で取得した</a:t>
                </a:r>
                <a:r>
                  <a:rPr lang="ja-JP" altLang="en-US">
                    <a:latin typeface="Times New Roman" panose="02020603050405020304" pitchFamily="18" charset="0"/>
                    <a:cs typeface="Times New Roman" panose="02020603050405020304" pitchFamily="18" charset="0"/>
                  </a:rPr>
                  <a:t>各ゲーム</a:t>
                </a:r>
                <a:endParaRPr lang="en-US" altLang="ja-JP" dirty="0">
                  <a:latin typeface="Times New Roman" panose="02020603050405020304" pitchFamily="18" charset="0"/>
                  <a:cs typeface="Times New Roman" panose="02020603050405020304" pitchFamily="18" charset="0"/>
                </a:endParaRPr>
              </a:p>
              <a:p>
                <a:pPr marL="0" indent="0">
                  <a:lnSpc>
                    <a:spcPts val="3400"/>
                  </a:lnSpc>
                  <a:buNone/>
                </a:pPr>
                <a14:m>
                  <m:oMath xmlns:m="http://schemas.openxmlformats.org/officeDocument/2006/math">
                    <m:sSub>
                      <m:sSubPr>
                        <m:ctrlPr>
                          <a:rPr lang="en-US" altLang="ja-JP" i="1" smtClean="0">
                            <a:latin typeface="Cambria Math" panose="02040503050406030204" pitchFamily="18" charset="0"/>
                            <a:cs typeface="Times New Roman" panose="02020603050405020304" pitchFamily="18" charset="0"/>
                          </a:rPr>
                        </m:ctrlPr>
                      </m:sSubPr>
                      <m:e>
                        <m:r>
                          <a:rPr lang="en-US" altLang="ja-JP" i="1" smtClean="0">
                            <a:latin typeface="Cambria Math" panose="02040503050406030204" pitchFamily="18" charset="0"/>
                            <a:cs typeface="Times New Roman" panose="02020603050405020304" pitchFamily="18" charset="0"/>
                          </a:rPr>
                          <m:t>𝑀</m:t>
                        </m:r>
                      </m:e>
                      <m:sub>
                        <m:r>
                          <a:rPr lang="en-US" altLang="ja-JP" i="1">
                            <a:latin typeface="Cambria Math" panose="02040503050406030204" pitchFamily="18" charset="0"/>
                            <a:cs typeface="Times New Roman" panose="02020603050405020304" pitchFamily="18" charset="0"/>
                          </a:rPr>
                          <m:t>𝐹</m:t>
                        </m:r>
                      </m:sub>
                    </m:sSub>
                  </m:oMath>
                </a14:m>
                <a:r>
                  <a:rPr lang="en-US" altLang="ja-JP" dirty="0">
                    <a:latin typeface="Times New Roman" panose="02020603050405020304" pitchFamily="18" charset="0"/>
                    <a:cs typeface="Times New Roman" panose="02020603050405020304" pitchFamily="18" charset="0"/>
                  </a:rPr>
                  <a:t>:</a:t>
                </a:r>
                <a:r>
                  <a:rPr lang="ja-JP" altLang="en-US" dirty="0"/>
                  <a:t>ゲーム</a:t>
                </a:r>
                <a14:m>
                  <m:oMath xmlns:m="http://schemas.openxmlformats.org/officeDocument/2006/math">
                    <m:r>
                      <a:rPr lang="en-US" altLang="ja-JP" i="1" dirty="0">
                        <a:latin typeface="Cambria Math" panose="02040503050406030204" pitchFamily="18" charset="0"/>
                      </a:rPr>
                      <m:t>𝐹</m:t>
                    </m:r>
                  </m:oMath>
                </a14:m>
                <a:r>
                  <a:rPr lang="ja-JP" altLang="en-US"/>
                  <a:t>のデータ数</a:t>
                </a:r>
                <a:r>
                  <a:rPr lang="en-US" altLang="ja-JP" dirty="0"/>
                  <a:t> </a:t>
                </a:r>
                <a:endParaRPr lang="en-US" altLang="ja-JP" sz="4000" dirty="0">
                  <a:latin typeface="Times New Roman" panose="02020603050405020304" pitchFamily="18" charset="0"/>
                  <a:cs typeface="Times New Roman" panose="02020603050405020304" pitchFamily="18" charset="0"/>
                </a:endParaRPr>
              </a:p>
            </p:txBody>
          </p:sp>
        </mc:Choice>
        <mc:Fallback xmlns="">
          <p:sp>
            <p:nvSpPr>
              <p:cNvPr id="6" name="コンテンツ プレースホルダー 2">
                <a:extLst>
                  <a:ext uri="{FF2B5EF4-FFF2-40B4-BE49-F238E27FC236}">
                    <a16:creationId xmlns:a16="http://schemas.microsoft.com/office/drawing/2014/main" id="{90624E1B-FE91-399D-01DE-E78D70F049BF}"/>
                  </a:ext>
                </a:extLst>
              </p:cNvPr>
              <p:cNvSpPr txBox="1">
                <a:spLocks noRot="1" noChangeAspect="1" noMove="1" noResize="1" noEditPoints="1" noAdjustHandles="1" noChangeArrowheads="1" noChangeShapeType="1" noTextEdit="1"/>
              </p:cNvSpPr>
              <p:nvPr/>
            </p:nvSpPr>
            <p:spPr>
              <a:xfrm>
                <a:off x="262076" y="5140613"/>
                <a:ext cx="11662756" cy="1466075"/>
              </a:xfrm>
              <a:prstGeom prst="rect">
                <a:avLst/>
              </a:prstGeom>
              <a:blipFill>
                <a:blip r:embed="rId4"/>
                <a:stretch>
                  <a:fillRect l="-218" t="-6838"/>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9235337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5E7A2F1-56CB-8F89-C058-ED02BE342EE5}"/>
              </a:ext>
            </a:extLst>
          </p:cNvPr>
          <p:cNvSpPr>
            <a:spLocks noGrp="1"/>
          </p:cNvSpPr>
          <p:nvPr>
            <p:ph type="title"/>
          </p:nvPr>
        </p:nvSpPr>
        <p:spPr/>
        <p:txBody>
          <a:bodyPr/>
          <a:lstStyle/>
          <a:p>
            <a:r>
              <a:rPr lang="ja-JP" altLang="en-US" dirty="0"/>
              <a:t>提案手法</a:t>
            </a:r>
            <a:endParaRPr kumimoji="1" lang="ja-JP" altLang="en-US" dirty="0"/>
          </a:p>
        </p:txBody>
      </p:sp>
      <p:sp>
        <p:nvSpPr>
          <p:cNvPr id="3" name="コンテンツ プレースホルダー 2">
            <a:extLst>
              <a:ext uri="{FF2B5EF4-FFF2-40B4-BE49-F238E27FC236}">
                <a16:creationId xmlns:a16="http://schemas.microsoft.com/office/drawing/2014/main" id="{469EA13F-E799-4C6B-096B-BB9C072C7CF2}"/>
              </a:ext>
            </a:extLst>
          </p:cNvPr>
          <p:cNvSpPr>
            <a:spLocks noGrp="1"/>
          </p:cNvSpPr>
          <p:nvPr>
            <p:ph idx="1"/>
          </p:nvPr>
        </p:nvSpPr>
        <p:spPr/>
        <p:txBody>
          <a:bodyPr/>
          <a:lstStyle/>
          <a:p>
            <a:pPr marL="0" indent="0">
              <a:buNone/>
            </a:pPr>
            <a:endParaRPr kumimoji="1" lang="ja-JP" altLang="en-US"/>
          </a:p>
        </p:txBody>
      </p:sp>
      <p:sp>
        <p:nvSpPr>
          <p:cNvPr id="4" name="スライド番号プレースホルダー 3">
            <a:extLst>
              <a:ext uri="{FF2B5EF4-FFF2-40B4-BE49-F238E27FC236}">
                <a16:creationId xmlns:a16="http://schemas.microsoft.com/office/drawing/2014/main" id="{264075AA-D977-6D9C-AB46-EF991852CA11}"/>
              </a:ext>
            </a:extLst>
          </p:cNvPr>
          <p:cNvSpPr>
            <a:spLocks noGrp="1"/>
          </p:cNvSpPr>
          <p:nvPr>
            <p:ph type="sldNum" sz="quarter" idx="12"/>
          </p:nvPr>
        </p:nvSpPr>
        <p:spPr/>
        <p:txBody>
          <a:bodyPr/>
          <a:lstStyle/>
          <a:p>
            <a:fld id="{3C83C733-A267-4C27-B924-90460700986B}" type="slidenum">
              <a:rPr lang="ja-JP" altLang="en-US" smtClean="0"/>
              <a:pPr/>
              <a:t>4</a:t>
            </a:fld>
            <a:endParaRPr lang="ja-JP" altLang="en-US"/>
          </a:p>
        </p:txBody>
      </p:sp>
      <p:sp>
        <p:nvSpPr>
          <p:cNvPr id="6" name="角丸四角形 4">
            <a:extLst>
              <a:ext uri="{FF2B5EF4-FFF2-40B4-BE49-F238E27FC236}">
                <a16:creationId xmlns:a16="http://schemas.microsoft.com/office/drawing/2014/main" id="{29514B63-FEE9-F201-86EF-5AD2C7601D83}"/>
              </a:ext>
            </a:extLst>
          </p:cNvPr>
          <p:cNvSpPr/>
          <p:nvPr/>
        </p:nvSpPr>
        <p:spPr>
          <a:xfrm>
            <a:off x="632922" y="1085571"/>
            <a:ext cx="5030546" cy="1066800"/>
          </a:xfrm>
          <a:prstGeom prst="roundRect">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sz="2800" kern="100" dirty="0">
                <a:solidFill>
                  <a:schemeClr val="tx1"/>
                </a:solidFill>
                <a:effectLst/>
                <a:latin typeface="Times New Roman" panose="02020603050405020304" pitchFamily="18" charset="0"/>
                <a:ea typeface="ＭＳ 明朝" panose="02020609040205080304" pitchFamily="49" charset="-128"/>
              </a:rPr>
              <a:t>Popularity of games on Steam[1]</a:t>
            </a:r>
            <a:endParaRPr kumimoji="1" lang="ja-JP" altLang="en-US" sz="4000" dirty="0">
              <a:solidFill>
                <a:schemeClr val="tx1"/>
              </a:solidFill>
            </a:endParaRPr>
          </a:p>
        </p:txBody>
      </p:sp>
      <p:sp>
        <p:nvSpPr>
          <p:cNvPr id="7" name="角丸四角形 5">
            <a:extLst>
              <a:ext uri="{FF2B5EF4-FFF2-40B4-BE49-F238E27FC236}">
                <a16:creationId xmlns:a16="http://schemas.microsoft.com/office/drawing/2014/main" id="{45863439-A082-278F-84DE-727DB1FC4882}"/>
              </a:ext>
            </a:extLst>
          </p:cNvPr>
          <p:cNvSpPr/>
          <p:nvPr/>
        </p:nvSpPr>
        <p:spPr>
          <a:xfrm>
            <a:off x="6804186" y="1085571"/>
            <a:ext cx="4749800" cy="1066800"/>
          </a:xfrm>
          <a:prstGeom prst="roundRect">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sz="2800" kern="100" dirty="0">
                <a:solidFill>
                  <a:schemeClr val="tx1"/>
                </a:solidFill>
                <a:effectLst/>
                <a:latin typeface="Times New Roman" panose="02020603050405020304" pitchFamily="18" charset="0"/>
                <a:ea typeface="ＭＳ 明朝" panose="02020609040205080304" pitchFamily="49" charset="-128"/>
              </a:rPr>
              <a:t>Steam DB[2]</a:t>
            </a:r>
            <a:endParaRPr kumimoji="1" lang="ja-JP" altLang="en-US" sz="4000" dirty="0">
              <a:solidFill>
                <a:schemeClr val="tx1"/>
              </a:solidFill>
            </a:endParaRPr>
          </a:p>
        </p:txBody>
      </p:sp>
      <p:sp>
        <p:nvSpPr>
          <p:cNvPr id="8" name="角丸四角形 6">
            <a:extLst>
              <a:ext uri="{FF2B5EF4-FFF2-40B4-BE49-F238E27FC236}">
                <a16:creationId xmlns:a16="http://schemas.microsoft.com/office/drawing/2014/main" id="{D5F5FD5C-A33A-E1CF-7C7E-65AEBEFF1B6A}"/>
              </a:ext>
            </a:extLst>
          </p:cNvPr>
          <p:cNvSpPr/>
          <p:nvPr/>
        </p:nvSpPr>
        <p:spPr>
          <a:xfrm>
            <a:off x="3716008" y="2752514"/>
            <a:ext cx="4749800" cy="1066800"/>
          </a:xfrm>
          <a:prstGeom prst="roundRect">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sz="2800" kern="100" dirty="0">
                <a:solidFill>
                  <a:schemeClr val="tx1"/>
                </a:solidFill>
                <a:effectLst/>
                <a:latin typeface="Times New Roman" panose="02020603050405020304" pitchFamily="18" charset="0"/>
                <a:ea typeface="ＭＳ 明朝" panose="02020609040205080304" pitchFamily="49" charset="-128"/>
              </a:rPr>
              <a:t>RNN</a:t>
            </a:r>
            <a:endParaRPr kumimoji="1" lang="ja-JP" altLang="en-US" sz="4000" dirty="0">
              <a:solidFill>
                <a:schemeClr val="tx1"/>
              </a:solidFill>
            </a:endParaRPr>
          </a:p>
        </p:txBody>
      </p:sp>
      <p:sp>
        <p:nvSpPr>
          <p:cNvPr id="9" name="角丸四角形 7">
            <a:extLst>
              <a:ext uri="{FF2B5EF4-FFF2-40B4-BE49-F238E27FC236}">
                <a16:creationId xmlns:a16="http://schemas.microsoft.com/office/drawing/2014/main" id="{C9759C63-2B61-F8E9-DDDE-A80690D22739}"/>
              </a:ext>
            </a:extLst>
          </p:cNvPr>
          <p:cNvSpPr/>
          <p:nvPr/>
        </p:nvSpPr>
        <p:spPr>
          <a:xfrm>
            <a:off x="3718554" y="4732771"/>
            <a:ext cx="4749800" cy="1066800"/>
          </a:xfrm>
          <a:prstGeom prst="roundRect">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800">
                <a:solidFill>
                  <a:schemeClr val="tx1"/>
                </a:solidFill>
              </a:rPr>
              <a:t>次月のプレイヤーの</a:t>
            </a:r>
            <a:endParaRPr kumimoji="1" lang="en-US" altLang="ja-JP" sz="2800" dirty="0">
              <a:solidFill>
                <a:schemeClr val="tx1"/>
              </a:solidFill>
            </a:endParaRPr>
          </a:p>
          <a:p>
            <a:pPr algn="ctr"/>
            <a:r>
              <a:rPr kumimoji="1" lang="ja-JP" altLang="en-US" sz="2800">
                <a:solidFill>
                  <a:schemeClr val="tx1"/>
                </a:solidFill>
              </a:rPr>
              <a:t>最大同時接続数の増加率</a:t>
            </a:r>
            <a:endParaRPr kumimoji="1" lang="en-US" altLang="ja-JP" sz="2800" dirty="0">
              <a:solidFill>
                <a:schemeClr val="tx1"/>
              </a:solidFill>
            </a:endParaRPr>
          </a:p>
        </p:txBody>
      </p:sp>
      <p:cxnSp>
        <p:nvCxnSpPr>
          <p:cNvPr id="10" name="直線矢印コネクタ 9">
            <a:extLst>
              <a:ext uri="{FF2B5EF4-FFF2-40B4-BE49-F238E27FC236}">
                <a16:creationId xmlns:a16="http://schemas.microsoft.com/office/drawing/2014/main" id="{20AB8D5F-4BEA-6C3C-8DEB-0F136DEC1A59}"/>
              </a:ext>
            </a:extLst>
          </p:cNvPr>
          <p:cNvCxnSpPr>
            <a:cxnSpLocks/>
            <a:stCxn id="6" idx="2"/>
            <a:endCxn id="8" idx="0"/>
          </p:cNvCxnSpPr>
          <p:nvPr/>
        </p:nvCxnSpPr>
        <p:spPr>
          <a:xfrm rot="16200000" flipH="1">
            <a:off x="4319480" y="981085"/>
            <a:ext cx="600143" cy="2942713"/>
          </a:xfrm>
          <a:prstGeom prst="bentConnector3">
            <a:avLst>
              <a:gd name="adj1" fmla="val 5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線矢印コネクタ 10">
            <a:extLst>
              <a:ext uri="{FF2B5EF4-FFF2-40B4-BE49-F238E27FC236}">
                <a16:creationId xmlns:a16="http://schemas.microsoft.com/office/drawing/2014/main" id="{4EE21E71-F918-67FE-B28B-10E6017E7D32}"/>
              </a:ext>
            </a:extLst>
          </p:cNvPr>
          <p:cNvCxnSpPr>
            <a:cxnSpLocks/>
            <a:stCxn id="8" idx="2"/>
            <a:endCxn id="9" idx="0"/>
          </p:cNvCxnSpPr>
          <p:nvPr/>
        </p:nvCxnSpPr>
        <p:spPr>
          <a:xfrm>
            <a:off x="6090908" y="3819314"/>
            <a:ext cx="2546" cy="91345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テキスト ボックス 18">
            <a:extLst>
              <a:ext uri="{FF2B5EF4-FFF2-40B4-BE49-F238E27FC236}">
                <a16:creationId xmlns:a16="http://schemas.microsoft.com/office/drawing/2014/main" id="{32861D73-0E9E-B70D-E431-FE10EDB650FB}"/>
              </a:ext>
            </a:extLst>
          </p:cNvPr>
          <p:cNvSpPr txBox="1"/>
          <p:nvPr/>
        </p:nvSpPr>
        <p:spPr>
          <a:xfrm>
            <a:off x="262080" y="6366827"/>
            <a:ext cx="11662752" cy="523220"/>
          </a:xfrm>
          <a:prstGeom prst="rect">
            <a:avLst/>
          </a:prstGeom>
          <a:noFill/>
        </p:spPr>
        <p:txBody>
          <a:bodyPr wrap="square">
            <a:spAutoFit/>
          </a:bodyPr>
          <a:lstStyle/>
          <a:p>
            <a:pPr marL="0" indent="0" algn="ctr">
              <a:buNone/>
            </a:pPr>
            <a:r>
              <a:rPr kumimoji="1" lang="en-US" altLang="ja-JP" sz="1400" dirty="0">
                <a:solidFill>
                  <a:schemeClr val="bg1"/>
                </a:solidFill>
              </a:rPr>
              <a:t>[1]</a:t>
            </a:r>
            <a:r>
              <a:rPr lang="en-US" altLang="ja-JP" sz="1400" kern="100" dirty="0">
                <a:solidFill>
                  <a:schemeClr val="bg1"/>
                </a:solidFill>
                <a:effectLst/>
                <a:latin typeface="Times New Roman" panose="02020603050405020304" pitchFamily="18" charset="0"/>
                <a:ea typeface="ＭＳ 明朝" panose="02020609040205080304" pitchFamily="49" charset="-128"/>
              </a:rPr>
              <a:t> Kaggle</a:t>
            </a:r>
            <a:r>
              <a:rPr lang="ja-JP" altLang="ja-JP" sz="1400" kern="100">
                <a:solidFill>
                  <a:schemeClr val="bg1"/>
                </a:solidFill>
                <a:effectLst/>
                <a:latin typeface="Times New Roman" panose="02020603050405020304" pitchFamily="18" charset="0"/>
                <a:ea typeface="ＭＳ 明朝" panose="02020609040205080304" pitchFamily="49" charset="-128"/>
                <a:cs typeface="Times New Roman" panose="02020603050405020304" pitchFamily="18" charset="0"/>
              </a:rPr>
              <a:t>，“</a:t>
            </a:r>
            <a:r>
              <a:rPr lang="en-US" altLang="ja-JP" sz="1400" kern="100" dirty="0">
                <a:solidFill>
                  <a:schemeClr val="bg1"/>
                </a:solidFill>
                <a:effectLst/>
                <a:latin typeface="Times New Roman" panose="02020603050405020304" pitchFamily="18" charset="0"/>
                <a:ea typeface="ＭＳ 明朝" panose="02020609040205080304" pitchFamily="49" charset="-128"/>
              </a:rPr>
              <a:t>Popularity of games on Steam</a:t>
            </a:r>
            <a:r>
              <a:rPr lang="ja-JP" altLang="ja-JP" sz="1400" kern="100">
                <a:solidFill>
                  <a:schemeClr val="bg1"/>
                </a:solidFill>
                <a:effectLst/>
                <a:latin typeface="Times New Roman" panose="02020603050405020304" pitchFamily="18" charset="0"/>
                <a:ea typeface="ＭＳ 明朝" panose="02020609040205080304" pitchFamily="49" charset="-128"/>
                <a:cs typeface="Times New Roman" panose="02020603050405020304" pitchFamily="18" charset="0"/>
              </a:rPr>
              <a:t>”，</a:t>
            </a:r>
            <a:r>
              <a:rPr lang="en-US" altLang="ja-JP" sz="1400" kern="100" dirty="0">
                <a:solidFill>
                  <a:schemeClr val="bg1"/>
                </a:solidFill>
                <a:effectLst/>
                <a:latin typeface="Times New Roman" panose="02020603050405020304" pitchFamily="18" charset="0"/>
                <a:ea typeface="ＭＳ 明朝" panose="02020609040205080304" pitchFamily="49" charset="-128"/>
              </a:rPr>
              <a:t>https://</a:t>
            </a:r>
            <a:r>
              <a:rPr lang="en-US" altLang="ja-JP" sz="1400" kern="100" dirty="0" err="1">
                <a:solidFill>
                  <a:schemeClr val="bg1"/>
                </a:solidFill>
                <a:effectLst/>
                <a:latin typeface="Times New Roman" panose="02020603050405020304" pitchFamily="18" charset="0"/>
                <a:ea typeface="ＭＳ 明朝" panose="02020609040205080304" pitchFamily="49" charset="-128"/>
              </a:rPr>
              <a:t>www.kaggle.com</a:t>
            </a:r>
            <a:r>
              <a:rPr lang="en-US" altLang="ja-JP" sz="1400" kern="100" dirty="0">
                <a:solidFill>
                  <a:schemeClr val="bg1"/>
                </a:solidFill>
                <a:effectLst/>
                <a:latin typeface="Times New Roman" panose="02020603050405020304" pitchFamily="18" charset="0"/>
                <a:ea typeface="ＭＳ 明朝" panose="02020609040205080304" pitchFamily="49" charset="-128"/>
              </a:rPr>
              <a:t>/datasets/michau96/popularity-of-games-on-steam</a:t>
            </a:r>
            <a:r>
              <a:rPr lang="en" altLang="ja-JP" sz="1400" dirty="0">
                <a:solidFill>
                  <a:schemeClr val="bg1"/>
                </a:solidFill>
                <a:effectLst/>
              </a:rPr>
              <a:t> (</a:t>
            </a:r>
            <a:r>
              <a:rPr lang="ja-JP" altLang="en-US" sz="1400">
                <a:solidFill>
                  <a:schemeClr val="bg1"/>
                </a:solidFill>
                <a:effectLst/>
              </a:rPr>
              <a:t>最終確認日</a:t>
            </a:r>
            <a:r>
              <a:rPr lang="en-US" altLang="ja-JP" sz="1400" dirty="0">
                <a:solidFill>
                  <a:schemeClr val="bg1"/>
                </a:solidFill>
                <a:effectLst/>
              </a:rPr>
              <a:t>:2024/2/5</a:t>
            </a:r>
            <a:r>
              <a:rPr lang="en" altLang="ja-JP" sz="1400" dirty="0">
                <a:solidFill>
                  <a:schemeClr val="bg1"/>
                </a:solidFill>
                <a:effectLst/>
              </a:rPr>
              <a:t>)</a:t>
            </a:r>
            <a:endParaRPr lang="en-US" altLang="ja-JP" sz="1400" kern="100" dirty="0">
              <a:solidFill>
                <a:schemeClr val="bg1"/>
              </a:solidFill>
              <a:effectLst/>
              <a:latin typeface="Times New Roman" panose="02020603050405020304" pitchFamily="18" charset="0"/>
              <a:ea typeface="ＭＳ 明朝" panose="02020609040205080304" pitchFamily="49" charset="-128"/>
            </a:endParaRPr>
          </a:p>
          <a:p>
            <a:pPr algn="ctr"/>
            <a:r>
              <a:rPr lang="en-US" altLang="ja-JP" sz="1400" kern="100" dirty="0">
                <a:solidFill>
                  <a:schemeClr val="bg1"/>
                </a:solidFill>
                <a:latin typeface="Times New Roman" panose="02020603050405020304" pitchFamily="18" charset="0"/>
                <a:ea typeface="ＭＳ 明朝" panose="02020609040205080304" pitchFamily="49" charset="-128"/>
              </a:rPr>
              <a:t>[2]</a:t>
            </a:r>
            <a:r>
              <a:rPr lang="ja-JP" altLang="ja-JP" sz="1400">
                <a:solidFill>
                  <a:schemeClr val="bg1"/>
                </a:solidFill>
                <a:effectLst/>
              </a:rPr>
              <a:t> </a:t>
            </a:r>
            <a:r>
              <a:rPr lang="en" altLang="ja-JP" sz="1400" dirty="0">
                <a:solidFill>
                  <a:schemeClr val="bg1"/>
                </a:solidFill>
                <a:effectLst/>
              </a:rPr>
              <a:t>Steam DB</a:t>
            </a:r>
            <a:r>
              <a:rPr lang="ja-JP" altLang="en" sz="1400">
                <a:solidFill>
                  <a:schemeClr val="bg1"/>
                </a:solidFill>
                <a:effectLst/>
              </a:rPr>
              <a:t>，“</a:t>
            </a:r>
            <a:r>
              <a:rPr lang="en" altLang="ja-JP" sz="1400" dirty="0" err="1">
                <a:solidFill>
                  <a:schemeClr val="bg1"/>
                </a:solidFill>
                <a:effectLst/>
              </a:rPr>
              <a:t>Datebase</a:t>
            </a:r>
            <a:r>
              <a:rPr lang="en" altLang="ja-JP" sz="1400" dirty="0">
                <a:solidFill>
                  <a:schemeClr val="bg1"/>
                </a:solidFill>
                <a:effectLst/>
              </a:rPr>
              <a:t> of everything on Steam”</a:t>
            </a:r>
            <a:r>
              <a:rPr lang="ja-JP" altLang="en" sz="1400">
                <a:solidFill>
                  <a:schemeClr val="bg1"/>
                </a:solidFill>
                <a:effectLst/>
              </a:rPr>
              <a:t>，</a:t>
            </a:r>
            <a:r>
              <a:rPr lang="en" altLang="ja-JP" sz="1400" dirty="0">
                <a:solidFill>
                  <a:schemeClr val="bg1"/>
                </a:solidFill>
                <a:effectLst/>
              </a:rPr>
              <a:t>https://</a:t>
            </a:r>
            <a:r>
              <a:rPr lang="en" altLang="ja-JP" sz="1400" dirty="0" err="1">
                <a:solidFill>
                  <a:schemeClr val="bg1"/>
                </a:solidFill>
                <a:effectLst/>
              </a:rPr>
              <a:t>steamdb.info</a:t>
            </a:r>
            <a:r>
              <a:rPr lang="en" altLang="ja-JP" sz="1400" dirty="0">
                <a:solidFill>
                  <a:schemeClr val="bg1"/>
                </a:solidFill>
                <a:effectLst/>
              </a:rPr>
              <a:t>/ (</a:t>
            </a:r>
            <a:r>
              <a:rPr lang="ja-JP" altLang="en-US" sz="1400">
                <a:solidFill>
                  <a:schemeClr val="bg1"/>
                </a:solidFill>
                <a:effectLst/>
              </a:rPr>
              <a:t>最終確認日</a:t>
            </a:r>
            <a:r>
              <a:rPr lang="en-US" altLang="ja-JP" sz="1400" dirty="0">
                <a:solidFill>
                  <a:schemeClr val="bg1"/>
                </a:solidFill>
                <a:effectLst/>
              </a:rPr>
              <a:t>:2024/2/5</a:t>
            </a:r>
            <a:r>
              <a:rPr lang="en" altLang="ja-JP" sz="1400" dirty="0">
                <a:solidFill>
                  <a:schemeClr val="bg1"/>
                </a:solidFill>
                <a:effectLst/>
              </a:rPr>
              <a:t>)</a:t>
            </a:r>
            <a:endParaRPr kumimoji="1" lang="en-US" altLang="ja-JP" sz="1400" dirty="0">
              <a:solidFill>
                <a:schemeClr val="bg1"/>
              </a:solidFill>
            </a:endParaRPr>
          </a:p>
        </p:txBody>
      </p:sp>
      <p:cxnSp>
        <p:nvCxnSpPr>
          <p:cNvPr id="21" name="直線矢印コネクタ 9">
            <a:extLst>
              <a:ext uri="{FF2B5EF4-FFF2-40B4-BE49-F238E27FC236}">
                <a16:creationId xmlns:a16="http://schemas.microsoft.com/office/drawing/2014/main" id="{2C1EC838-10E0-F73C-72CE-11B15934E8A9}"/>
              </a:ext>
            </a:extLst>
          </p:cNvPr>
          <p:cNvCxnSpPr>
            <a:cxnSpLocks/>
            <a:stCxn id="7" idx="2"/>
            <a:endCxn id="8" idx="0"/>
          </p:cNvCxnSpPr>
          <p:nvPr/>
        </p:nvCxnSpPr>
        <p:spPr>
          <a:xfrm rot="5400000">
            <a:off x="7334926" y="908353"/>
            <a:ext cx="600143" cy="3088178"/>
          </a:xfrm>
          <a:prstGeom prst="bentConnector3">
            <a:avLst>
              <a:gd name="adj1" fmla="val 5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75796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B2856ED-573B-D6DA-A1B9-04AC5C7EE9D4}"/>
              </a:ext>
            </a:extLst>
          </p:cNvPr>
          <p:cNvSpPr>
            <a:spLocks noGrp="1"/>
          </p:cNvSpPr>
          <p:nvPr>
            <p:ph type="title"/>
          </p:nvPr>
        </p:nvSpPr>
        <p:spPr/>
        <p:txBody>
          <a:bodyPr/>
          <a:lstStyle/>
          <a:p>
            <a:r>
              <a:rPr kumimoji="1" lang="ja-JP" altLang="en-US"/>
              <a:t>実験</a:t>
            </a:r>
            <a:r>
              <a:rPr lang="en-US" altLang="ja-JP" dirty="0"/>
              <a:t>2</a:t>
            </a:r>
            <a:endParaRPr kumimoji="1" lang="ja-JP" altLang="en-US"/>
          </a:p>
        </p:txBody>
      </p:sp>
      <p:sp>
        <p:nvSpPr>
          <p:cNvPr id="3" name="コンテンツ プレースホルダー 2">
            <a:extLst>
              <a:ext uri="{FF2B5EF4-FFF2-40B4-BE49-F238E27FC236}">
                <a16:creationId xmlns:a16="http://schemas.microsoft.com/office/drawing/2014/main" id="{AA734F45-36B3-AEAF-568A-D62F557B3BE7}"/>
              </a:ext>
            </a:extLst>
          </p:cNvPr>
          <p:cNvSpPr>
            <a:spLocks noGrp="1"/>
          </p:cNvSpPr>
          <p:nvPr>
            <p:ph idx="1"/>
          </p:nvPr>
        </p:nvSpPr>
        <p:spPr/>
        <p:txBody>
          <a:bodyPr>
            <a:normAutofit lnSpcReduction="10000"/>
          </a:bodyPr>
          <a:lstStyle/>
          <a:p>
            <a:r>
              <a:rPr kumimoji="1" lang="ja-JP" altLang="en-US"/>
              <a:t>　　　　　　　　　　　　　　　　　横軸</a:t>
            </a:r>
            <a:r>
              <a:rPr kumimoji="1" lang="en-US" altLang="ja-JP" sz="2800" dirty="0"/>
              <a:t>:</a:t>
            </a:r>
            <a:r>
              <a:rPr kumimoji="1" lang="ja-JP" altLang="en-US" sz="2800"/>
              <a:t>入力する時系列の長さ</a:t>
            </a:r>
            <a:endParaRPr kumimoji="1" lang="en-US" altLang="ja-JP" sz="2800" dirty="0"/>
          </a:p>
          <a:p>
            <a:r>
              <a:rPr kumimoji="1" lang="ja-JP" altLang="en-US"/>
              <a:t>　　　　　　　　　　　　　　　　　</a:t>
            </a:r>
            <a:r>
              <a:rPr kumimoji="1" lang="ja-JP" altLang="en-US" sz="2800"/>
              <a:t>縦軸</a:t>
            </a:r>
            <a:r>
              <a:rPr kumimoji="1" lang="en-US" altLang="ja-JP" sz="2800" dirty="0"/>
              <a:t>:</a:t>
            </a:r>
            <a:r>
              <a:rPr kumimoji="1" lang="ja-JP" altLang="en-US" sz="2800"/>
              <a:t>検証データに対する誤差</a:t>
            </a:r>
            <a:endParaRPr kumimoji="1" lang="en-US" altLang="ja-JP" sz="2800" dirty="0"/>
          </a:p>
          <a:p>
            <a:endParaRPr lang="en-US" altLang="ja-JP" dirty="0"/>
          </a:p>
          <a:p>
            <a:endParaRPr kumimoji="1" lang="en-US" altLang="ja-JP" sz="2800" dirty="0"/>
          </a:p>
          <a:p>
            <a:endParaRPr lang="en-US" altLang="ja-JP" dirty="0"/>
          </a:p>
          <a:p>
            <a:endParaRPr kumimoji="1" lang="en-US" altLang="ja-JP" sz="2800" dirty="0"/>
          </a:p>
          <a:p>
            <a:endParaRPr lang="en-US" altLang="ja-JP" dirty="0"/>
          </a:p>
          <a:p>
            <a:endParaRPr kumimoji="1" lang="en-US" altLang="ja-JP" sz="2800" dirty="0"/>
          </a:p>
          <a:p>
            <a:r>
              <a:rPr lang="ja-JP" altLang="en-US"/>
              <a:t>　　　　　　　　　　　　　　　　　　　　</a:t>
            </a:r>
            <a:endParaRPr lang="en-US" altLang="ja-JP" dirty="0"/>
          </a:p>
          <a:p>
            <a:r>
              <a:rPr kumimoji="1" lang="en-US" altLang="ja-JP" sz="2800" dirty="0"/>
              <a:t>                                                                          </a:t>
            </a:r>
            <a:r>
              <a:rPr kumimoji="1" lang="ja-JP" altLang="en-US" sz="2800"/>
              <a:t>図</a:t>
            </a:r>
            <a:r>
              <a:rPr lang="en-US" altLang="ja-JP" dirty="0"/>
              <a:t>2</a:t>
            </a:r>
            <a:r>
              <a:rPr kumimoji="1" lang="en-US" altLang="ja-JP" sz="2800" dirty="0"/>
              <a:t>: </a:t>
            </a:r>
            <a:r>
              <a:rPr kumimoji="1" lang="ja-JP" altLang="en-US" sz="2800"/>
              <a:t>実験</a:t>
            </a:r>
            <a:r>
              <a:rPr lang="en-US" altLang="ja-JP" dirty="0"/>
              <a:t>2</a:t>
            </a:r>
            <a:r>
              <a:rPr kumimoji="1" lang="ja-JP" altLang="en-US" sz="2800"/>
              <a:t>の結果</a:t>
            </a:r>
          </a:p>
          <a:p>
            <a:endParaRPr kumimoji="1" lang="ja-JP" altLang="en-US" sz="2800"/>
          </a:p>
          <a:p>
            <a:endParaRPr kumimoji="1" lang="ja-JP" altLang="en-US"/>
          </a:p>
        </p:txBody>
      </p:sp>
      <p:sp>
        <p:nvSpPr>
          <p:cNvPr id="4" name="スライド番号プレースホルダー 3">
            <a:extLst>
              <a:ext uri="{FF2B5EF4-FFF2-40B4-BE49-F238E27FC236}">
                <a16:creationId xmlns:a16="http://schemas.microsoft.com/office/drawing/2014/main" id="{8628FE86-3349-F6C8-E1E5-BA52CF65789B}"/>
              </a:ext>
            </a:extLst>
          </p:cNvPr>
          <p:cNvSpPr>
            <a:spLocks noGrp="1"/>
          </p:cNvSpPr>
          <p:nvPr>
            <p:ph type="sldNum" sz="quarter" idx="12"/>
          </p:nvPr>
        </p:nvSpPr>
        <p:spPr/>
        <p:txBody>
          <a:bodyPr/>
          <a:lstStyle/>
          <a:p>
            <a:fld id="{3C83C733-A267-4C27-B924-90460700986B}" type="slidenum">
              <a:rPr lang="ja-JP" altLang="en-US" smtClean="0"/>
              <a:pPr/>
              <a:t>40</a:t>
            </a:fld>
            <a:endParaRPr lang="ja-JP" altLang="en-US"/>
          </a:p>
        </p:txBody>
      </p:sp>
      <mc:AlternateContent xmlns:mc="http://schemas.openxmlformats.org/markup-compatibility/2006" xmlns:a14="http://schemas.microsoft.com/office/drawing/2010/main">
        <mc:Choice Requires="a14">
          <p:graphicFrame>
            <p:nvGraphicFramePr>
              <p:cNvPr id="7" name="表 7">
                <a:extLst>
                  <a:ext uri="{FF2B5EF4-FFF2-40B4-BE49-F238E27FC236}">
                    <a16:creationId xmlns:a16="http://schemas.microsoft.com/office/drawing/2014/main" id="{7484236B-7050-119B-97E4-408DE35D4940}"/>
                  </a:ext>
                </a:extLst>
              </p:cNvPr>
              <p:cNvGraphicFramePr>
                <a:graphicFrameLocks/>
              </p:cNvGraphicFramePr>
              <p:nvPr/>
            </p:nvGraphicFramePr>
            <p:xfrm>
              <a:off x="102229" y="1059628"/>
              <a:ext cx="6455733" cy="5181600"/>
            </p:xfrm>
            <a:graphic>
              <a:graphicData uri="http://schemas.openxmlformats.org/drawingml/2006/table">
                <a:tbl>
                  <a:tblPr firstRow="1" bandRow="1">
                    <a:tableStyleId>{5C22544A-7EE6-4342-B048-85BDC9FD1C3A}</a:tableStyleId>
                  </a:tblPr>
                  <a:tblGrid>
                    <a:gridCol w="2085738">
                      <a:extLst>
                        <a:ext uri="{9D8B030D-6E8A-4147-A177-3AD203B41FA5}">
                          <a16:colId xmlns:a16="http://schemas.microsoft.com/office/drawing/2014/main" val="3954379120"/>
                        </a:ext>
                      </a:extLst>
                    </a:gridCol>
                    <a:gridCol w="2454369">
                      <a:extLst>
                        <a:ext uri="{9D8B030D-6E8A-4147-A177-3AD203B41FA5}">
                          <a16:colId xmlns:a16="http://schemas.microsoft.com/office/drawing/2014/main" val="952824458"/>
                        </a:ext>
                      </a:extLst>
                    </a:gridCol>
                    <a:gridCol w="1915626">
                      <a:extLst>
                        <a:ext uri="{9D8B030D-6E8A-4147-A177-3AD203B41FA5}">
                          <a16:colId xmlns:a16="http://schemas.microsoft.com/office/drawing/2014/main" val="1807877781"/>
                        </a:ext>
                      </a:extLst>
                    </a:gridCol>
                  </a:tblGrid>
                  <a:tr h="0">
                    <a:tc gridSpan="3">
                      <a:txBody>
                        <a:bodyPr/>
                        <a:lstStyle/>
                        <a:p>
                          <a:pPr algn="ctr"/>
                          <a:r>
                            <a:rPr kumimoji="1" lang="ja-JP" altLang="en-US" sz="2800"/>
                            <a:t>モデル条件</a:t>
                          </a:r>
                        </a:p>
                      </a:txBody>
                      <a:tcPr anchor="ctr"/>
                    </a:tc>
                    <a:tc hMerge="1">
                      <a:txBody>
                        <a:bodyPr/>
                        <a:lstStyle/>
                        <a:p>
                          <a:endParaRPr kumimoji="1" lang="ja-JP" altLang="en-US"/>
                        </a:p>
                      </a:txBody>
                      <a:tcPr/>
                    </a:tc>
                    <a:tc hMerge="1">
                      <a:txBody>
                        <a:bodyPr/>
                        <a:lstStyle/>
                        <a:p>
                          <a:endParaRPr kumimoji="1" lang="ja-JP" altLang="en-US"/>
                        </a:p>
                      </a:txBody>
                      <a:tcPr/>
                    </a:tc>
                    <a:extLst>
                      <a:ext uri="{0D108BD9-81ED-4DB2-BD59-A6C34878D82A}">
                        <a16:rowId xmlns:a16="http://schemas.microsoft.com/office/drawing/2014/main" val="2904060701"/>
                      </a:ext>
                    </a:extLst>
                  </a:tr>
                  <a:tr h="0">
                    <a:tc gridSpan="3">
                      <a:txBody>
                        <a:bodyPr/>
                        <a:lstStyle/>
                        <a:p>
                          <a:pPr algn="ctr"/>
                          <a:r>
                            <a:rPr kumimoji="1" lang="ja-JP" altLang="en-US" sz="2800"/>
                            <a:t>実験</a:t>
                          </a:r>
                          <a:r>
                            <a:rPr kumimoji="1" lang="en-US" altLang="ja-JP" sz="2800" dirty="0"/>
                            <a:t>1</a:t>
                          </a:r>
                          <a:r>
                            <a:rPr kumimoji="1" lang="ja-JP" altLang="en-US" sz="2800"/>
                            <a:t>と同様</a:t>
                          </a:r>
                        </a:p>
                      </a:txBody>
                      <a:tcPr anchor="ctr"/>
                    </a:tc>
                    <a:tc hMerge="1">
                      <a:txBody>
                        <a:bodyPr/>
                        <a:lstStyle/>
                        <a:p>
                          <a:endParaRPr kumimoji="1" lang="ja-JP" altLang="en-US"/>
                        </a:p>
                      </a:txBody>
                      <a:tcPr/>
                    </a:tc>
                    <a:tc hMerge="1">
                      <a:txBody>
                        <a:bodyPr/>
                        <a:lstStyle/>
                        <a:p>
                          <a:endParaRPr kumimoji="1" lang="ja-JP" altLang="en-US"/>
                        </a:p>
                      </a:txBody>
                      <a:tcPr/>
                    </a:tc>
                    <a:extLst>
                      <a:ext uri="{0D108BD9-81ED-4DB2-BD59-A6C34878D82A}">
                        <a16:rowId xmlns:a16="http://schemas.microsoft.com/office/drawing/2014/main" val="3111554097"/>
                      </a:ext>
                    </a:extLst>
                  </a:tr>
                  <a:tr h="0">
                    <a:tc gridSpan="3">
                      <a:txBody>
                        <a:bodyPr/>
                        <a:lstStyle/>
                        <a:p>
                          <a:pPr algn="ctr"/>
                          <a:r>
                            <a:rPr kumimoji="1" lang="en-US" altLang="ja-JP" sz="2800" dirty="0">
                              <a:solidFill>
                                <a:schemeClr val="bg1"/>
                              </a:solidFill>
                            </a:rPr>
                            <a:t>RNN</a:t>
                          </a:r>
                          <a:r>
                            <a:rPr kumimoji="1" lang="ja-JP" altLang="en-US" sz="2800">
                              <a:solidFill>
                                <a:schemeClr val="bg1"/>
                              </a:solidFill>
                            </a:rPr>
                            <a:t>中間層</a:t>
                          </a:r>
                          <a:r>
                            <a:rPr kumimoji="1" lang="en-US" altLang="ja-JP" sz="2800" dirty="0">
                              <a:solidFill>
                                <a:schemeClr val="bg1"/>
                              </a:solidFill>
                            </a:rPr>
                            <a:t>4</a:t>
                          </a:r>
                          <a:r>
                            <a:rPr kumimoji="1" lang="ja-JP" altLang="en-US" sz="2800">
                              <a:solidFill>
                                <a:schemeClr val="bg1"/>
                              </a:solidFill>
                            </a:rPr>
                            <a:t>のモデル構造</a:t>
                          </a:r>
                        </a:p>
                      </a:txBody>
                      <a:tcPr anchor="ctr">
                        <a:solidFill>
                          <a:srgbClr val="0070C0"/>
                        </a:solidFill>
                      </a:tcPr>
                    </a:tc>
                    <a:tc hMerge="1">
                      <a:txBody>
                        <a:bodyPr/>
                        <a:lstStyle/>
                        <a:p>
                          <a:endParaRPr kumimoji="1" lang="ja-JP" altLang="en-US"/>
                        </a:p>
                      </a:txBody>
                      <a:tcPr/>
                    </a:tc>
                    <a:tc hMerge="1">
                      <a:txBody>
                        <a:bodyPr/>
                        <a:lstStyle/>
                        <a:p>
                          <a:endParaRPr kumimoji="1" lang="ja-JP" altLang="en-US"/>
                        </a:p>
                      </a:txBody>
                      <a:tcPr/>
                    </a:tc>
                    <a:extLst>
                      <a:ext uri="{0D108BD9-81ED-4DB2-BD59-A6C34878D82A}">
                        <a16:rowId xmlns:a16="http://schemas.microsoft.com/office/drawing/2014/main" val="2748551465"/>
                      </a:ext>
                    </a:extLst>
                  </a:tr>
                  <a:tr h="0">
                    <a:tc>
                      <a:txBody>
                        <a:bodyPr/>
                        <a:lstStyle/>
                        <a:p>
                          <a:pPr algn="ctr"/>
                          <a:endParaRPr kumimoji="1" lang="ja-JP" altLang="en-US" sz="2800">
                            <a:latin typeface="Times New Roman" panose="02020603050405020304" pitchFamily="18" charset="0"/>
                            <a:cs typeface="Times New Roman" panose="02020603050405020304" pitchFamily="18" charset="0"/>
                          </a:endParaRPr>
                        </a:p>
                      </a:txBody>
                      <a:tcPr anchor="ctr"/>
                    </a:tc>
                    <a:tc>
                      <a:txBody>
                        <a:bodyPr/>
                        <a:lstStyle/>
                        <a:p>
                          <a:pPr algn="ctr"/>
                          <a:r>
                            <a:rPr kumimoji="1" lang="en-US" altLang="ja-JP" sz="2800" dirty="0">
                              <a:latin typeface="Times New Roman" panose="02020603050405020304" pitchFamily="18" charset="0"/>
                              <a:cs typeface="Times New Roman" panose="02020603050405020304" pitchFamily="18" charset="0"/>
                            </a:rPr>
                            <a:t>output shape</a:t>
                          </a:r>
                          <a:endParaRPr kumimoji="1" lang="ja-JP" altLang="en-US" sz="2800">
                            <a:latin typeface="Times New Roman" panose="02020603050405020304" pitchFamily="18" charset="0"/>
                            <a:cs typeface="Times New Roman" panose="02020603050405020304" pitchFamily="18" charset="0"/>
                          </a:endParaRPr>
                        </a:p>
                      </a:txBody>
                      <a:tcPr anchor="ctr"/>
                    </a:tc>
                    <a:tc>
                      <a:txBody>
                        <a:bodyPr/>
                        <a:lstStyle/>
                        <a:p>
                          <a:pPr algn="ctr"/>
                          <a:r>
                            <a:rPr kumimoji="1" lang="en" altLang="ja-JP" sz="2800" dirty="0">
                              <a:latin typeface="Times New Roman" panose="02020603050405020304" pitchFamily="18" charset="0"/>
                              <a:cs typeface="Times New Roman" panose="02020603050405020304" pitchFamily="18" charset="0"/>
                            </a:rPr>
                            <a:t>activation</a:t>
                          </a:r>
                        </a:p>
                      </a:txBody>
                      <a:tcPr anchor="ctr"/>
                    </a:tc>
                    <a:extLst>
                      <a:ext uri="{0D108BD9-81ED-4DB2-BD59-A6C34878D82A}">
                        <a16:rowId xmlns:a16="http://schemas.microsoft.com/office/drawing/2014/main" val="1021833811"/>
                      </a:ext>
                    </a:extLst>
                  </a:tr>
                  <a:tr h="141945">
                    <a:tc>
                      <a:txBody>
                        <a:bodyPr/>
                        <a:lstStyle/>
                        <a:p>
                          <a:pPr algn="ctr"/>
                          <a:r>
                            <a:rPr kumimoji="1" lang="en-US" altLang="ja-JP" sz="2800" dirty="0">
                              <a:latin typeface="Times New Roman" panose="02020603050405020304" pitchFamily="18" charset="0"/>
                              <a:cs typeface="Times New Roman" panose="02020603050405020304" pitchFamily="18" charset="0"/>
                            </a:rPr>
                            <a:t>input</a:t>
                          </a:r>
                          <a:endParaRPr kumimoji="1" lang="ja-JP" altLang="en-US" sz="2800">
                            <a:latin typeface="Times New Roman" panose="02020603050405020304" pitchFamily="18" charset="0"/>
                            <a:cs typeface="Times New Roman" panose="02020603050405020304" pitchFamily="18" charset="0"/>
                          </a:endParaRPr>
                        </a:p>
                      </a:txBody>
                      <a:tcPr anchor="ctr"/>
                    </a:tc>
                    <a:tc>
                      <a:txBody>
                        <a:bodyPr/>
                        <a:lstStyle/>
                        <a:p>
                          <a:pPr algn="ctr"/>
                          <a14:m>
                            <m:oMath xmlns:m="http://schemas.openxmlformats.org/officeDocument/2006/math">
                              <m:r>
                                <a:rPr kumimoji="1" lang="en-US" altLang="ja-JP" sz="2800" b="0" i="1" smtClean="0">
                                  <a:latin typeface="Cambria Math" panose="02040503050406030204" pitchFamily="18" charset="0"/>
                                </a:rPr>
                                <m:t>𝑘</m:t>
                              </m:r>
                            </m:oMath>
                          </a14:m>
                          <a:r>
                            <a:rPr kumimoji="1" lang="en-US" altLang="ja-JP" sz="2800" dirty="0">
                              <a:latin typeface="Times New Roman" panose="02020603050405020304" pitchFamily="18" charset="0"/>
                              <a:cs typeface="Times New Roman" panose="02020603050405020304" pitchFamily="18" charset="0"/>
                            </a:rPr>
                            <a:t>,3</a:t>
                          </a:r>
                          <a:endParaRPr kumimoji="1" lang="ja-JP" altLang="en-US" sz="2800">
                            <a:latin typeface="Times New Roman" panose="02020603050405020304" pitchFamily="18" charset="0"/>
                            <a:cs typeface="Times New Roman" panose="02020603050405020304" pitchFamily="18" charset="0"/>
                          </a:endParaRPr>
                        </a:p>
                      </a:txBody>
                      <a:tcPr anchor="ctr"/>
                    </a:tc>
                    <a:tc>
                      <a:txBody>
                        <a:bodyPr/>
                        <a:lstStyle/>
                        <a:p>
                          <a:pPr algn="ctr"/>
                          <a:r>
                            <a:rPr kumimoji="1" lang="en-US" altLang="ja-JP" sz="2800" dirty="0" err="1">
                              <a:latin typeface="Times New Roman" panose="02020603050405020304" pitchFamily="18" charset="0"/>
                              <a:cs typeface="Times New Roman" panose="02020603050405020304" pitchFamily="18" charset="0"/>
                            </a:rPr>
                            <a:t>ReLU</a:t>
                          </a:r>
                          <a:endParaRPr kumimoji="1" lang="ja-JP" altLang="en-US" sz="280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715759263"/>
                      </a:ext>
                    </a:extLst>
                  </a:tr>
                  <a:tr h="0">
                    <a:tc>
                      <a:txBody>
                        <a:bodyPr/>
                        <a:lstStyle/>
                        <a:p>
                          <a:pPr algn="ctr"/>
                          <a:r>
                            <a:rPr kumimoji="1" lang="en-US" altLang="ja-JP" sz="2800" dirty="0">
                              <a:latin typeface="Times New Roman" panose="02020603050405020304" pitchFamily="18" charset="0"/>
                              <a:cs typeface="Times New Roman" panose="02020603050405020304" pitchFamily="18" charset="0"/>
                            </a:rPr>
                            <a:t>RNN</a:t>
                          </a:r>
                          <a:endParaRPr kumimoji="1" lang="ja-JP" altLang="en-US" sz="2800">
                            <a:latin typeface="Times New Roman" panose="02020603050405020304" pitchFamily="18" charset="0"/>
                            <a:cs typeface="Times New Roman" panose="02020603050405020304"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1" lang="en-US" altLang="ja-JP" sz="2800" b="0" i="1" smtClean="0">
                                  <a:latin typeface="Cambria Math" panose="02040503050406030204" pitchFamily="18" charset="0"/>
                                </a:rPr>
                                <m:t>𝑘</m:t>
                              </m:r>
                            </m:oMath>
                          </a14:m>
                          <a:r>
                            <a:rPr kumimoji="1" lang="en-US" altLang="ja-JP" sz="2800" dirty="0">
                              <a:latin typeface="Times New Roman" panose="02020603050405020304" pitchFamily="18" charset="0"/>
                              <a:cs typeface="Times New Roman" panose="02020603050405020304" pitchFamily="18" charset="0"/>
                            </a:rPr>
                            <a:t>,1024</a:t>
                          </a:r>
                          <a:endParaRPr kumimoji="1" lang="ja-JP" altLang="en-US" sz="2800">
                            <a:latin typeface="Times New Roman" panose="02020603050405020304" pitchFamily="18" charset="0"/>
                            <a:cs typeface="Times New Roman" panose="02020603050405020304" pitchFamily="18" charset="0"/>
                          </a:endParaRPr>
                        </a:p>
                      </a:txBody>
                      <a:tcPr anchor="ctr"/>
                    </a:tc>
                    <a:tc>
                      <a:txBody>
                        <a:bodyPr/>
                        <a:lstStyle/>
                        <a:p>
                          <a:pPr algn="ctr"/>
                          <a:r>
                            <a:rPr kumimoji="1" lang="en-US" altLang="ja-JP" sz="2800" dirty="0" err="1">
                              <a:latin typeface="Times New Roman" panose="02020603050405020304" pitchFamily="18" charset="0"/>
                              <a:cs typeface="Times New Roman" panose="02020603050405020304" pitchFamily="18" charset="0"/>
                            </a:rPr>
                            <a:t>ReLU</a:t>
                          </a:r>
                          <a:endParaRPr kumimoji="1" lang="ja-JP" altLang="en-US" sz="280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3779354931"/>
                      </a:ext>
                    </a:extLst>
                  </a:tr>
                  <a:tr h="0">
                    <a:tc>
                      <a:txBody>
                        <a:bodyPr/>
                        <a:lstStyle/>
                        <a:p>
                          <a:pPr algn="ctr"/>
                          <a:r>
                            <a:rPr kumimoji="1" lang="en-US" altLang="ja-JP" sz="2800" dirty="0">
                              <a:latin typeface="Times New Roman" panose="02020603050405020304" pitchFamily="18" charset="0"/>
                              <a:cs typeface="Times New Roman" panose="02020603050405020304" pitchFamily="18" charset="0"/>
                            </a:rPr>
                            <a:t>RNN</a:t>
                          </a:r>
                          <a:endParaRPr kumimoji="1" lang="ja-JP" altLang="en-US" sz="2800">
                            <a:latin typeface="Times New Roman" panose="02020603050405020304" pitchFamily="18" charset="0"/>
                            <a:cs typeface="Times New Roman" panose="02020603050405020304"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1" lang="en-US" altLang="ja-JP" sz="2800" b="0" i="1" smtClean="0">
                                  <a:latin typeface="Cambria Math" panose="02040503050406030204" pitchFamily="18" charset="0"/>
                                </a:rPr>
                                <m:t>𝑘</m:t>
                              </m:r>
                            </m:oMath>
                          </a14:m>
                          <a:r>
                            <a:rPr kumimoji="1" lang="en-US" altLang="ja-JP" sz="2800" dirty="0">
                              <a:latin typeface="Times New Roman" panose="02020603050405020304" pitchFamily="18" charset="0"/>
                              <a:cs typeface="Times New Roman" panose="02020603050405020304" pitchFamily="18" charset="0"/>
                            </a:rPr>
                            <a:t>,1024</a:t>
                          </a:r>
                          <a:endParaRPr kumimoji="1" lang="ja-JP" altLang="en-US" sz="2800">
                            <a:latin typeface="Times New Roman" panose="02020603050405020304" pitchFamily="18" charset="0"/>
                            <a:cs typeface="Times New Roman" panose="02020603050405020304" pitchFamily="18" charset="0"/>
                          </a:endParaRPr>
                        </a:p>
                      </a:txBody>
                      <a:tcPr anchor="ctr"/>
                    </a:tc>
                    <a:tc>
                      <a:txBody>
                        <a:bodyPr/>
                        <a:lstStyle/>
                        <a:p>
                          <a:pPr algn="ctr"/>
                          <a:r>
                            <a:rPr kumimoji="1" lang="en-US" altLang="ja-JP" sz="2800" dirty="0" err="1">
                              <a:latin typeface="Times New Roman" panose="02020603050405020304" pitchFamily="18" charset="0"/>
                              <a:cs typeface="Times New Roman" panose="02020603050405020304" pitchFamily="18" charset="0"/>
                            </a:rPr>
                            <a:t>ReLU</a:t>
                          </a:r>
                          <a:endParaRPr kumimoji="1" lang="ja-JP" altLang="en-US" sz="280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3902117211"/>
                      </a:ext>
                    </a:extLst>
                  </a:tr>
                  <a:tr h="0">
                    <a:tc>
                      <a:txBody>
                        <a:bodyPr/>
                        <a:lstStyle/>
                        <a:p>
                          <a:pPr algn="ctr"/>
                          <a:r>
                            <a:rPr kumimoji="1" lang="en-US" altLang="ja-JP" sz="2800" dirty="0">
                              <a:latin typeface="Times New Roman" panose="02020603050405020304" pitchFamily="18" charset="0"/>
                              <a:cs typeface="Times New Roman" panose="02020603050405020304" pitchFamily="18" charset="0"/>
                            </a:rPr>
                            <a:t>RNN</a:t>
                          </a:r>
                          <a:endParaRPr kumimoji="1" lang="ja-JP" altLang="en-US" sz="2800">
                            <a:latin typeface="Times New Roman" panose="02020603050405020304" pitchFamily="18" charset="0"/>
                            <a:cs typeface="Times New Roman" panose="02020603050405020304"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1" lang="en-US" altLang="ja-JP" sz="2800" b="0" i="1" smtClean="0">
                                  <a:latin typeface="Cambria Math" panose="02040503050406030204" pitchFamily="18" charset="0"/>
                                </a:rPr>
                                <m:t>𝑘</m:t>
                              </m:r>
                            </m:oMath>
                          </a14:m>
                          <a:r>
                            <a:rPr kumimoji="1" lang="en-US" altLang="ja-JP" sz="2800" dirty="0">
                              <a:latin typeface="Times New Roman" panose="02020603050405020304" pitchFamily="18" charset="0"/>
                              <a:cs typeface="Times New Roman" panose="02020603050405020304" pitchFamily="18" charset="0"/>
                            </a:rPr>
                            <a:t>,512</a:t>
                          </a:r>
                          <a:endParaRPr kumimoji="1" lang="ja-JP" altLang="en-US" sz="2800">
                            <a:latin typeface="Times New Roman" panose="02020603050405020304" pitchFamily="18" charset="0"/>
                            <a:cs typeface="Times New Roman" panose="02020603050405020304" pitchFamily="18" charset="0"/>
                          </a:endParaRPr>
                        </a:p>
                      </a:txBody>
                      <a:tcPr anchor="ctr"/>
                    </a:tc>
                    <a:tc>
                      <a:txBody>
                        <a:bodyPr/>
                        <a:lstStyle/>
                        <a:p>
                          <a:pPr algn="ctr"/>
                          <a:r>
                            <a:rPr kumimoji="1" lang="en-US" altLang="ja-JP" sz="2800" dirty="0" err="1">
                              <a:latin typeface="Times New Roman" panose="02020603050405020304" pitchFamily="18" charset="0"/>
                              <a:cs typeface="Times New Roman" panose="02020603050405020304" pitchFamily="18" charset="0"/>
                            </a:rPr>
                            <a:t>ReLU</a:t>
                          </a:r>
                          <a:endParaRPr kumimoji="1" lang="ja-JP" altLang="en-US" sz="280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464691398"/>
                      </a:ext>
                    </a:extLst>
                  </a:tr>
                  <a:tr h="0">
                    <a:tc>
                      <a:txBody>
                        <a:bodyPr/>
                        <a:lstStyle/>
                        <a:p>
                          <a:pPr algn="ctr"/>
                          <a:r>
                            <a:rPr kumimoji="1" lang="en-US" altLang="ja-JP" sz="2800" dirty="0">
                              <a:latin typeface="Times New Roman" panose="02020603050405020304" pitchFamily="18" charset="0"/>
                              <a:cs typeface="Times New Roman" panose="02020603050405020304" pitchFamily="18" charset="0"/>
                            </a:rPr>
                            <a:t>RNN</a:t>
                          </a:r>
                          <a:endParaRPr kumimoji="1" lang="ja-JP" altLang="en-US" sz="2800">
                            <a:latin typeface="Times New Roman" panose="02020603050405020304" pitchFamily="18" charset="0"/>
                            <a:cs typeface="Times New Roman" panose="02020603050405020304"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1" lang="en-US" altLang="ja-JP" sz="2800" b="0" i="1" smtClean="0">
                                  <a:latin typeface="Cambria Math" panose="02040503050406030204" pitchFamily="18" charset="0"/>
                                </a:rPr>
                                <m:t>𝑘</m:t>
                              </m:r>
                            </m:oMath>
                          </a14:m>
                          <a:r>
                            <a:rPr kumimoji="1" lang="en-US" altLang="ja-JP" sz="2800" dirty="0">
                              <a:latin typeface="Times New Roman" panose="02020603050405020304" pitchFamily="18" charset="0"/>
                              <a:cs typeface="Times New Roman" panose="02020603050405020304" pitchFamily="18" charset="0"/>
                            </a:rPr>
                            <a:t>,512</a:t>
                          </a:r>
                          <a:endParaRPr kumimoji="1" lang="ja-JP" altLang="en-US" sz="2800">
                            <a:latin typeface="Times New Roman" panose="02020603050405020304" pitchFamily="18" charset="0"/>
                            <a:cs typeface="Times New Roman" panose="02020603050405020304" pitchFamily="18" charset="0"/>
                          </a:endParaRPr>
                        </a:p>
                      </a:txBody>
                      <a:tcPr anchor="ctr"/>
                    </a:tc>
                    <a:tc>
                      <a:txBody>
                        <a:bodyPr/>
                        <a:lstStyle/>
                        <a:p>
                          <a:pPr algn="ctr"/>
                          <a:r>
                            <a:rPr kumimoji="1" lang="en-US" altLang="ja-JP" sz="2800" dirty="0" err="1">
                              <a:latin typeface="Times New Roman" panose="02020603050405020304" pitchFamily="18" charset="0"/>
                              <a:cs typeface="Times New Roman" panose="02020603050405020304" pitchFamily="18" charset="0"/>
                            </a:rPr>
                            <a:t>ReLU</a:t>
                          </a:r>
                          <a:endParaRPr kumimoji="1" lang="ja-JP" altLang="en-US" sz="280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3375740854"/>
                      </a:ext>
                    </a:extLst>
                  </a:tr>
                  <a:tr h="506248">
                    <a:tc>
                      <a:txBody>
                        <a:bodyPr/>
                        <a:lstStyle/>
                        <a:p>
                          <a:pPr algn="ctr"/>
                          <a:r>
                            <a:rPr kumimoji="1" lang="en-US" altLang="ja-JP" sz="2800" dirty="0">
                              <a:latin typeface="Times New Roman" panose="02020603050405020304" pitchFamily="18" charset="0"/>
                              <a:cs typeface="Times New Roman" panose="02020603050405020304" pitchFamily="18" charset="0"/>
                            </a:rPr>
                            <a:t>output</a:t>
                          </a:r>
                          <a:endParaRPr kumimoji="1" lang="ja-JP" altLang="en-US" sz="2800">
                            <a:latin typeface="Times New Roman" panose="02020603050405020304" pitchFamily="18" charset="0"/>
                            <a:cs typeface="Times New Roman" panose="02020603050405020304"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1" lang="en-US" altLang="ja-JP" sz="2800" b="0" i="1" smtClean="0">
                                  <a:latin typeface="Cambria Math" panose="02040503050406030204" pitchFamily="18" charset="0"/>
                                </a:rPr>
                                <m:t>𝑘</m:t>
                              </m:r>
                            </m:oMath>
                          </a14:m>
                          <a:r>
                            <a:rPr kumimoji="1" lang="en-US" altLang="ja-JP" sz="2800" dirty="0">
                              <a:latin typeface="Times New Roman" panose="02020603050405020304" pitchFamily="18" charset="0"/>
                              <a:cs typeface="Times New Roman" panose="02020603050405020304" pitchFamily="18" charset="0"/>
                            </a:rPr>
                            <a:t>,1</a:t>
                          </a:r>
                          <a:endParaRPr kumimoji="1" lang="ja-JP" altLang="en-US" sz="2800">
                            <a:latin typeface="Times New Roman" panose="02020603050405020304" pitchFamily="18" charset="0"/>
                            <a:cs typeface="Times New Roman" panose="02020603050405020304" pitchFamily="18" charset="0"/>
                          </a:endParaRPr>
                        </a:p>
                      </a:txBody>
                      <a:tcPr anchor="ctr"/>
                    </a:tc>
                    <a:tc>
                      <a:txBody>
                        <a:bodyPr/>
                        <a:lstStyle/>
                        <a:p>
                          <a:pPr algn="ctr"/>
                          <a:r>
                            <a:rPr kumimoji="1" lang="en-US" altLang="ja-JP" sz="2800" dirty="0">
                              <a:latin typeface="Times New Roman" panose="02020603050405020304" pitchFamily="18" charset="0"/>
                              <a:cs typeface="Times New Roman" panose="02020603050405020304" pitchFamily="18" charset="0"/>
                            </a:rPr>
                            <a:t>linear</a:t>
                          </a:r>
                          <a:endParaRPr kumimoji="1" lang="ja-JP" altLang="en-US" sz="280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4083816847"/>
                      </a:ext>
                    </a:extLst>
                  </a:tr>
                </a:tbl>
              </a:graphicData>
            </a:graphic>
          </p:graphicFrame>
        </mc:Choice>
        <mc:Fallback xmlns="">
          <p:graphicFrame>
            <p:nvGraphicFramePr>
              <p:cNvPr id="7" name="表 7">
                <a:extLst>
                  <a:ext uri="{FF2B5EF4-FFF2-40B4-BE49-F238E27FC236}">
                    <a16:creationId xmlns:a16="http://schemas.microsoft.com/office/drawing/2014/main" id="{7484236B-7050-119B-97E4-408DE35D4940}"/>
                  </a:ext>
                </a:extLst>
              </p:cNvPr>
              <p:cNvGraphicFramePr>
                <a:graphicFrameLocks/>
              </p:cNvGraphicFramePr>
              <p:nvPr/>
            </p:nvGraphicFramePr>
            <p:xfrm>
              <a:off x="102229" y="1059628"/>
              <a:ext cx="6455733" cy="5181600"/>
            </p:xfrm>
            <a:graphic>
              <a:graphicData uri="http://schemas.openxmlformats.org/drawingml/2006/table">
                <a:tbl>
                  <a:tblPr firstRow="1" bandRow="1">
                    <a:tableStyleId>{5C22544A-7EE6-4342-B048-85BDC9FD1C3A}</a:tableStyleId>
                  </a:tblPr>
                  <a:tblGrid>
                    <a:gridCol w="2085738">
                      <a:extLst>
                        <a:ext uri="{9D8B030D-6E8A-4147-A177-3AD203B41FA5}">
                          <a16:colId xmlns:a16="http://schemas.microsoft.com/office/drawing/2014/main" val="3954379120"/>
                        </a:ext>
                      </a:extLst>
                    </a:gridCol>
                    <a:gridCol w="2454369">
                      <a:extLst>
                        <a:ext uri="{9D8B030D-6E8A-4147-A177-3AD203B41FA5}">
                          <a16:colId xmlns:a16="http://schemas.microsoft.com/office/drawing/2014/main" val="952824458"/>
                        </a:ext>
                      </a:extLst>
                    </a:gridCol>
                    <a:gridCol w="1915626">
                      <a:extLst>
                        <a:ext uri="{9D8B030D-6E8A-4147-A177-3AD203B41FA5}">
                          <a16:colId xmlns:a16="http://schemas.microsoft.com/office/drawing/2014/main" val="1807877781"/>
                        </a:ext>
                      </a:extLst>
                    </a:gridCol>
                  </a:tblGrid>
                  <a:tr h="518160">
                    <a:tc gridSpan="3">
                      <a:txBody>
                        <a:bodyPr/>
                        <a:lstStyle/>
                        <a:p>
                          <a:pPr algn="ctr"/>
                          <a:r>
                            <a:rPr kumimoji="1" lang="ja-JP" altLang="en-US" sz="2800"/>
                            <a:t>モデル条件</a:t>
                          </a:r>
                        </a:p>
                      </a:txBody>
                      <a:tcPr anchor="ctr"/>
                    </a:tc>
                    <a:tc hMerge="1">
                      <a:txBody>
                        <a:bodyPr/>
                        <a:lstStyle/>
                        <a:p>
                          <a:endParaRPr kumimoji="1" lang="ja-JP" altLang="en-US"/>
                        </a:p>
                      </a:txBody>
                      <a:tcPr/>
                    </a:tc>
                    <a:tc hMerge="1">
                      <a:txBody>
                        <a:bodyPr/>
                        <a:lstStyle/>
                        <a:p>
                          <a:endParaRPr kumimoji="1" lang="ja-JP" altLang="en-US"/>
                        </a:p>
                      </a:txBody>
                      <a:tcPr/>
                    </a:tc>
                    <a:extLst>
                      <a:ext uri="{0D108BD9-81ED-4DB2-BD59-A6C34878D82A}">
                        <a16:rowId xmlns:a16="http://schemas.microsoft.com/office/drawing/2014/main" val="2904060701"/>
                      </a:ext>
                    </a:extLst>
                  </a:tr>
                  <a:tr h="518160">
                    <a:tc gridSpan="3">
                      <a:txBody>
                        <a:bodyPr/>
                        <a:lstStyle/>
                        <a:p>
                          <a:pPr algn="ctr"/>
                          <a:r>
                            <a:rPr kumimoji="1" lang="ja-JP" altLang="en-US" sz="2800"/>
                            <a:t>実験</a:t>
                          </a:r>
                          <a:r>
                            <a:rPr kumimoji="1" lang="en-US" altLang="ja-JP" sz="2800" dirty="0"/>
                            <a:t>1</a:t>
                          </a:r>
                          <a:r>
                            <a:rPr kumimoji="1" lang="ja-JP" altLang="en-US" sz="2800"/>
                            <a:t>と同様</a:t>
                          </a:r>
                        </a:p>
                      </a:txBody>
                      <a:tcPr anchor="ctr"/>
                    </a:tc>
                    <a:tc hMerge="1">
                      <a:txBody>
                        <a:bodyPr/>
                        <a:lstStyle/>
                        <a:p>
                          <a:endParaRPr kumimoji="1" lang="ja-JP" altLang="en-US"/>
                        </a:p>
                      </a:txBody>
                      <a:tcPr/>
                    </a:tc>
                    <a:tc hMerge="1">
                      <a:txBody>
                        <a:bodyPr/>
                        <a:lstStyle/>
                        <a:p>
                          <a:endParaRPr kumimoji="1" lang="ja-JP" altLang="en-US"/>
                        </a:p>
                      </a:txBody>
                      <a:tcPr/>
                    </a:tc>
                    <a:extLst>
                      <a:ext uri="{0D108BD9-81ED-4DB2-BD59-A6C34878D82A}">
                        <a16:rowId xmlns:a16="http://schemas.microsoft.com/office/drawing/2014/main" val="3111554097"/>
                      </a:ext>
                    </a:extLst>
                  </a:tr>
                  <a:tr h="518160">
                    <a:tc gridSpan="3">
                      <a:txBody>
                        <a:bodyPr/>
                        <a:lstStyle/>
                        <a:p>
                          <a:pPr algn="ctr"/>
                          <a:r>
                            <a:rPr kumimoji="1" lang="en-US" altLang="ja-JP" sz="2800" dirty="0">
                              <a:solidFill>
                                <a:schemeClr val="bg1"/>
                              </a:solidFill>
                            </a:rPr>
                            <a:t>RNN</a:t>
                          </a:r>
                          <a:r>
                            <a:rPr kumimoji="1" lang="ja-JP" altLang="en-US" sz="2800">
                              <a:solidFill>
                                <a:schemeClr val="bg1"/>
                              </a:solidFill>
                            </a:rPr>
                            <a:t>中間層</a:t>
                          </a:r>
                          <a:r>
                            <a:rPr kumimoji="1" lang="en-US" altLang="ja-JP" sz="2800" dirty="0">
                              <a:solidFill>
                                <a:schemeClr val="bg1"/>
                              </a:solidFill>
                            </a:rPr>
                            <a:t>4</a:t>
                          </a:r>
                          <a:r>
                            <a:rPr kumimoji="1" lang="ja-JP" altLang="en-US" sz="2800">
                              <a:solidFill>
                                <a:schemeClr val="bg1"/>
                              </a:solidFill>
                            </a:rPr>
                            <a:t>のモデル構造</a:t>
                          </a:r>
                        </a:p>
                      </a:txBody>
                      <a:tcPr anchor="ctr">
                        <a:solidFill>
                          <a:srgbClr val="0070C0"/>
                        </a:solidFill>
                      </a:tcPr>
                    </a:tc>
                    <a:tc hMerge="1">
                      <a:txBody>
                        <a:bodyPr/>
                        <a:lstStyle/>
                        <a:p>
                          <a:endParaRPr kumimoji="1" lang="ja-JP" altLang="en-US"/>
                        </a:p>
                      </a:txBody>
                      <a:tcPr/>
                    </a:tc>
                    <a:tc hMerge="1">
                      <a:txBody>
                        <a:bodyPr/>
                        <a:lstStyle/>
                        <a:p>
                          <a:endParaRPr kumimoji="1" lang="ja-JP" altLang="en-US"/>
                        </a:p>
                      </a:txBody>
                      <a:tcPr/>
                    </a:tc>
                    <a:extLst>
                      <a:ext uri="{0D108BD9-81ED-4DB2-BD59-A6C34878D82A}">
                        <a16:rowId xmlns:a16="http://schemas.microsoft.com/office/drawing/2014/main" val="2748551465"/>
                      </a:ext>
                    </a:extLst>
                  </a:tr>
                  <a:tr h="518160">
                    <a:tc>
                      <a:txBody>
                        <a:bodyPr/>
                        <a:lstStyle/>
                        <a:p>
                          <a:pPr algn="ctr"/>
                          <a:endParaRPr kumimoji="1" lang="ja-JP" altLang="en-US" sz="2800">
                            <a:latin typeface="Times New Roman" panose="02020603050405020304" pitchFamily="18" charset="0"/>
                            <a:cs typeface="Times New Roman" panose="02020603050405020304" pitchFamily="18" charset="0"/>
                          </a:endParaRPr>
                        </a:p>
                      </a:txBody>
                      <a:tcPr anchor="ctr"/>
                    </a:tc>
                    <a:tc>
                      <a:txBody>
                        <a:bodyPr/>
                        <a:lstStyle/>
                        <a:p>
                          <a:pPr algn="ctr"/>
                          <a:r>
                            <a:rPr kumimoji="1" lang="en-US" altLang="ja-JP" sz="2800" dirty="0">
                              <a:latin typeface="Times New Roman" panose="02020603050405020304" pitchFamily="18" charset="0"/>
                              <a:cs typeface="Times New Roman" panose="02020603050405020304" pitchFamily="18" charset="0"/>
                            </a:rPr>
                            <a:t>output shape</a:t>
                          </a:r>
                          <a:endParaRPr kumimoji="1" lang="ja-JP" altLang="en-US" sz="2800">
                            <a:latin typeface="Times New Roman" panose="02020603050405020304" pitchFamily="18" charset="0"/>
                            <a:cs typeface="Times New Roman" panose="02020603050405020304" pitchFamily="18" charset="0"/>
                          </a:endParaRPr>
                        </a:p>
                      </a:txBody>
                      <a:tcPr anchor="ctr"/>
                    </a:tc>
                    <a:tc>
                      <a:txBody>
                        <a:bodyPr/>
                        <a:lstStyle/>
                        <a:p>
                          <a:pPr algn="ctr"/>
                          <a:r>
                            <a:rPr kumimoji="1" lang="en" altLang="ja-JP" sz="2800" dirty="0">
                              <a:latin typeface="Times New Roman" panose="02020603050405020304" pitchFamily="18" charset="0"/>
                              <a:cs typeface="Times New Roman" panose="02020603050405020304" pitchFamily="18" charset="0"/>
                            </a:rPr>
                            <a:t>activation</a:t>
                          </a:r>
                        </a:p>
                      </a:txBody>
                      <a:tcPr anchor="ctr"/>
                    </a:tc>
                    <a:extLst>
                      <a:ext uri="{0D108BD9-81ED-4DB2-BD59-A6C34878D82A}">
                        <a16:rowId xmlns:a16="http://schemas.microsoft.com/office/drawing/2014/main" val="1021833811"/>
                      </a:ext>
                    </a:extLst>
                  </a:tr>
                  <a:tr h="518160">
                    <a:tc>
                      <a:txBody>
                        <a:bodyPr/>
                        <a:lstStyle/>
                        <a:p>
                          <a:pPr algn="ctr"/>
                          <a:r>
                            <a:rPr kumimoji="1" lang="en-US" altLang="ja-JP" sz="2800" dirty="0">
                              <a:latin typeface="Times New Roman" panose="02020603050405020304" pitchFamily="18" charset="0"/>
                              <a:cs typeface="Times New Roman" panose="02020603050405020304" pitchFamily="18" charset="0"/>
                            </a:rPr>
                            <a:t>input</a:t>
                          </a:r>
                          <a:endParaRPr kumimoji="1" lang="ja-JP" altLang="en-US" sz="2800">
                            <a:latin typeface="Times New Roman" panose="02020603050405020304" pitchFamily="18" charset="0"/>
                            <a:cs typeface="Times New Roman" panose="02020603050405020304" pitchFamily="18" charset="0"/>
                          </a:endParaRPr>
                        </a:p>
                      </a:txBody>
                      <a:tcPr anchor="ctr"/>
                    </a:tc>
                    <a:tc>
                      <a:txBody>
                        <a:bodyPr/>
                        <a:lstStyle/>
                        <a:p>
                          <a:endParaRPr lang="ja-JP"/>
                        </a:p>
                      </a:txBody>
                      <a:tcPr anchor="ctr">
                        <a:blipFill>
                          <a:blip r:embed="rId3"/>
                          <a:stretch>
                            <a:fillRect l="-85052" t="-414634" r="-78866" b="-531707"/>
                          </a:stretch>
                        </a:blipFill>
                      </a:tcPr>
                    </a:tc>
                    <a:tc>
                      <a:txBody>
                        <a:bodyPr/>
                        <a:lstStyle/>
                        <a:p>
                          <a:pPr algn="ctr"/>
                          <a:r>
                            <a:rPr kumimoji="1" lang="en-US" altLang="ja-JP" sz="2800" dirty="0" err="1">
                              <a:latin typeface="Times New Roman" panose="02020603050405020304" pitchFamily="18" charset="0"/>
                              <a:cs typeface="Times New Roman" panose="02020603050405020304" pitchFamily="18" charset="0"/>
                            </a:rPr>
                            <a:t>ReLU</a:t>
                          </a:r>
                          <a:endParaRPr kumimoji="1" lang="ja-JP" altLang="en-US" sz="280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715759263"/>
                      </a:ext>
                    </a:extLst>
                  </a:tr>
                  <a:tr h="518160">
                    <a:tc>
                      <a:txBody>
                        <a:bodyPr/>
                        <a:lstStyle/>
                        <a:p>
                          <a:pPr algn="ctr"/>
                          <a:r>
                            <a:rPr kumimoji="1" lang="en-US" altLang="ja-JP" sz="2800" dirty="0">
                              <a:latin typeface="Times New Roman" panose="02020603050405020304" pitchFamily="18" charset="0"/>
                              <a:cs typeface="Times New Roman" panose="02020603050405020304" pitchFamily="18" charset="0"/>
                            </a:rPr>
                            <a:t>RNN</a:t>
                          </a:r>
                          <a:endParaRPr kumimoji="1" lang="ja-JP" altLang="en-US" sz="2800">
                            <a:latin typeface="Times New Roman" panose="02020603050405020304" pitchFamily="18" charset="0"/>
                            <a:cs typeface="Times New Roman" panose="02020603050405020304" pitchFamily="18" charset="0"/>
                          </a:endParaRPr>
                        </a:p>
                      </a:txBody>
                      <a:tcPr anchor="ctr"/>
                    </a:tc>
                    <a:tc>
                      <a:txBody>
                        <a:bodyPr/>
                        <a:lstStyle/>
                        <a:p>
                          <a:endParaRPr lang="ja-JP"/>
                        </a:p>
                      </a:txBody>
                      <a:tcPr anchor="ctr">
                        <a:blipFill>
                          <a:blip r:embed="rId3"/>
                          <a:stretch>
                            <a:fillRect l="-85052" t="-527500" r="-78866" b="-445000"/>
                          </a:stretch>
                        </a:blipFill>
                      </a:tcPr>
                    </a:tc>
                    <a:tc>
                      <a:txBody>
                        <a:bodyPr/>
                        <a:lstStyle/>
                        <a:p>
                          <a:pPr algn="ctr"/>
                          <a:r>
                            <a:rPr kumimoji="1" lang="en-US" altLang="ja-JP" sz="2800" dirty="0" err="1">
                              <a:latin typeface="Times New Roman" panose="02020603050405020304" pitchFamily="18" charset="0"/>
                              <a:cs typeface="Times New Roman" panose="02020603050405020304" pitchFamily="18" charset="0"/>
                            </a:rPr>
                            <a:t>ReLU</a:t>
                          </a:r>
                          <a:endParaRPr kumimoji="1" lang="ja-JP" altLang="en-US" sz="280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3779354931"/>
                      </a:ext>
                    </a:extLst>
                  </a:tr>
                  <a:tr h="518160">
                    <a:tc>
                      <a:txBody>
                        <a:bodyPr/>
                        <a:lstStyle/>
                        <a:p>
                          <a:pPr algn="ctr"/>
                          <a:r>
                            <a:rPr kumimoji="1" lang="en-US" altLang="ja-JP" sz="2800" dirty="0">
                              <a:latin typeface="Times New Roman" panose="02020603050405020304" pitchFamily="18" charset="0"/>
                              <a:cs typeface="Times New Roman" panose="02020603050405020304" pitchFamily="18" charset="0"/>
                            </a:rPr>
                            <a:t>RNN</a:t>
                          </a:r>
                          <a:endParaRPr kumimoji="1" lang="ja-JP" altLang="en-US" sz="2800">
                            <a:latin typeface="Times New Roman" panose="02020603050405020304" pitchFamily="18" charset="0"/>
                            <a:cs typeface="Times New Roman" panose="02020603050405020304" pitchFamily="18" charset="0"/>
                          </a:endParaRPr>
                        </a:p>
                      </a:txBody>
                      <a:tcPr anchor="ctr"/>
                    </a:tc>
                    <a:tc>
                      <a:txBody>
                        <a:bodyPr/>
                        <a:lstStyle/>
                        <a:p>
                          <a:endParaRPr lang="ja-JP"/>
                        </a:p>
                      </a:txBody>
                      <a:tcPr anchor="ctr">
                        <a:blipFill>
                          <a:blip r:embed="rId3"/>
                          <a:stretch>
                            <a:fillRect l="-85052" t="-612195" r="-78866" b="-334146"/>
                          </a:stretch>
                        </a:blipFill>
                      </a:tcPr>
                    </a:tc>
                    <a:tc>
                      <a:txBody>
                        <a:bodyPr/>
                        <a:lstStyle/>
                        <a:p>
                          <a:pPr algn="ctr"/>
                          <a:r>
                            <a:rPr kumimoji="1" lang="en-US" altLang="ja-JP" sz="2800" dirty="0" err="1">
                              <a:latin typeface="Times New Roman" panose="02020603050405020304" pitchFamily="18" charset="0"/>
                              <a:cs typeface="Times New Roman" panose="02020603050405020304" pitchFamily="18" charset="0"/>
                            </a:rPr>
                            <a:t>ReLU</a:t>
                          </a:r>
                          <a:endParaRPr kumimoji="1" lang="ja-JP" altLang="en-US" sz="280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3902117211"/>
                      </a:ext>
                    </a:extLst>
                  </a:tr>
                  <a:tr h="518160">
                    <a:tc>
                      <a:txBody>
                        <a:bodyPr/>
                        <a:lstStyle/>
                        <a:p>
                          <a:pPr algn="ctr"/>
                          <a:r>
                            <a:rPr kumimoji="1" lang="en-US" altLang="ja-JP" sz="2800" dirty="0">
                              <a:latin typeface="Times New Roman" panose="02020603050405020304" pitchFamily="18" charset="0"/>
                              <a:cs typeface="Times New Roman" panose="02020603050405020304" pitchFamily="18" charset="0"/>
                            </a:rPr>
                            <a:t>RNN</a:t>
                          </a:r>
                          <a:endParaRPr kumimoji="1" lang="ja-JP" altLang="en-US" sz="2800">
                            <a:latin typeface="Times New Roman" panose="02020603050405020304" pitchFamily="18" charset="0"/>
                            <a:cs typeface="Times New Roman" panose="02020603050405020304" pitchFamily="18" charset="0"/>
                          </a:endParaRPr>
                        </a:p>
                      </a:txBody>
                      <a:tcPr anchor="ctr"/>
                    </a:tc>
                    <a:tc>
                      <a:txBody>
                        <a:bodyPr/>
                        <a:lstStyle/>
                        <a:p>
                          <a:endParaRPr lang="ja-JP"/>
                        </a:p>
                      </a:txBody>
                      <a:tcPr anchor="ctr">
                        <a:blipFill>
                          <a:blip r:embed="rId3"/>
                          <a:stretch>
                            <a:fillRect l="-85052" t="-712195" r="-78866" b="-234146"/>
                          </a:stretch>
                        </a:blipFill>
                      </a:tcPr>
                    </a:tc>
                    <a:tc>
                      <a:txBody>
                        <a:bodyPr/>
                        <a:lstStyle/>
                        <a:p>
                          <a:pPr algn="ctr"/>
                          <a:r>
                            <a:rPr kumimoji="1" lang="en-US" altLang="ja-JP" sz="2800" dirty="0" err="1">
                              <a:latin typeface="Times New Roman" panose="02020603050405020304" pitchFamily="18" charset="0"/>
                              <a:cs typeface="Times New Roman" panose="02020603050405020304" pitchFamily="18" charset="0"/>
                            </a:rPr>
                            <a:t>ReLU</a:t>
                          </a:r>
                          <a:endParaRPr kumimoji="1" lang="ja-JP" altLang="en-US" sz="280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464691398"/>
                      </a:ext>
                    </a:extLst>
                  </a:tr>
                  <a:tr h="518160">
                    <a:tc>
                      <a:txBody>
                        <a:bodyPr/>
                        <a:lstStyle/>
                        <a:p>
                          <a:pPr algn="ctr"/>
                          <a:r>
                            <a:rPr kumimoji="1" lang="en-US" altLang="ja-JP" sz="2800" dirty="0">
                              <a:latin typeface="Times New Roman" panose="02020603050405020304" pitchFamily="18" charset="0"/>
                              <a:cs typeface="Times New Roman" panose="02020603050405020304" pitchFamily="18" charset="0"/>
                            </a:rPr>
                            <a:t>RNN</a:t>
                          </a:r>
                          <a:endParaRPr kumimoji="1" lang="ja-JP" altLang="en-US" sz="2800">
                            <a:latin typeface="Times New Roman" panose="02020603050405020304" pitchFamily="18" charset="0"/>
                            <a:cs typeface="Times New Roman" panose="02020603050405020304" pitchFamily="18" charset="0"/>
                          </a:endParaRPr>
                        </a:p>
                      </a:txBody>
                      <a:tcPr anchor="ctr"/>
                    </a:tc>
                    <a:tc>
                      <a:txBody>
                        <a:bodyPr/>
                        <a:lstStyle/>
                        <a:p>
                          <a:endParaRPr lang="ja-JP"/>
                        </a:p>
                      </a:txBody>
                      <a:tcPr anchor="ctr">
                        <a:blipFill>
                          <a:blip r:embed="rId3"/>
                          <a:stretch>
                            <a:fillRect l="-85052" t="-812195" r="-78866" b="-134146"/>
                          </a:stretch>
                        </a:blipFill>
                      </a:tcPr>
                    </a:tc>
                    <a:tc>
                      <a:txBody>
                        <a:bodyPr/>
                        <a:lstStyle/>
                        <a:p>
                          <a:pPr algn="ctr"/>
                          <a:r>
                            <a:rPr kumimoji="1" lang="en-US" altLang="ja-JP" sz="2800" dirty="0" err="1">
                              <a:latin typeface="Times New Roman" panose="02020603050405020304" pitchFamily="18" charset="0"/>
                              <a:cs typeface="Times New Roman" panose="02020603050405020304" pitchFamily="18" charset="0"/>
                            </a:rPr>
                            <a:t>ReLU</a:t>
                          </a:r>
                          <a:endParaRPr kumimoji="1" lang="ja-JP" altLang="en-US" sz="280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3375740854"/>
                      </a:ext>
                    </a:extLst>
                  </a:tr>
                  <a:tr h="518160">
                    <a:tc>
                      <a:txBody>
                        <a:bodyPr/>
                        <a:lstStyle/>
                        <a:p>
                          <a:pPr algn="ctr"/>
                          <a:r>
                            <a:rPr kumimoji="1" lang="en-US" altLang="ja-JP" sz="2800" dirty="0">
                              <a:latin typeface="Times New Roman" panose="02020603050405020304" pitchFamily="18" charset="0"/>
                              <a:cs typeface="Times New Roman" panose="02020603050405020304" pitchFamily="18" charset="0"/>
                            </a:rPr>
                            <a:t>output</a:t>
                          </a:r>
                          <a:endParaRPr kumimoji="1" lang="ja-JP" altLang="en-US" sz="2800">
                            <a:latin typeface="Times New Roman" panose="02020603050405020304" pitchFamily="18" charset="0"/>
                            <a:cs typeface="Times New Roman" panose="02020603050405020304" pitchFamily="18" charset="0"/>
                          </a:endParaRPr>
                        </a:p>
                      </a:txBody>
                      <a:tcPr anchor="ctr"/>
                    </a:tc>
                    <a:tc>
                      <a:txBody>
                        <a:bodyPr/>
                        <a:lstStyle/>
                        <a:p>
                          <a:endParaRPr lang="ja-JP"/>
                        </a:p>
                      </a:txBody>
                      <a:tcPr anchor="ctr">
                        <a:blipFill>
                          <a:blip r:embed="rId3"/>
                          <a:stretch>
                            <a:fillRect l="-85052" t="-912195" r="-78866" b="-34146"/>
                          </a:stretch>
                        </a:blipFill>
                      </a:tcPr>
                    </a:tc>
                    <a:tc>
                      <a:txBody>
                        <a:bodyPr/>
                        <a:lstStyle/>
                        <a:p>
                          <a:pPr algn="ctr"/>
                          <a:r>
                            <a:rPr kumimoji="1" lang="en-US" altLang="ja-JP" sz="2800" dirty="0">
                              <a:latin typeface="Times New Roman" panose="02020603050405020304" pitchFamily="18" charset="0"/>
                              <a:cs typeface="Times New Roman" panose="02020603050405020304" pitchFamily="18" charset="0"/>
                            </a:rPr>
                            <a:t>linear</a:t>
                          </a:r>
                          <a:endParaRPr kumimoji="1" lang="ja-JP" altLang="en-US" sz="280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4083816847"/>
                      </a:ext>
                    </a:extLst>
                  </a:tr>
                </a:tbl>
              </a:graphicData>
            </a:graphic>
          </p:graphicFrame>
        </mc:Fallback>
      </mc:AlternateContent>
      <p:pic>
        <p:nvPicPr>
          <p:cNvPr id="5" name="図 4" descr="グラフ, 折れ線グラフ&#10;&#10;自動的に生成された説明">
            <a:extLst>
              <a:ext uri="{FF2B5EF4-FFF2-40B4-BE49-F238E27FC236}">
                <a16:creationId xmlns:a16="http://schemas.microsoft.com/office/drawing/2014/main" id="{8A654D5D-ACE1-3A76-6A57-6F46A659BEC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57962" y="2012740"/>
            <a:ext cx="4940618" cy="3372406"/>
          </a:xfrm>
          <a:prstGeom prst="rect">
            <a:avLst/>
          </a:prstGeom>
        </p:spPr>
      </p:pic>
    </p:spTree>
    <p:extLst>
      <p:ext uri="{BB962C8B-B14F-4D97-AF65-F5344CB8AC3E}">
        <p14:creationId xmlns:p14="http://schemas.microsoft.com/office/powerpoint/2010/main" val="247114419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B2856ED-573B-D6DA-A1B9-04AC5C7EE9D4}"/>
              </a:ext>
            </a:extLst>
          </p:cNvPr>
          <p:cNvSpPr>
            <a:spLocks noGrp="1"/>
          </p:cNvSpPr>
          <p:nvPr>
            <p:ph type="title"/>
          </p:nvPr>
        </p:nvSpPr>
        <p:spPr/>
        <p:txBody>
          <a:bodyPr/>
          <a:lstStyle/>
          <a:p>
            <a:r>
              <a:rPr kumimoji="1" lang="ja-JP" altLang="en-US"/>
              <a:t>実験</a:t>
            </a:r>
            <a:r>
              <a:rPr kumimoji="1" lang="en-US" altLang="ja-JP" dirty="0"/>
              <a:t>1</a:t>
            </a:r>
            <a:endParaRPr kumimoji="1" lang="ja-JP" altLang="en-US"/>
          </a:p>
        </p:txBody>
      </p:sp>
      <p:sp>
        <p:nvSpPr>
          <p:cNvPr id="3" name="コンテンツ プレースホルダー 2">
            <a:extLst>
              <a:ext uri="{FF2B5EF4-FFF2-40B4-BE49-F238E27FC236}">
                <a16:creationId xmlns:a16="http://schemas.microsoft.com/office/drawing/2014/main" id="{AA734F45-36B3-AEAF-568A-D62F557B3BE7}"/>
              </a:ext>
            </a:extLst>
          </p:cNvPr>
          <p:cNvSpPr>
            <a:spLocks noGrp="1"/>
          </p:cNvSpPr>
          <p:nvPr>
            <p:ph idx="1"/>
          </p:nvPr>
        </p:nvSpPr>
        <p:spPr/>
        <p:txBody>
          <a:bodyPr>
            <a:normAutofit lnSpcReduction="10000"/>
          </a:bodyPr>
          <a:lstStyle/>
          <a:p>
            <a:r>
              <a:rPr kumimoji="1" lang="ja-JP" altLang="en-US"/>
              <a:t>　　　　　　　　　　　　　　　　　横軸</a:t>
            </a:r>
            <a:r>
              <a:rPr kumimoji="1" lang="en-US" altLang="ja-JP" sz="2800" dirty="0"/>
              <a:t>:</a:t>
            </a:r>
            <a:r>
              <a:rPr kumimoji="1" lang="ja-JP" altLang="en-US" sz="2800"/>
              <a:t>入力する時系列の長さ</a:t>
            </a:r>
            <a:endParaRPr kumimoji="1" lang="en-US" altLang="ja-JP" sz="2800" dirty="0"/>
          </a:p>
          <a:p>
            <a:r>
              <a:rPr kumimoji="1" lang="ja-JP" altLang="en-US"/>
              <a:t>　　　　　　　　　　　　　　　　　</a:t>
            </a:r>
            <a:r>
              <a:rPr kumimoji="1" lang="ja-JP" altLang="en-US" sz="2800"/>
              <a:t>縦軸</a:t>
            </a:r>
            <a:r>
              <a:rPr kumimoji="1" lang="en-US" altLang="ja-JP" sz="2800" dirty="0"/>
              <a:t>:</a:t>
            </a:r>
            <a:r>
              <a:rPr kumimoji="1" lang="ja-JP" altLang="en-US" sz="2800"/>
              <a:t>検証データに対する誤差</a:t>
            </a:r>
            <a:endParaRPr kumimoji="1" lang="en-US" altLang="ja-JP" sz="2800" dirty="0"/>
          </a:p>
          <a:p>
            <a:endParaRPr lang="en-US" altLang="ja-JP" dirty="0"/>
          </a:p>
          <a:p>
            <a:endParaRPr kumimoji="1" lang="en-US" altLang="ja-JP" sz="2800" dirty="0"/>
          </a:p>
          <a:p>
            <a:endParaRPr lang="en-US" altLang="ja-JP" dirty="0"/>
          </a:p>
          <a:p>
            <a:endParaRPr kumimoji="1" lang="en-US" altLang="ja-JP" sz="2800" dirty="0"/>
          </a:p>
          <a:p>
            <a:endParaRPr lang="en-US" altLang="ja-JP" dirty="0"/>
          </a:p>
          <a:p>
            <a:endParaRPr kumimoji="1" lang="en-US" altLang="ja-JP" sz="2800" dirty="0"/>
          </a:p>
          <a:p>
            <a:r>
              <a:rPr lang="ja-JP" altLang="en-US"/>
              <a:t>　　　　　　　　　　　　　　　　　　　　</a:t>
            </a:r>
            <a:endParaRPr lang="en-US" altLang="ja-JP" dirty="0"/>
          </a:p>
          <a:p>
            <a:r>
              <a:rPr kumimoji="1" lang="en-US" altLang="ja-JP" sz="2800" dirty="0"/>
              <a:t>                                                                          </a:t>
            </a:r>
            <a:r>
              <a:rPr kumimoji="1" lang="ja-JP" altLang="en-US" sz="2800"/>
              <a:t>図</a:t>
            </a:r>
            <a:r>
              <a:rPr kumimoji="1" lang="en-US" altLang="ja-JP" sz="2800" dirty="0"/>
              <a:t>1: </a:t>
            </a:r>
            <a:r>
              <a:rPr kumimoji="1" lang="ja-JP" altLang="en-US" sz="2800"/>
              <a:t>実験</a:t>
            </a:r>
            <a:r>
              <a:rPr kumimoji="1" lang="en-US" altLang="ja-JP" sz="2800" dirty="0"/>
              <a:t>1</a:t>
            </a:r>
            <a:r>
              <a:rPr kumimoji="1" lang="ja-JP" altLang="en-US" sz="2800"/>
              <a:t>の結果</a:t>
            </a:r>
          </a:p>
          <a:p>
            <a:endParaRPr kumimoji="1" lang="ja-JP" altLang="en-US" sz="2800"/>
          </a:p>
          <a:p>
            <a:endParaRPr kumimoji="1" lang="ja-JP" altLang="en-US"/>
          </a:p>
        </p:txBody>
      </p:sp>
      <p:sp>
        <p:nvSpPr>
          <p:cNvPr id="4" name="スライド番号プレースホルダー 3">
            <a:extLst>
              <a:ext uri="{FF2B5EF4-FFF2-40B4-BE49-F238E27FC236}">
                <a16:creationId xmlns:a16="http://schemas.microsoft.com/office/drawing/2014/main" id="{8628FE86-3349-F6C8-E1E5-BA52CF65789B}"/>
              </a:ext>
            </a:extLst>
          </p:cNvPr>
          <p:cNvSpPr>
            <a:spLocks noGrp="1"/>
          </p:cNvSpPr>
          <p:nvPr>
            <p:ph type="sldNum" sz="quarter" idx="12"/>
          </p:nvPr>
        </p:nvSpPr>
        <p:spPr/>
        <p:txBody>
          <a:bodyPr/>
          <a:lstStyle/>
          <a:p>
            <a:fld id="{3C83C733-A267-4C27-B924-90460700986B}" type="slidenum">
              <a:rPr lang="ja-JP" altLang="en-US" smtClean="0"/>
              <a:pPr/>
              <a:t>41</a:t>
            </a:fld>
            <a:endParaRPr lang="ja-JP" altLang="en-US"/>
          </a:p>
        </p:txBody>
      </p:sp>
      <mc:AlternateContent xmlns:mc="http://schemas.openxmlformats.org/markup-compatibility/2006" xmlns:a14="http://schemas.microsoft.com/office/drawing/2010/main">
        <mc:Choice Requires="a14">
          <p:graphicFrame>
            <p:nvGraphicFramePr>
              <p:cNvPr id="5" name="表 7">
                <a:extLst>
                  <a:ext uri="{FF2B5EF4-FFF2-40B4-BE49-F238E27FC236}">
                    <a16:creationId xmlns:a16="http://schemas.microsoft.com/office/drawing/2014/main" id="{8077F89F-D583-5914-9651-F020DF66C04A}"/>
                  </a:ext>
                </a:extLst>
              </p:cNvPr>
              <p:cNvGraphicFramePr>
                <a:graphicFrameLocks/>
              </p:cNvGraphicFramePr>
              <p:nvPr/>
            </p:nvGraphicFramePr>
            <p:xfrm>
              <a:off x="102229" y="1059628"/>
              <a:ext cx="6455733" cy="5181600"/>
            </p:xfrm>
            <a:graphic>
              <a:graphicData uri="http://schemas.openxmlformats.org/drawingml/2006/table">
                <a:tbl>
                  <a:tblPr firstRow="1" bandRow="1">
                    <a:tableStyleId>{5C22544A-7EE6-4342-B048-85BDC9FD1C3A}</a:tableStyleId>
                  </a:tblPr>
                  <a:tblGrid>
                    <a:gridCol w="2085738">
                      <a:extLst>
                        <a:ext uri="{9D8B030D-6E8A-4147-A177-3AD203B41FA5}">
                          <a16:colId xmlns:a16="http://schemas.microsoft.com/office/drawing/2014/main" val="3954379120"/>
                        </a:ext>
                      </a:extLst>
                    </a:gridCol>
                    <a:gridCol w="959338">
                      <a:extLst>
                        <a:ext uri="{9D8B030D-6E8A-4147-A177-3AD203B41FA5}">
                          <a16:colId xmlns:a16="http://schemas.microsoft.com/office/drawing/2014/main" val="952824458"/>
                        </a:ext>
                      </a:extLst>
                    </a:gridCol>
                    <a:gridCol w="1495031">
                      <a:extLst>
                        <a:ext uri="{9D8B030D-6E8A-4147-A177-3AD203B41FA5}">
                          <a16:colId xmlns:a16="http://schemas.microsoft.com/office/drawing/2014/main" val="3924442132"/>
                        </a:ext>
                      </a:extLst>
                    </a:gridCol>
                    <a:gridCol w="1915626">
                      <a:extLst>
                        <a:ext uri="{9D8B030D-6E8A-4147-A177-3AD203B41FA5}">
                          <a16:colId xmlns:a16="http://schemas.microsoft.com/office/drawing/2014/main" val="1807877781"/>
                        </a:ext>
                      </a:extLst>
                    </a:gridCol>
                  </a:tblGrid>
                  <a:tr h="506248">
                    <a:tc gridSpan="4">
                      <a:txBody>
                        <a:bodyPr/>
                        <a:lstStyle/>
                        <a:p>
                          <a:pPr algn="ctr"/>
                          <a:r>
                            <a:rPr kumimoji="1" lang="ja-JP" altLang="en-US" sz="2800"/>
                            <a:t>モデル条件</a:t>
                          </a:r>
                        </a:p>
                      </a:txBody>
                      <a:tcPr anchor="ctr"/>
                    </a:tc>
                    <a:tc hMerge="1">
                      <a:txBody>
                        <a:bodyPr/>
                        <a:lstStyle/>
                        <a:p>
                          <a:endParaRPr kumimoji="1" lang="ja-JP" altLang="en-US"/>
                        </a:p>
                      </a:txBody>
                      <a:tcPr/>
                    </a:tc>
                    <a:tc hMerge="1">
                      <a:txBody>
                        <a:bodyPr/>
                        <a:lstStyle/>
                        <a:p>
                          <a:endParaRPr kumimoji="1" lang="ja-JP" altLang="en-US"/>
                        </a:p>
                      </a:txBody>
                      <a:tcPr/>
                    </a:tc>
                    <a:tc hMerge="1">
                      <a:txBody>
                        <a:bodyPr/>
                        <a:lstStyle/>
                        <a:p>
                          <a:endParaRPr kumimoji="1" lang="ja-JP" altLang="en-US"/>
                        </a:p>
                      </a:txBody>
                      <a:tcPr/>
                    </a:tc>
                    <a:extLst>
                      <a:ext uri="{0D108BD9-81ED-4DB2-BD59-A6C34878D82A}">
                        <a16:rowId xmlns:a16="http://schemas.microsoft.com/office/drawing/2014/main" val="2904060701"/>
                      </a:ext>
                    </a:extLst>
                  </a:tr>
                  <a:tr h="506248">
                    <a:tc gridSpan="2">
                      <a:txBody>
                        <a:bodyPr/>
                        <a:lstStyle/>
                        <a:p>
                          <a:pPr algn="ctr"/>
                          <a:r>
                            <a:rPr kumimoji="1" lang="ja-JP" altLang="en-US" sz="2800"/>
                            <a:t>損失関数</a:t>
                          </a:r>
                        </a:p>
                      </a:txBody>
                      <a:tcPr anchor="ctr"/>
                    </a:tc>
                    <a:tc hMerge="1">
                      <a:txBody>
                        <a:bodyPr/>
                        <a:lstStyle/>
                        <a:p>
                          <a:endParaRPr kumimoji="1" lang="ja-JP" altLang="en-US"/>
                        </a:p>
                      </a:txBody>
                      <a:tcPr/>
                    </a:tc>
                    <a:tc gridSpan="2">
                      <a:txBody>
                        <a:bodyPr/>
                        <a:lstStyle/>
                        <a:p>
                          <a:pPr algn="ctr"/>
                          <a:r>
                            <a:rPr kumimoji="1" lang="ja-JP" altLang="en-US" sz="2800"/>
                            <a:t>平均二乗誤差</a:t>
                          </a:r>
                        </a:p>
                      </a:txBody>
                      <a:tcPr anchor="ctr"/>
                    </a:tc>
                    <a:tc hMerge="1">
                      <a:txBody>
                        <a:bodyPr/>
                        <a:lstStyle/>
                        <a:p>
                          <a:endParaRPr kumimoji="1" lang="ja-JP" altLang="en-US"/>
                        </a:p>
                      </a:txBody>
                      <a:tcPr/>
                    </a:tc>
                    <a:extLst>
                      <a:ext uri="{0D108BD9-81ED-4DB2-BD59-A6C34878D82A}">
                        <a16:rowId xmlns:a16="http://schemas.microsoft.com/office/drawing/2014/main" val="3111554097"/>
                      </a:ext>
                    </a:extLst>
                  </a:tr>
                  <a:tr h="506248">
                    <a:tc gridSpan="2">
                      <a:txBody>
                        <a:bodyPr/>
                        <a:lstStyle/>
                        <a:p>
                          <a:pPr algn="ctr"/>
                          <a:r>
                            <a:rPr kumimoji="1" lang="ja-JP" altLang="en-US" sz="2800"/>
                            <a:t>最適化手法</a:t>
                          </a:r>
                        </a:p>
                      </a:txBody>
                      <a:tcPr anchor="ctr"/>
                    </a:tc>
                    <a:tc hMerge="1">
                      <a:txBody>
                        <a:bodyPr/>
                        <a:lstStyle/>
                        <a:p>
                          <a:endParaRPr kumimoji="1" lang="ja-JP" altLang="en-US"/>
                        </a:p>
                      </a:txBody>
                      <a:tcPr/>
                    </a:tc>
                    <a:tc gridSpan="2">
                      <a:txBody>
                        <a:bodyPr/>
                        <a:lstStyle/>
                        <a:p>
                          <a:pPr algn="ctr"/>
                          <a:r>
                            <a:rPr kumimoji="1" lang="en-US" altLang="ja-JP" sz="2800" dirty="0">
                              <a:latin typeface="Times New Roman" panose="02020603050405020304" pitchFamily="18" charset="0"/>
                              <a:cs typeface="Times New Roman" panose="02020603050405020304" pitchFamily="18" charset="0"/>
                            </a:rPr>
                            <a:t>Adam</a:t>
                          </a:r>
                          <a:endParaRPr kumimoji="1" lang="ja-JP" altLang="en-US" sz="2800">
                            <a:latin typeface="Times New Roman" panose="02020603050405020304" pitchFamily="18" charset="0"/>
                            <a:cs typeface="Times New Roman" panose="02020603050405020304" pitchFamily="18" charset="0"/>
                          </a:endParaRPr>
                        </a:p>
                      </a:txBody>
                      <a:tcPr anchor="ctr"/>
                    </a:tc>
                    <a:tc hMerge="1">
                      <a:txBody>
                        <a:bodyPr/>
                        <a:lstStyle/>
                        <a:p>
                          <a:endParaRPr kumimoji="1" lang="ja-JP" altLang="en-US"/>
                        </a:p>
                      </a:txBody>
                      <a:tcPr/>
                    </a:tc>
                    <a:extLst>
                      <a:ext uri="{0D108BD9-81ED-4DB2-BD59-A6C34878D82A}">
                        <a16:rowId xmlns:a16="http://schemas.microsoft.com/office/drawing/2014/main" val="1743419186"/>
                      </a:ext>
                    </a:extLst>
                  </a:tr>
                  <a:tr h="506248">
                    <a:tc gridSpan="2">
                      <a:txBody>
                        <a:bodyPr/>
                        <a:lstStyle/>
                        <a:p>
                          <a:pPr algn="ctr"/>
                          <a:r>
                            <a:rPr kumimoji="1" lang="ja-JP" altLang="en-US" sz="2800"/>
                            <a:t>学習率</a:t>
                          </a:r>
                        </a:p>
                      </a:txBody>
                      <a:tcPr anchor="ctr"/>
                    </a:tc>
                    <a:tc hMerge="1">
                      <a:txBody>
                        <a:bodyPr/>
                        <a:lstStyle/>
                        <a:p>
                          <a:endParaRPr kumimoji="1" lang="ja-JP" altLang="en-US"/>
                        </a:p>
                      </a:txBody>
                      <a:tcPr/>
                    </a:tc>
                    <a:tc gridSpan="2">
                      <a:txBody>
                        <a:bodyPr/>
                        <a:lstStyle/>
                        <a:p>
                          <a:pPr algn="ctr"/>
                          <a:r>
                            <a:rPr kumimoji="1" lang="en-US" altLang="ja-JP" sz="2800" dirty="0">
                              <a:latin typeface="Times New Roman" panose="02020603050405020304" pitchFamily="18" charset="0"/>
                              <a:cs typeface="Times New Roman" panose="02020603050405020304" pitchFamily="18" charset="0"/>
                            </a:rPr>
                            <a:t>0.0001</a:t>
                          </a:r>
                          <a:endParaRPr kumimoji="1" lang="ja-JP" altLang="en-US" sz="2800">
                            <a:latin typeface="Times New Roman" panose="02020603050405020304" pitchFamily="18" charset="0"/>
                            <a:cs typeface="Times New Roman" panose="02020603050405020304" pitchFamily="18" charset="0"/>
                          </a:endParaRPr>
                        </a:p>
                      </a:txBody>
                      <a:tcPr anchor="ctr"/>
                    </a:tc>
                    <a:tc hMerge="1">
                      <a:txBody>
                        <a:bodyPr/>
                        <a:lstStyle/>
                        <a:p>
                          <a:endParaRPr kumimoji="1" lang="ja-JP" altLang="en-US"/>
                        </a:p>
                      </a:txBody>
                      <a:tcPr/>
                    </a:tc>
                    <a:extLst>
                      <a:ext uri="{0D108BD9-81ED-4DB2-BD59-A6C34878D82A}">
                        <a16:rowId xmlns:a16="http://schemas.microsoft.com/office/drawing/2014/main" val="2292511980"/>
                      </a:ext>
                    </a:extLst>
                  </a:tr>
                  <a:tr h="506248">
                    <a:tc gridSpan="2">
                      <a:txBody>
                        <a:bodyPr/>
                        <a:lstStyle/>
                        <a:p>
                          <a:pPr algn="ctr"/>
                          <a:r>
                            <a:rPr kumimoji="1" lang="ja-JP" altLang="en-US" sz="2800">
                              <a:latin typeface="Times New Roman" panose="02020603050405020304" pitchFamily="18" charset="0"/>
                              <a:cs typeface="Times New Roman" panose="02020603050405020304" pitchFamily="18" charset="0"/>
                            </a:rPr>
                            <a:t>学習反復回数</a:t>
                          </a:r>
                        </a:p>
                      </a:txBody>
                      <a:tcPr anchor="ctr"/>
                    </a:tc>
                    <a:tc hMerge="1">
                      <a:txBody>
                        <a:bodyPr/>
                        <a:lstStyle/>
                        <a:p>
                          <a:endParaRPr kumimoji="1" lang="ja-JP" altLang="en-US"/>
                        </a:p>
                      </a:txBody>
                      <a:tcPr/>
                    </a:tc>
                    <a:tc gridSpan="2">
                      <a:txBody>
                        <a:bodyPr/>
                        <a:lstStyle/>
                        <a:p>
                          <a:pPr algn="ctr"/>
                          <a:r>
                            <a:rPr kumimoji="1" lang="en-US" altLang="ja-JP" sz="2800" dirty="0">
                              <a:latin typeface="Times New Roman" panose="02020603050405020304" pitchFamily="18" charset="0"/>
                              <a:cs typeface="Times New Roman" panose="02020603050405020304" pitchFamily="18" charset="0"/>
                            </a:rPr>
                            <a:t>1000</a:t>
                          </a:r>
                          <a:endParaRPr kumimoji="1" lang="ja-JP" altLang="en-US" sz="2800">
                            <a:latin typeface="Times New Roman" panose="02020603050405020304" pitchFamily="18" charset="0"/>
                            <a:cs typeface="Times New Roman" panose="02020603050405020304" pitchFamily="18" charset="0"/>
                          </a:endParaRPr>
                        </a:p>
                      </a:txBody>
                      <a:tcPr anchor="ctr"/>
                    </a:tc>
                    <a:tc hMerge="1">
                      <a:txBody>
                        <a:bodyPr/>
                        <a:lstStyle/>
                        <a:p>
                          <a:endParaRPr kumimoji="1" lang="ja-JP" altLang="en-US"/>
                        </a:p>
                      </a:txBody>
                      <a:tcPr/>
                    </a:tc>
                    <a:extLst>
                      <a:ext uri="{0D108BD9-81ED-4DB2-BD59-A6C34878D82A}">
                        <a16:rowId xmlns:a16="http://schemas.microsoft.com/office/drawing/2014/main" val="1707721718"/>
                      </a:ext>
                    </a:extLst>
                  </a:tr>
                  <a:tr h="506248">
                    <a:tc gridSpan="4">
                      <a:txBody>
                        <a:bodyPr/>
                        <a:lstStyle/>
                        <a:p>
                          <a:pPr algn="ctr"/>
                          <a:r>
                            <a:rPr kumimoji="1" lang="ja-JP" altLang="en-US" sz="2800">
                              <a:solidFill>
                                <a:schemeClr val="bg1"/>
                              </a:solidFill>
                            </a:rPr>
                            <a:t>モデル構造</a:t>
                          </a:r>
                        </a:p>
                      </a:txBody>
                      <a:tcPr anchor="ctr">
                        <a:solidFill>
                          <a:srgbClr val="0070C0"/>
                        </a:solidFill>
                      </a:tcPr>
                    </a:tc>
                    <a:tc hMerge="1">
                      <a:txBody>
                        <a:bodyPr/>
                        <a:lstStyle/>
                        <a:p>
                          <a:endParaRPr kumimoji="1" lang="ja-JP" altLang="en-US"/>
                        </a:p>
                      </a:txBody>
                      <a:tcPr/>
                    </a:tc>
                    <a:tc hMerge="1">
                      <a:txBody>
                        <a:bodyPr/>
                        <a:lstStyle/>
                        <a:p>
                          <a:endParaRPr kumimoji="1" lang="ja-JP" altLang="en-US"/>
                        </a:p>
                      </a:txBody>
                      <a:tcPr/>
                    </a:tc>
                    <a:tc hMerge="1">
                      <a:txBody>
                        <a:bodyPr/>
                        <a:lstStyle/>
                        <a:p>
                          <a:endParaRPr kumimoji="1" lang="ja-JP" altLang="en-US"/>
                        </a:p>
                      </a:txBody>
                      <a:tcPr/>
                    </a:tc>
                    <a:extLst>
                      <a:ext uri="{0D108BD9-81ED-4DB2-BD59-A6C34878D82A}">
                        <a16:rowId xmlns:a16="http://schemas.microsoft.com/office/drawing/2014/main" val="2748551465"/>
                      </a:ext>
                    </a:extLst>
                  </a:tr>
                  <a:tr h="506248">
                    <a:tc>
                      <a:txBody>
                        <a:bodyPr/>
                        <a:lstStyle/>
                        <a:p>
                          <a:pPr algn="ctr"/>
                          <a:endParaRPr kumimoji="1" lang="ja-JP" altLang="en-US" sz="2800">
                            <a:latin typeface="Times New Roman" panose="02020603050405020304" pitchFamily="18" charset="0"/>
                            <a:cs typeface="Times New Roman" panose="02020603050405020304" pitchFamily="18" charset="0"/>
                          </a:endParaRPr>
                        </a:p>
                      </a:txBody>
                      <a:tcPr anchor="ctr"/>
                    </a:tc>
                    <a:tc gridSpan="2">
                      <a:txBody>
                        <a:bodyPr/>
                        <a:lstStyle/>
                        <a:p>
                          <a:pPr algn="ctr"/>
                          <a:r>
                            <a:rPr kumimoji="1" lang="en-US" altLang="ja-JP" sz="2800" dirty="0">
                              <a:latin typeface="Times New Roman" panose="02020603050405020304" pitchFamily="18" charset="0"/>
                              <a:cs typeface="Times New Roman" panose="02020603050405020304" pitchFamily="18" charset="0"/>
                            </a:rPr>
                            <a:t>output shape</a:t>
                          </a:r>
                          <a:endParaRPr kumimoji="1" lang="ja-JP" altLang="en-US" sz="2800">
                            <a:latin typeface="Times New Roman" panose="02020603050405020304" pitchFamily="18" charset="0"/>
                            <a:cs typeface="Times New Roman" panose="02020603050405020304" pitchFamily="18" charset="0"/>
                          </a:endParaRPr>
                        </a:p>
                      </a:txBody>
                      <a:tcPr anchor="ctr"/>
                    </a:tc>
                    <a:tc hMerge="1">
                      <a:txBody>
                        <a:bodyPr/>
                        <a:lstStyle/>
                        <a:p>
                          <a:endParaRPr kumimoji="1" lang="ja-JP" altLang="en-US"/>
                        </a:p>
                      </a:txBody>
                      <a:tcPr/>
                    </a:tc>
                    <a:tc>
                      <a:txBody>
                        <a:bodyPr/>
                        <a:lstStyle/>
                        <a:p>
                          <a:pPr algn="ctr"/>
                          <a:r>
                            <a:rPr kumimoji="1" lang="en" altLang="ja-JP" sz="2800" dirty="0">
                              <a:latin typeface="Times New Roman" panose="02020603050405020304" pitchFamily="18" charset="0"/>
                              <a:cs typeface="Times New Roman" panose="02020603050405020304" pitchFamily="18" charset="0"/>
                            </a:rPr>
                            <a:t>activation</a:t>
                          </a:r>
                        </a:p>
                      </a:txBody>
                      <a:tcPr anchor="ctr"/>
                    </a:tc>
                    <a:extLst>
                      <a:ext uri="{0D108BD9-81ED-4DB2-BD59-A6C34878D82A}">
                        <a16:rowId xmlns:a16="http://schemas.microsoft.com/office/drawing/2014/main" val="1021833811"/>
                      </a:ext>
                    </a:extLst>
                  </a:tr>
                  <a:tr h="506248">
                    <a:tc>
                      <a:txBody>
                        <a:bodyPr/>
                        <a:lstStyle/>
                        <a:p>
                          <a:pPr algn="ctr"/>
                          <a:r>
                            <a:rPr kumimoji="1" lang="en-US" altLang="ja-JP" sz="2800" dirty="0">
                              <a:latin typeface="Times New Roman" panose="02020603050405020304" pitchFamily="18" charset="0"/>
                              <a:cs typeface="Times New Roman" panose="02020603050405020304" pitchFamily="18" charset="0"/>
                            </a:rPr>
                            <a:t>input</a:t>
                          </a:r>
                          <a:endParaRPr kumimoji="1" lang="ja-JP" altLang="en-US" sz="2800">
                            <a:latin typeface="Times New Roman" panose="02020603050405020304" pitchFamily="18" charset="0"/>
                            <a:cs typeface="Times New Roman" panose="02020603050405020304" pitchFamily="18" charset="0"/>
                          </a:endParaRPr>
                        </a:p>
                      </a:txBody>
                      <a:tcPr anchor="ctr"/>
                    </a:tc>
                    <a:tc gridSpan="2">
                      <a:txBody>
                        <a:bodyPr/>
                        <a:lstStyle/>
                        <a:p>
                          <a:pPr algn="ctr"/>
                          <a14:m>
                            <m:oMath xmlns:m="http://schemas.openxmlformats.org/officeDocument/2006/math">
                              <m:r>
                                <a:rPr kumimoji="1" lang="en-US" altLang="ja-JP" sz="2800" b="0" i="1" smtClean="0">
                                  <a:latin typeface="Cambria Math" panose="02040503050406030204" pitchFamily="18" charset="0"/>
                                </a:rPr>
                                <m:t>𝑘</m:t>
                              </m:r>
                            </m:oMath>
                          </a14:m>
                          <a:r>
                            <a:rPr kumimoji="1" lang="en-US" altLang="ja-JP" sz="2800" dirty="0">
                              <a:latin typeface="Times New Roman" panose="02020603050405020304" pitchFamily="18" charset="0"/>
                              <a:cs typeface="Times New Roman" panose="02020603050405020304" pitchFamily="18" charset="0"/>
                            </a:rPr>
                            <a:t>,3</a:t>
                          </a:r>
                          <a:endParaRPr kumimoji="1" lang="ja-JP" altLang="en-US" sz="2800">
                            <a:latin typeface="Times New Roman" panose="02020603050405020304" pitchFamily="18" charset="0"/>
                            <a:cs typeface="Times New Roman" panose="02020603050405020304" pitchFamily="18" charset="0"/>
                          </a:endParaRPr>
                        </a:p>
                      </a:txBody>
                      <a:tcPr anchor="ctr"/>
                    </a:tc>
                    <a:tc hMerge="1">
                      <a:txBody>
                        <a:bodyPr/>
                        <a:lstStyle/>
                        <a:p>
                          <a:endParaRPr kumimoji="1" lang="ja-JP" altLang="en-US"/>
                        </a:p>
                      </a:txBody>
                      <a:tcPr/>
                    </a:tc>
                    <a:tc>
                      <a:txBody>
                        <a:bodyPr/>
                        <a:lstStyle/>
                        <a:p>
                          <a:pPr algn="ctr"/>
                          <a:r>
                            <a:rPr kumimoji="1" lang="en-US" altLang="ja-JP" sz="2800" dirty="0" err="1">
                              <a:latin typeface="Times New Roman" panose="02020603050405020304" pitchFamily="18" charset="0"/>
                              <a:cs typeface="Times New Roman" panose="02020603050405020304" pitchFamily="18" charset="0"/>
                            </a:rPr>
                            <a:t>ReLU</a:t>
                          </a:r>
                          <a:endParaRPr kumimoji="1" lang="ja-JP" altLang="en-US" sz="280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715759263"/>
                      </a:ext>
                    </a:extLst>
                  </a:tr>
                  <a:tr h="506248">
                    <a:tc>
                      <a:txBody>
                        <a:bodyPr/>
                        <a:lstStyle/>
                        <a:p>
                          <a:pPr algn="ctr"/>
                          <a:r>
                            <a:rPr kumimoji="1" lang="en-US" altLang="ja-JP" sz="2800" dirty="0">
                              <a:latin typeface="Times New Roman" panose="02020603050405020304" pitchFamily="18" charset="0"/>
                              <a:cs typeface="Times New Roman" panose="02020603050405020304" pitchFamily="18" charset="0"/>
                            </a:rPr>
                            <a:t>RNN/LSTM</a:t>
                          </a:r>
                          <a:endParaRPr kumimoji="1" lang="ja-JP" altLang="en-US" sz="2800">
                            <a:latin typeface="Times New Roman" panose="02020603050405020304" pitchFamily="18" charset="0"/>
                            <a:cs typeface="Times New Roman" panose="02020603050405020304" pitchFamily="18" charset="0"/>
                          </a:endParaRPr>
                        </a:p>
                      </a:txBody>
                      <a:tcPr anchor="ct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1" lang="en-US" altLang="ja-JP" sz="2800" b="0" i="1" smtClean="0">
                                  <a:latin typeface="Cambria Math" panose="02040503050406030204" pitchFamily="18" charset="0"/>
                                </a:rPr>
                                <m:t>𝑘</m:t>
                              </m:r>
                            </m:oMath>
                          </a14:m>
                          <a:r>
                            <a:rPr kumimoji="1" lang="en-US" altLang="ja-JP" sz="2800" dirty="0">
                              <a:latin typeface="Times New Roman" panose="02020603050405020304" pitchFamily="18" charset="0"/>
                              <a:cs typeface="Times New Roman" panose="02020603050405020304" pitchFamily="18" charset="0"/>
                            </a:rPr>
                            <a:t>,1024</a:t>
                          </a:r>
                          <a:endParaRPr kumimoji="1" lang="ja-JP" altLang="en-US" sz="2800">
                            <a:latin typeface="Times New Roman" panose="02020603050405020304" pitchFamily="18" charset="0"/>
                            <a:cs typeface="Times New Roman" panose="02020603050405020304" pitchFamily="18" charset="0"/>
                          </a:endParaRPr>
                        </a:p>
                      </a:txBody>
                      <a:tcPr anchor="ctr"/>
                    </a:tc>
                    <a:tc hMerge="1">
                      <a:txBody>
                        <a:bodyPr/>
                        <a:lstStyle/>
                        <a:p>
                          <a:endParaRPr kumimoji="1" lang="ja-JP" altLang="en-US"/>
                        </a:p>
                      </a:txBody>
                      <a:tcPr/>
                    </a:tc>
                    <a:tc>
                      <a:txBody>
                        <a:bodyPr/>
                        <a:lstStyle/>
                        <a:p>
                          <a:pPr algn="ctr"/>
                          <a:r>
                            <a:rPr kumimoji="1" lang="en-US" altLang="ja-JP" sz="2800" dirty="0" err="1">
                              <a:latin typeface="Times New Roman" panose="02020603050405020304" pitchFamily="18" charset="0"/>
                              <a:cs typeface="Times New Roman" panose="02020603050405020304" pitchFamily="18" charset="0"/>
                            </a:rPr>
                            <a:t>ReLU</a:t>
                          </a:r>
                          <a:endParaRPr kumimoji="1" lang="ja-JP" altLang="en-US" sz="280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3779354931"/>
                      </a:ext>
                    </a:extLst>
                  </a:tr>
                  <a:tr h="506248">
                    <a:tc>
                      <a:txBody>
                        <a:bodyPr/>
                        <a:lstStyle/>
                        <a:p>
                          <a:pPr algn="ctr"/>
                          <a:r>
                            <a:rPr kumimoji="1" lang="en-US" altLang="ja-JP" sz="2800" dirty="0">
                              <a:latin typeface="Times New Roman" panose="02020603050405020304" pitchFamily="18" charset="0"/>
                              <a:cs typeface="Times New Roman" panose="02020603050405020304" pitchFamily="18" charset="0"/>
                            </a:rPr>
                            <a:t>output</a:t>
                          </a:r>
                          <a:endParaRPr kumimoji="1" lang="ja-JP" altLang="en-US" sz="2800">
                            <a:latin typeface="Times New Roman" panose="02020603050405020304" pitchFamily="18" charset="0"/>
                            <a:cs typeface="Times New Roman" panose="02020603050405020304" pitchFamily="18" charset="0"/>
                          </a:endParaRPr>
                        </a:p>
                      </a:txBody>
                      <a:tcPr anchor="ct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1" lang="en-US" altLang="ja-JP" sz="2800" b="0" i="1" smtClean="0">
                                  <a:latin typeface="Cambria Math" panose="02040503050406030204" pitchFamily="18" charset="0"/>
                                </a:rPr>
                                <m:t>𝑘</m:t>
                              </m:r>
                            </m:oMath>
                          </a14:m>
                          <a:r>
                            <a:rPr kumimoji="1" lang="en-US" altLang="ja-JP" sz="2800" dirty="0">
                              <a:latin typeface="Times New Roman" panose="02020603050405020304" pitchFamily="18" charset="0"/>
                              <a:cs typeface="Times New Roman" panose="02020603050405020304" pitchFamily="18" charset="0"/>
                            </a:rPr>
                            <a:t>,1</a:t>
                          </a:r>
                          <a:endParaRPr kumimoji="1" lang="ja-JP" altLang="en-US" sz="2800">
                            <a:latin typeface="Times New Roman" panose="02020603050405020304" pitchFamily="18" charset="0"/>
                            <a:cs typeface="Times New Roman" panose="02020603050405020304" pitchFamily="18" charset="0"/>
                          </a:endParaRPr>
                        </a:p>
                      </a:txBody>
                      <a:tcPr anchor="ctr"/>
                    </a:tc>
                    <a:tc hMerge="1">
                      <a:txBody>
                        <a:bodyPr/>
                        <a:lstStyle/>
                        <a:p>
                          <a:endParaRPr kumimoji="1" lang="ja-JP" altLang="en-US"/>
                        </a:p>
                      </a:txBody>
                      <a:tcPr/>
                    </a:tc>
                    <a:tc>
                      <a:txBody>
                        <a:bodyPr/>
                        <a:lstStyle/>
                        <a:p>
                          <a:pPr algn="ctr"/>
                          <a:r>
                            <a:rPr kumimoji="1" lang="en-US" altLang="ja-JP" sz="2800" dirty="0">
                              <a:latin typeface="Times New Roman" panose="02020603050405020304" pitchFamily="18" charset="0"/>
                              <a:cs typeface="Times New Roman" panose="02020603050405020304" pitchFamily="18" charset="0"/>
                            </a:rPr>
                            <a:t>linear</a:t>
                          </a:r>
                          <a:endParaRPr kumimoji="1" lang="ja-JP" altLang="en-US" sz="280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4083816847"/>
                      </a:ext>
                    </a:extLst>
                  </a:tr>
                </a:tbl>
              </a:graphicData>
            </a:graphic>
          </p:graphicFrame>
        </mc:Choice>
        <mc:Fallback xmlns="">
          <p:graphicFrame>
            <p:nvGraphicFramePr>
              <p:cNvPr id="5" name="表 7">
                <a:extLst>
                  <a:ext uri="{FF2B5EF4-FFF2-40B4-BE49-F238E27FC236}">
                    <a16:creationId xmlns:a16="http://schemas.microsoft.com/office/drawing/2014/main" id="{8077F89F-D583-5914-9651-F020DF66C04A}"/>
                  </a:ext>
                </a:extLst>
              </p:cNvPr>
              <p:cNvGraphicFramePr>
                <a:graphicFrameLocks/>
              </p:cNvGraphicFramePr>
              <p:nvPr/>
            </p:nvGraphicFramePr>
            <p:xfrm>
              <a:off x="102229" y="1059628"/>
              <a:ext cx="6455733" cy="5181600"/>
            </p:xfrm>
            <a:graphic>
              <a:graphicData uri="http://schemas.openxmlformats.org/drawingml/2006/table">
                <a:tbl>
                  <a:tblPr firstRow="1" bandRow="1">
                    <a:tableStyleId>{5C22544A-7EE6-4342-B048-85BDC9FD1C3A}</a:tableStyleId>
                  </a:tblPr>
                  <a:tblGrid>
                    <a:gridCol w="2085738">
                      <a:extLst>
                        <a:ext uri="{9D8B030D-6E8A-4147-A177-3AD203B41FA5}">
                          <a16:colId xmlns:a16="http://schemas.microsoft.com/office/drawing/2014/main" val="3954379120"/>
                        </a:ext>
                      </a:extLst>
                    </a:gridCol>
                    <a:gridCol w="959338">
                      <a:extLst>
                        <a:ext uri="{9D8B030D-6E8A-4147-A177-3AD203B41FA5}">
                          <a16:colId xmlns:a16="http://schemas.microsoft.com/office/drawing/2014/main" val="952824458"/>
                        </a:ext>
                      </a:extLst>
                    </a:gridCol>
                    <a:gridCol w="1495031">
                      <a:extLst>
                        <a:ext uri="{9D8B030D-6E8A-4147-A177-3AD203B41FA5}">
                          <a16:colId xmlns:a16="http://schemas.microsoft.com/office/drawing/2014/main" val="3924442132"/>
                        </a:ext>
                      </a:extLst>
                    </a:gridCol>
                    <a:gridCol w="1915626">
                      <a:extLst>
                        <a:ext uri="{9D8B030D-6E8A-4147-A177-3AD203B41FA5}">
                          <a16:colId xmlns:a16="http://schemas.microsoft.com/office/drawing/2014/main" val="1807877781"/>
                        </a:ext>
                      </a:extLst>
                    </a:gridCol>
                  </a:tblGrid>
                  <a:tr h="518160">
                    <a:tc gridSpan="4">
                      <a:txBody>
                        <a:bodyPr/>
                        <a:lstStyle/>
                        <a:p>
                          <a:pPr algn="ctr"/>
                          <a:r>
                            <a:rPr kumimoji="1" lang="ja-JP" altLang="en-US" sz="2800"/>
                            <a:t>モデル条件</a:t>
                          </a:r>
                        </a:p>
                      </a:txBody>
                      <a:tcPr anchor="ctr"/>
                    </a:tc>
                    <a:tc hMerge="1">
                      <a:txBody>
                        <a:bodyPr/>
                        <a:lstStyle/>
                        <a:p>
                          <a:endParaRPr kumimoji="1" lang="ja-JP" altLang="en-US"/>
                        </a:p>
                      </a:txBody>
                      <a:tcPr/>
                    </a:tc>
                    <a:tc hMerge="1">
                      <a:txBody>
                        <a:bodyPr/>
                        <a:lstStyle/>
                        <a:p>
                          <a:endParaRPr kumimoji="1" lang="ja-JP" altLang="en-US"/>
                        </a:p>
                      </a:txBody>
                      <a:tcPr/>
                    </a:tc>
                    <a:tc hMerge="1">
                      <a:txBody>
                        <a:bodyPr/>
                        <a:lstStyle/>
                        <a:p>
                          <a:endParaRPr kumimoji="1" lang="ja-JP" altLang="en-US"/>
                        </a:p>
                      </a:txBody>
                      <a:tcPr/>
                    </a:tc>
                    <a:extLst>
                      <a:ext uri="{0D108BD9-81ED-4DB2-BD59-A6C34878D82A}">
                        <a16:rowId xmlns:a16="http://schemas.microsoft.com/office/drawing/2014/main" val="2904060701"/>
                      </a:ext>
                    </a:extLst>
                  </a:tr>
                  <a:tr h="518160">
                    <a:tc gridSpan="2">
                      <a:txBody>
                        <a:bodyPr/>
                        <a:lstStyle/>
                        <a:p>
                          <a:pPr algn="ctr"/>
                          <a:r>
                            <a:rPr kumimoji="1" lang="ja-JP" altLang="en-US" sz="2800"/>
                            <a:t>損失関数</a:t>
                          </a:r>
                        </a:p>
                      </a:txBody>
                      <a:tcPr anchor="ctr"/>
                    </a:tc>
                    <a:tc hMerge="1">
                      <a:txBody>
                        <a:bodyPr/>
                        <a:lstStyle/>
                        <a:p>
                          <a:endParaRPr kumimoji="1" lang="ja-JP" altLang="en-US"/>
                        </a:p>
                      </a:txBody>
                      <a:tcPr/>
                    </a:tc>
                    <a:tc gridSpan="2">
                      <a:txBody>
                        <a:bodyPr/>
                        <a:lstStyle/>
                        <a:p>
                          <a:pPr algn="ctr"/>
                          <a:r>
                            <a:rPr kumimoji="1" lang="ja-JP" altLang="en-US" sz="2800"/>
                            <a:t>平均二乗誤差</a:t>
                          </a:r>
                        </a:p>
                      </a:txBody>
                      <a:tcPr anchor="ctr"/>
                    </a:tc>
                    <a:tc hMerge="1">
                      <a:txBody>
                        <a:bodyPr/>
                        <a:lstStyle/>
                        <a:p>
                          <a:endParaRPr kumimoji="1" lang="ja-JP" altLang="en-US"/>
                        </a:p>
                      </a:txBody>
                      <a:tcPr/>
                    </a:tc>
                    <a:extLst>
                      <a:ext uri="{0D108BD9-81ED-4DB2-BD59-A6C34878D82A}">
                        <a16:rowId xmlns:a16="http://schemas.microsoft.com/office/drawing/2014/main" val="3111554097"/>
                      </a:ext>
                    </a:extLst>
                  </a:tr>
                  <a:tr h="518160">
                    <a:tc gridSpan="2">
                      <a:txBody>
                        <a:bodyPr/>
                        <a:lstStyle/>
                        <a:p>
                          <a:pPr algn="ctr"/>
                          <a:r>
                            <a:rPr kumimoji="1" lang="ja-JP" altLang="en-US" sz="2800"/>
                            <a:t>最適化手法</a:t>
                          </a:r>
                        </a:p>
                      </a:txBody>
                      <a:tcPr anchor="ctr"/>
                    </a:tc>
                    <a:tc hMerge="1">
                      <a:txBody>
                        <a:bodyPr/>
                        <a:lstStyle/>
                        <a:p>
                          <a:endParaRPr kumimoji="1" lang="ja-JP" altLang="en-US"/>
                        </a:p>
                      </a:txBody>
                      <a:tcPr/>
                    </a:tc>
                    <a:tc gridSpan="2">
                      <a:txBody>
                        <a:bodyPr/>
                        <a:lstStyle/>
                        <a:p>
                          <a:pPr algn="ctr"/>
                          <a:r>
                            <a:rPr kumimoji="1" lang="en-US" altLang="ja-JP" sz="2800" dirty="0">
                              <a:latin typeface="Times New Roman" panose="02020603050405020304" pitchFamily="18" charset="0"/>
                              <a:cs typeface="Times New Roman" panose="02020603050405020304" pitchFamily="18" charset="0"/>
                            </a:rPr>
                            <a:t>Adam</a:t>
                          </a:r>
                          <a:endParaRPr kumimoji="1" lang="ja-JP" altLang="en-US" sz="2800">
                            <a:latin typeface="Times New Roman" panose="02020603050405020304" pitchFamily="18" charset="0"/>
                            <a:cs typeface="Times New Roman" panose="02020603050405020304" pitchFamily="18" charset="0"/>
                          </a:endParaRPr>
                        </a:p>
                      </a:txBody>
                      <a:tcPr anchor="ctr"/>
                    </a:tc>
                    <a:tc hMerge="1">
                      <a:txBody>
                        <a:bodyPr/>
                        <a:lstStyle/>
                        <a:p>
                          <a:endParaRPr kumimoji="1" lang="ja-JP" altLang="en-US"/>
                        </a:p>
                      </a:txBody>
                      <a:tcPr/>
                    </a:tc>
                    <a:extLst>
                      <a:ext uri="{0D108BD9-81ED-4DB2-BD59-A6C34878D82A}">
                        <a16:rowId xmlns:a16="http://schemas.microsoft.com/office/drawing/2014/main" val="1743419186"/>
                      </a:ext>
                    </a:extLst>
                  </a:tr>
                  <a:tr h="518160">
                    <a:tc gridSpan="2">
                      <a:txBody>
                        <a:bodyPr/>
                        <a:lstStyle/>
                        <a:p>
                          <a:pPr algn="ctr"/>
                          <a:r>
                            <a:rPr kumimoji="1" lang="ja-JP" altLang="en-US" sz="2800"/>
                            <a:t>学習率</a:t>
                          </a:r>
                        </a:p>
                      </a:txBody>
                      <a:tcPr anchor="ctr"/>
                    </a:tc>
                    <a:tc hMerge="1">
                      <a:txBody>
                        <a:bodyPr/>
                        <a:lstStyle/>
                        <a:p>
                          <a:endParaRPr kumimoji="1" lang="ja-JP" altLang="en-US"/>
                        </a:p>
                      </a:txBody>
                      <a:tcPr/>
                    </a:tc>
                    <a:tc gridSpan="2">
                      <a:txBody>
                        <a:bodyPr/>
                        <a:lstStyle/>
                        <a:p>
                          <a:pPr algn="ctr"/>
                          <a:r>
                            <a:rPr kumimoji="1" lang="en-US" altLang="ja-JP" sz="2800" dirty="0">
                              <a:latin typeface="Times New Roman" panose="02020603050405020304" pitchFamily="18" charset="0"/>
                              <a:cs typeface="Times New Roman" panose="02020603050405020304" pitchFamily="18" charset="0"/>
                            </a:rPr>
                            <a:t>0.0001</a:t>
                          </a:r>
                          <a:endParaRPr kumimoji="1" lang="ja-JP" altLang="en-US" sz="2800">
                            <a:latin typeface="Times New Roman" panose="02020603050405020304" pitchFamily="18" charset="0"/>
                            <a:cs typeface="Times New Roman" panose="02020603050405020304" pitchFamily="18" charset="0"/>
                          </a:endParaRPr>
                        </a:p>
                      </a:txBody>
                      <a:tcPr anchor="ctr"/>
                    </a:tc>
                    <a:tc hMerge="1">
                      <a:txBody>
                        <a:bodyPr/>
                        <a:lstStyle/>
                        <a:p>
                          <a:endParaRPr kumimoji="1" lang="ja-JP" altLang="en-US"/>
                        </a:p>
                      </a:txBody>
                      <a:tcPr/>
                    </a:tc>
                    <a:extLst>
                      <a:ext uri="{0D108BD9-81ED-4DB2-BD59-A6C34878D82A}">
                        <a16:rowId xmlns:a16="http://schemas.microsoft.com/office/drawing/2014/main" val="2292511980"/>
                      </a:ext>
                    </a:extLst>
                  </a:tr>
                  <a:tr h="518160">
                    <a:tc gridSpan="2">
                      <a:txBody>
                        <a:bodyPr/>
                        <a:lstStyle/>
                        <a:p>
                          <a:pPr algn="ctr"/>
                          <a:r>
                            <a:rPr kumimoji="1" lang="ja-JP" altLang="en-US" sz="2800">
                              <a:latin typeface="Times New Roman" panose="02020603050405020304" pitchFamily="18" charset="0"/>
                              <a:cs typeface="Times New Roman" panose="02020603050405020304" pitchFamily="18" charset="0"/>
                            </a:rPr>
                            <a:t>学習反復回数</a:t>
                          </a:r>
                        </a:p>
                      </a:txBody>
                      <a:tcPr anchor="ctr"/>
                    </a:tc>
                    <a:tc hMerge="1">
                      <a:txBody>
                        <a:bodyPr/>
                        <a:lstStyle/>
                        <a:p>
                          <a:endParaRPr kumimoji="1" lang="ja-JP" altLang="en-US"/>
                        </a:p>
                      </a:txBody>
                      <a:tcPr/>
                    </a:tc>
                    <a:tc gridSpan="2">
                      <a:txBody>
                        <a:bodyPr/>
                        <a:lstStyle/>
                        <a:p>
                          <a:pPr algn="ctr"/>
                          <a:r>
                            <a:rPr kumimoji="1" lang="en-US" altLang="ja-JP" sz="2800" dirty="0">
                              <a:latin typeface="Times New Roman" panose="02020603050405020304" pitchFamily="18" charset="0"/>
                              <a:cs typeface="Times New Roman" panose="02020603050405020304" pitchFamily="18" charset="0"/>
                            </a:rPr>
                            <a:t>1000</a:t>
                          </a:r>
                          <a:endParaRPr kumimoji="1" lang="ja-JP" altLang="en-US" sz="2800">
                            <a:latin typeface="Times New Roman" panose="02020603050405020304" pitchFamily="18" charset="0"/>
                            <a:cs typeface="Times New Roman" panose="02020603050405020304" pitchFamily="18" charset="0"/>
                          </a:endParaRPr>
                        </a:p>
                      </a:txBody>
                      <a:tcPr anchor="ctr"/>
                    </a:tc>
                    <a:tc hMerge="1">
                      <a:txBody>
                        <a:bodyPr/>
                        <a:lstStyle/>
                        <a:p>
                          <a:endParaRPr kumimoji="1" lang="ja-JP" altLang="en-US"/>
                        </a:p>
                      </a:txBody>
                      <a:tcPr/>
                    </a:tc>
                    <a:extLst>
                      <a:ext uri="{0D108BD9-81ED-4DB2-BD59-A6C34878D82A}">
                        <a16:rowId xmlns:a16="http://schemas.microsoft.com/office/drawing/2014/main" val="1707721718"/>
                      </a:ext>
                    </a:extLst>
                  </a:tr>
                  <a:tr h="518160">
                    <a:tc gridSpan="4">
                      <a:txBody>
                        <a:bodyPr/>
                        <a:lstStyle/>
                        <a:p>
                          <a:pPr algn="ctr"/>
                          <a:r>
                            <a:rPr kumimoji="1" lang="ja-JP" altLang="en-US" sz="2800">
                              <a:solidFill>
                                <a:schemeClr val="bg1"/>
                              </a:solidFill>
                            </a:rPr>
                            <a:t>モデル構造</a:t>
                          </a:r>
                        </a:p>
                      </a:txBody>
                      <a:tcPr anchor="ctr">
                        <a:solidFill>
                          <a:srgbClr val="0070C0"/>
                        </a:solidFill>
                      </a:tcPr>
                    </a:tc>
                    <a:tc hMerge="1">
                      <a:txBody>
                        <a:bodyPr/>
                        <a:lstStyle/>
                        <a:p>
                          <a:endParaRPr kumimoji="1" lang="ja-JP" altLang="en-US"/>
                        </a:p>
                      </a:txBody>
                      <a:tcPr/>
                    </a:tc>
                    <a:tc hMerge="1">
                      <a:txBody>
                        <a:bodyPr/>
                        <a:lstStyle/>
                        <a:p>
                          <a:endParaRPr kumimoji="1" lang="ja-JP" altLang="en-US"/>
                        </a:p>
                      </a:txBody>
                      <a:tcPr/>
                    </a:tc>
                    <a:tc hMerge="1">
                      <a:txBody>
                        <a:bodyPr/>
                        <a:lstStyle/>
                        <a:p>
                          <a:endParaRPr kumimoji="1" lang="ja-JP" altLang="en-US"/>
                        </a:p>
                      </a:txBody>
                      <a:tcPr/>
                    </a:tc>
                    <a:extLst>
                      <a:ext uri="{0D108BD9-81ED-4DB2-BD59-A6C34878D82A}">
                        <a16:rowId xmlns:a16="http://schemas.microsoft.com/office/drawing/2014/main" val="2748551465"/>
                      </a:ext>
                    </a:extLst>
                  </a:tr>
                  <a:tr h="518160">
                    <a:tc>
                      <a:txBody>
                        <a:bodyPr/>
                        <a:lstStyle/>
                        <a:p>
                          <a:pPr algn="ctr"/>
                          <a:endParaRPr kumimoji="1" lang="ja-JP" altLang="en-US" sz="2800">
                            <a:latin typeface="Times New Roman" panose="02020603050405020304" pitchFamily="18" charset="0"/>
                            <a:cs typeface="Times New Roman" panose="02020603050405020304" pitchFamily="18" charset="0"/>
                          </a:endParaRPr>
                        </a:p>
                      </a:txBody>
                      <a:tcPr anchor="ctr"/>
                    </a:tc>
                    <a:tc gridSpan="2">
                      <a:txBody>
                        <a:bodyPr/>
                        <a:lstStyle/>
                        <a:p>
                          <a:pPr algn="ctr"/>
                          <a:r>
                            <a:rPr kumimoji="1" lang="en-US" altLang="ja-JP" sz="2800" dirty="0">
                              <a:latin typeface="Times New Roman" panose="02020603050405020304" pitchFamily="18" charset="0"/>
                              <a:cs typeface="Times New Roman" panose="02020603050405020304" pitchFamily="18" charset="0"/>
                            </a:rPr>
                            <a:t>output shape</a:t>
                          </a:r>
                          <a:endParaRPr kumimoji="1" lang="ja-JP" altLang="en-US" sz="2800">
                            <a:latin typeface="Times New Roman" panose="02020603050405020304" pitchFamily="18" charset="0"/>
                            <a:cs typeface="Times New Roman" panose="02020603050405020304" pitchFamily="18" charset="0"/>
                          </a:endParaRPr>
                        </a:p>
                      </a:txBody>
                      <a:tcPr anchor="ctr"/>
                    </a:tc>
                    <a:tc hMerge="1">
                      <a:txBody>
                        <a:bodyPr/>
                        <a:lstStyle/>
                        <a:p>
                          <a:endParaRPr kumimoji="1" lang="ja-JP" altLang="en-US"/>
                        </a:p>
                      </a:txBody>
                      <a:tcPr/>
                    </a:tc>
                    <a:tc>
                      <a:txBody>
                        <a:bodyPr/>
                        <a:lstStyle/>
                        <a:p>
                          <a:pPr algn="ctr"/>
                          <a:r>
                            <a:rPr kumimoji="1" lang="en" altLang="ja-JP" sz="2800" dirty="0">
                              <a:latin typeface="Times New Roman" panose="02020603050405020304" pitchFamily="18" charset="0"/>
                              <a:cs typeface="Times New Roman" panose="02020603050405020304" pitchFamily="18" charset="0"/>
                            </a:rPr>
                            <a:t>activation</a:t>
                          </a:r>
                        </a:p>
                      </a:txBody>
                      <a:tcPr anchor="ctr"/>
                    </a:tc>
                    <a:extLst>
                      <a:ext uri="{0D108BD9-81ED-4DB2-BD59-A6C34878D82A}">
                        <a16:rowId xmlns:a16="http://schemas.microsoft.com/office/drawing/2014/main" val="1021833811"/>
                      </a:ext>
                    </a:extLst>
                  </a:tr>
                  <a:tr h="518160">
                    <a:tc>
                      <a:txBody>
                        <a:bodyPr/>
                        <a:lstStyle/>
                        <a:p>
                          <a:pPr algn="ctr"/>
                          <a:r>
                            <a:rPr kumimoji="1" lang="en-US" altLang="ja-JP" sz="2800" dirty="0">
                              <a:latin typeface="Times New Roman" panose="02020603050405020304" pitchFamily="18" charset="0"/>
                              <a:cs typeface="Times New Roman" panose="02020603050405020304" pitchFamily="18" charset="0"/>
                            </a:rPr>
                            <a:t>input</a:t>
                          </a:r>
                          <a:endParaRPr kumimoji="1" lang="ja-JP" altLang="en-US" sz="2800">
                            <a:latin typeface="Times New Roman" panose="02020603050405020304" pitchFamily="18" charset="0"/>
                            <a:cs typeface="Times New Roman" panose="02020603050405020304" pitchFamily="18" charset="0"/>
                          </a:endParaRPr>
                        </a:p>
                      </a:txBody>
                      <a:tcPr anchor="ctr"/>
                    </a:tc>
                    <a:tc gridSpan="2">
                      <a:txBody>
                        <a:bodyPr/>
                        <a:lstStyle/>
                        <a:p>
                          <a:endParaRPr lang="ja-JP"/>
                        </a:p>
                      </a:txBody>
                      <a:tcPr anchor="ctr">
                        <a:blipFill>
                          <a:blip r:embed="rId3"/>
                          <a:stretch>
                            <a:fillRect l="-85052" t="-712195" r="-78866" b="-234146"/>
                          </a:stretch>
                        </a:blipFill>
                      </a:tcPr>
                    </a:tc>
                    <a:tc hMerge="1">
                      <a:txBody>
                        <a:bodyPr/>
                        <a:lstStyle/>
                        <a:p>
                          <a:endParaRPr kumimoji="1" lang="ja-JP" altLang="en-US"/>
                        </a:p>
                      </a:txBody>
                      <a:tcPr/>
                    </a:tc>
                    <a:tc>
                      <a:txBody>
                        <a:bodyPr/>
                        <a:lstStyle/>
                        <a:p>
                          <a:pPr algn="ctr"/>
                          <a:r>
                            <a:rPr kumimoji="1" lang="en-US" altLang="ja-JP" sz="2800" dirty="0" err="1">
                              <a:latin typeface="Times New Roman" panose="02020603050405020304" pitchFamily="18" charset="0"/>
                              <a:cs typeface="Times New Roman" panose="02020603050405020304" pitchFamily="18" charset="0"/>
                            </a:rPr>
                            <a:t>ReLU</a:t>
                          </a:r>
                          <a:endParaRPr kumimoji="1" lang="ja-JP" altLang="en-US" sz="280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715759263"/>
                      </a:ext>
                    </a:extLst>
                  </a:tr>
                  <a:tr h="518160">
                    <a:tc>
                      <a:txBody>
                        <a:bodyPr/>
                        <a:lstStyle/>
                        <a:p>
                          <a:pPr algn="ctr"/>
                          <a:r>
                            <a:rPr kumimoji="1" lang="en-US" altLang="ja-JP" sz="2800" dirty="0">
                              <a:latin typeface="Times New Roman" panose="02020603050405020304" pitchFamily="18" charset="0"/>
                              <a:cs typeface="Times New Roman" panose="02020603050405020304" pitchFamily="18" charset="0"/>
                            </a:rPr>
                            <a:t>RNN/LSTM</a:t>
                          </a:r>
                          <a:endParaRPr kumimoji="1" lang="ja-JP" altLang="en-US" sz="2800">
                            <a:latin typeface="Times New Roman" panose="02020603050405020304" pitchFamily="18" charset="0"/>
                            <a:cs typeface="Times New Roman" panose="02020603050405020304" pitchFamily="18" charset="0"/>
                          </a:endParaRPr>
                        </a:p>
                      </a:txBody>
                      <a:tcPr anchor="ctr"/>
                    </a:tc>
                    <a:tc gridSpan="2">
                      <a:txBody>
                        <a:bodyPr/>
                        <a:lstStyle/>
                        <a:p>
                          <a:endParaRPr lang="ja-JP"/>
                        </a:p>
                      </a:txBody>
                      <a:tcPr anchor="ctr">
                        <a:blipFill>
                          <a:blip r:embed="rId3"/>
                          <a:stretch>
                            <a:fillRect l="-85052" t="-812195" r="-78866" b="-134146"/>
                          </a:stretch>
                        </a:blipFill>
                      </a:tcPr>
                    </a:tc>
                    <a:tc hMerge="1">
                      <a:txBody>
                        <a:bodyPr/>
                        <a:lstStyle/>
                        <a:p>
                          <a:endParaRPr kumimoji="1" lang="ja-JP" altLang="en-US"/>
                        </a:p>
                      </a:txBody>
                      <a:tcPr/>
                    </a:tc>
                    <a:tc>
                      <a:txBody>
                        <a:bodyPr/>
                        <a:lstStyle/>
                        <a:p>
                          <a:pPr algn="ctr"/>
                          <a:r>
                            <a:rPr kumimoji="1" lang="en-US" altLang="ja-JP" sz="2800" dirty="0" err="1">
                              <a:latin typeface="Times New Roman" panose="02020603050405020304" pitchFamily="18" charset="0"/>
                              <a:cs typeface="Times New Roman" panose="02020603050405020304" pitchFamily="18" charset="0"/>
                            </a:rPr>
                            <a:t>ReLU</a:t>
                          </a:r>
                          <a:endParaRPr kumimoji="1" lang="ja-JP" altLang="en-US" sz="280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3779354931"/>
                      </a:ext>
                    </a:extLst>
                  </a:tr>
                  <a:tr h="518160">
                    <a:tc>
                      <a:txBody>
                        <a:bodyPr/>
                        <a:lstStyle/>
                        <a:p>
                          <a:pPr algn="ctr"/>
                          <a:r>
                            <a:rPr kumimoji="1" lang="en-US" altLang="ja-JP" sz="2800" dirty="0">
                              <a:latin typeface="Times New Roman" panose="02020603050405020304" pitchFamily="18" charset="0"/>
                              <a:cs typeface="Times New Roman" panose="02020603050405020304" pitchFamily="18" charset="0"/>
                            </a:rPr>
                            <a:t>output</a:t>
                          </a:r>
                          <a:endParaRPr kumimoji="1" lang="ja-JP" altLang="en-US" sz="2800">
                            <a:latin typeface="Times New Roman" panose="02020603050405020304" pitchFamily="18" charset="0"/>
                            <a:cs typeface="Times New Roman" panose="02020603050405020304" pitchFamily="18" charset="0"/>
                          </a:endParaRPr>
                        </a:p>
                      </a:txBody>
                      <a:tcPr anchor="ctr"/>
                    </a:tc>
                    <a:tc gridSpan="2">
                      <a:txBody>
                        <a:bodyPr/>
                        <a:lstStyle/>
                        <a:p>
                          <a:endParaRPr lang="ja-JP"/>
                        </a:p>
                      </a:txBody>
                      <a:tcPr anchor="ctr">
                        <a:blipFill>
                          <a:blip r:embed="rId3"/>
                          <a:stretch>
                            <a:fillRect l="-85052" t="-912195" r="-78866" b="-34146"/>
                          </a:stretch>
                        </a:blipFill>
                      </a:tcPr>
                    </a:tc>
                    <a:tc hMerge="1">
                      <a:txBody>
                        <a:bodyPr/>
                        <a:lstStyle/>
                        <a:p>
                          <a:endParaRPr kumimoji="1" lang="ja-JP" altLang="en-US"/>
                        </a:p>
                      </a:txBody>
                      <a:tcPr/>
                    </a:tc>
                    <a:tc>
                      <a:txBody>
                        <a:bodyPr/>
                        <a:lstStyle/>
                        <a:p>
                          <a:pPr algn="ctr"/>
                          <a:r>
                            <a:rPr kumimoji="1" lang="en-US" altLang="ja-JP" sz="2800" dirty="0">
                              <a:latin typeface="Times New Roman" panose="02020603050405020304" pitchFamily="18" charset="0"/>
                              <a:cs typeface="Times New Roman" panose="02020603050405020304" pitchFamily="18" charset="0"/>
                            </a:rPr>
                            <a:t>linear</a:t>
                          </a:r>
                          <a:endParaRPr kumimoji="1" lang="ja-JP" altLang="en-US" sz="280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4083816847"/>
                      </a:ext>
                    </a:extLst>
                  </a:tr>
                </a:tbl>
              </a:graphicData>
            </a:graphic>
          </p:graphicFrame>
        </mc:Fallback>
      </mc:AlternateContent>
      <p:pic>
        <p:nvPicPr>
          <p:cNvPr id="6" name="図 5" descr="グラフ, 折れ線グラフ&#10;&#10;自動的に生成された説明">
            <a:extLst>
              <a:ext uri="{FF2B5EF4-FFF2-40B4-BE49-F238E27FC236}">
                <a16:creationId xmlns:a16="http://schemas.microsoft.com/office/drawing/2014/main" id="{C206DCA2-26CF-4C1E-BF45-690DCED153A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57962" y="2012740"/>
            <a:ext cx="4940618" cy="3372406"/>
          </a:xfrm>
          <a:prstGeom prst="rect">
            <a:avLst/>
          </a:prstGeom>
        </p:spPr>
      </p:pic>
    </p:spTree>
    <p:extLst>
      <p:ext uri="{BB962C8B-B14F-4D97-AF65-F5344CB8AC3E}">
        <p14:creationId xmlns:p14="http://schemas.microsoft.com/office/powerpoint/2010/main" val="228061715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6A14746-C67D-6E5C-E1E3-06A8AF880C5C}"/>
              </a:ext>
            </a:extLst>
          </p:cNvPr>
          <p:cNvSpPr>
            <a:spLocks noGrp="1"/>
          </p:cNvSpPr>
          <p:nvPr>
            <p:ph type="title"/>
          </p:nvPr>
        </p:nvSpPr>
        <p:spPr/>
        <p:txBody>
          <a:bodyPr/>
          <a:lstStyle/>
          <a:p>
            <a:r>
              <a:rPr kumimoji="1" lang="ja-JP" altLang="en-US" dirty="0"/>
              <a:t>提案手法</a:t>
            </a: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AA454B78-F3F5-8BE0-3F14-B98FAE8AC92D}"/>
                  </a:ext>
                </a:extLst>
              </p:cNvPr>
              <p:cNvSpPr>
                <a:spLocks noGrp="1"/>
              </p:cNvSpPr>
              <p:nvPr>
                <p:ph idx="1"/>
              </p:nvPr>
            </p:nvSpPr>
            <p:spPr/>
            <p:txBody>
              <a:bodyPr>
                <a:normAutofit lnSpcReduction="10000"/>
              </a:bodyPr>
              <a:lstStyle/>
              <a:p>
                <a:pPr marL="0" indent="0">
                  <a:buNone/>
                </a:pPr>
                <a14:m>
                  <m:oMath xmlns:m="http://schemas.openxmlformats.org/officeDocument/2006/math">
                    <m:r>
                      <a:rPr lang="en-US" altLang="ja-JP" i="1">
                        <a:latin typeface="Cambria Math" panose="02040503050406030204" pitchFamily="18" charset="0"/>
                        <a:cs typeface="Times New Roman" panose="02020603050405020304" pitchFamily="18" charset="0"/>
                      </a:rPr>
                      <m:t>𝐹</m:t>
                    </m:r>
                  </m:oMath>
                </a14:m>
                <a:r>
                  <a:rPr lang="en-US" altLang="ja-JP" sz="2800" dirty="0">
                    <a:latin typeface="Times New Roman" panose="02020603050405020304" pitchFamily="18" charset="0"/>
                    <a:cs typeface="Times New Roman" panose="02020603050405020304" pitchFamily="18" charset="0"/>
                  </a:rPr>
                  <a:t>: </a:t>
                </a:r>
                <a:r>
                  <a:rPr lang="ja-JP" altLang="en-US" sz="2800">
                    <a:latin typeface="Times New Roman" panose="02020603050405020304" pitchFamily="18" charset="0"/>
                    <a:cs typeface="Times New Roman" panose="02020603050405020304" pitchFamily="18" charset="0"/>
                  </a:rPr>
                  <a:t>各ゲーム</a:t>
                </a:r>
                <a:endParaRPr lang="en-US" altLang="ja-JP" sz="2800" dirty="0">
                  <a:latin typeface="Times New Roman" panose="02020603050405020304" pitchFamily="18" charset="0"/>
                  <a:cs typeface="Times New Roman" panose="02020603050405020304" pitchFamily="18" charset="0"/>
                </a:endParaRPr>
              </a:p>
              <a:p>
                <a:pPr marL="0" indent="0">
                  <a:buNone/>
                </a:pPr>
                <a14:m>
                  <m:oMath xmlns:m="http://schemas.openxmlformats.org/officeDocument/2006/math">
                    <m:sSub>
                      <m:sSubPr>
                        <m:ctrlPr>
                          <a:rPr lang="en-US" altLang="ja-JP" sz="2800" b="0" i="1" smtClean="0">
                            <a:latin typeface="Cambria Math" panose="02040503050406030204" pitchFamily="18" charset="0"/>
                            <a:cs typeface="Times New Roman" panose="02020603050405020304" pitchFamily="18" charset="0"/>
                          </a:rPr>
                        </m:ctrlPr>
                      </m:sSubPr>
                      <m:e>
                        <m:r>
                          <a:rPr lang="en-US" altLang="ja-JP" sz="2800" b="0" i="1" smtClean="0">
                            <a:latin typeface="Cambria Math" panose="02040503050406030204" pitchFamily="18" charset="0"/>
                            <a:cs typeface="Times New Roman" panose="02020603050405020304" pitchFamily="18" charset="0"/>
                          </a:rPr>
                          <m:t>𝑀</m:t>
                        </m:r>
                      </m:e>
                      <m:sub>
                        <m:r>
                          <a:rPr lang="en-US" altLang="ja-JP" i="1">
                            <a:latin typeface="Cambria Math" panose="02040503050406030204" pitchFamily="18" charset="0"/>
                            <a:cs typeface="Times New Roman" panose="02020603050405020304" pitchFamily="18" charset="0"/>
                          </a:rPr>
                          <m:t>𝐹</m:t>
                        </m:r>
                      </m:sub>
                    </m:sSub>
                  </m:oMath>
                </a14:m>
                <a:r>
                  <a:rPr lang="en-US" altLang="ja-JP" sz="2800" dirty="0">
                    <a:latin typeface="Times New Roman" panose="02020603050405020304" pitchFamily="18" charset="0"/>
                    <a:cs typeface="Times New Roman" panose="02020603050405020304" pitchFamily="18" charset="0"/>
                  </a:rPr>
                  <a:t>: </a:t>
                </a:r>
                <a:r>
                  <a:rPr lang="ja-JP" altLang="en-US" sz="2800" dirty="0">
                    <a:latin typeface="Times New Roman" panose="02020603050405020304" pitchFamily="18" charset="0"/>
                    <a:cs typeface="Times New Roman" panose="02020603050405020304" pitchFamily="18" charset="0"/>
                  </a:rPr>
                  <a:t>ゲーム</a:t>
                </a:r>
                <a14:m>
                  <m:oMath xmlns:m="http://schemas.openxmlformats.org/officeDocument/2006/math">
                    <m:r>
                      <a:rPr lang="en-US" altLang="ja-JP" i="1">
                        <a:latin typeface="Cambria Math" panose="02040503050406030204" pitchFamily="18" charset="0"/>
                        <a:cs typeface="Times New Roman" panose="02020603050405020304" pitchFamily="18" charset="0"/>
                      </a:rPr>
                      <m:t>𝐹</m:t>
                    </m:r>
                    <m:r>
                      <a:rPr lang="ja-JP" altLang="en-US" sz="2800" i="1" smtClean="0">
                        <a:latin typeface="Cambria Math" panose="02040503050406030204" pitchFamily="18" charset="0"/>
                        <a:cs typeface="Times New Roman" panose="02020603050405020304" pitchFamily="18" charset="0"/>
                      </a:rPr>
                      <m:t>の</m:t>
                    </m:r>
                    <m:r>
                      <a:rPr lang="ja-JP" altLang="en-US" sz="2800" i="1">
                        <a:latin typeface="Cambria Math" panose="02040503050406030204" pitchFamily="18" charset="0"/>
                        <a:cs typeface="Times New Roman" panose="02020603050405020304" pitchFamily="18" charset="0"/>
                      </a:rPr>
                      <m:t>情報を貯蓄</m:t>
                    </m:r>
                    <m:r>
                      <a:rPr lang="ja-JP" altLang="en-US" sz="2800" i="1" smtClean="0">
                        <a:latin typeface="Cambria Math" panose="02040503050406030204" pitchFamily="18" charset="0"/>
                        <a:cs typeface="Times New Roman" panose="02020603050405020304" pitchFamily="18" charset="0"/>
                      </a:rPr>
                      <m:t>を</m:t>
                    </m:r>
                    <m:r>
                      <a:rPr lang="ja-JP" altLang="en-US" sz="2800" i="1">
                        <a:latin typeface="Cambria Math" panose="02040503050406030204" pitchFamily="18" charset="0"/>
                        <a:cs typeface="Times New Roman" panose="02020603050405020304" pitchFamily="18" charset="0"/>
                      </a:rPr>
                      <m:t>開始した</m:t>
                    </m:r>
                  </m:oMath>
                </a14:m>
                <a:endParaRPr lang="en-US" altLang="ja-JP" sz="2800" i="1" dirty="0">
                  <a:latin typeface="Cambria Math" panose="02040503050406030204" pitchFamily="18" charset="0"/>
                  <a:cs typeface="Times New Roman" panose="02020603050405020304" pitchFamily="18" charset="0"/>
                </a:endParaRPr>
              </a:p>
              <a:p>
                <a:pPr marL="0" indent="0">
                  <a:buNone/>
                </a:pPr>
                <a14:m>
                  <m:oMathPara xmlns:m="http://schemas.openxmlformats.org/officeDocument/2006/math">
                    <m:oMathParaPr>
                      <m:jc m:val="left"/>
                    </m:oMathParaPr>
                    <m:oMath xmlns:m="http://schemas.openxmlformats.org/officeDocument/2006/math">
                      <m:r>
                        <a:rPr lang="ja-JP" altLang="en-US" sz="2800" i="1" smtClean="0">
                          <a:latin typeface="Cambria Math" panose="02040503050406030204" pitchFamily="18" charset="0"/>
                          <a:cs typeface="Times New Roman" panose="02020603050405020304" pitchFamily="18" charset="0"/>
                        </a:rPr>
                        <m:t>月</m:t>
                      </m:r>
                      <m:r>
                        <a:rPr lang="ja-JP" altLang="en-US" sz="2800" i="1">
                          <a:latin typeface="Cambria Math" panose="02040503050406030204" pitchFamily="18" charset="0"/>
                          <a:cs typeface="Times New Roman" panose="02020603050405020304" pitchFamily="18" charset="0"/>
                        </a:rPr>
                        <m:t>から</m:t>
                      </m:r>
                      <m:r>
                        <a:rPr lang="ja-JP" altLang="en-US" sz="2800" i="1" smtClean="0">
                          <a:latin typeface="Cambria Math" panose="02040503050406030204" pitchFamily="18" charset="0"/>
                          <a:cs typeface="Times New Roman" panose="02020603050405020304" pitchFamily="18" charset="0"/>
                        </a:rPr>
                        <m:t>経過した月</m:t>
                      </m:r>
                      <m:r>
                        <a:rPr lang="ja-JP" altLang="en-US" sz="2800" i="1">
                          <a:latin typeface="Cambria Math" panose="02040503050406030204" pitchFamily="18" charset="0"/>
                          <a:cs typeface="Times New Roman" panose="02020603050405020304" pitchFamily="18" charset="0"/>
                        </a:rPr>
                        <m:t>の数</m:t>
                      </m:r>
                    </m:oMath>
                  </m:oMathPara>
                </a14:m>
                <a:endParaRPr lang="en-US" altLang="ja-JP" sz="4000" dirty="0">
                  <a:latin typeface="Times New Roman" panose="02020603050405020304" pitchFamily="18" charset="0"/>
                  <a:cs typeface="Times New Roman" panose="02020603050405020304" pitchFamily="18" charset="0"/>
                </a:endParaRPr>
              </a:p>
              <a:p>
                <a:pPr marL="0" indent="0">
                  <a:buNone/>
                </a:pPr>
                <a:endParaRPr lang="ja-JP" altLang="en-US" sz="4000" dirty="0">
                  <a:latin typeface="Times New Roman" panose="02020603050405020304" pitchFamily="18" charset="0"/>
                  <a:cs typeface="Times New Roman" panose="02020603050405020304" pitchFamily="18" charset="0"/>
                </a:endParaRPr>
              </a:p>
              <a:p>
                <a:r>
                  <a:rPr lang="en-US" altLang="ja-JP" sz="2800" kern="100" dirty="0">
                    <a:solidFill>
                      <a:schemeClr val="tx1"/>
                    </a:solidFill>
                    <a:effectLst/>
                    <a:latin typeface="Times New Roman" panose="02020603050405020304" pitchFamily="18" charset="0"/>
                    <a:ea typeface="ＭＳ 明朝" panose="02020609040205080304" pitchFamily="49" charset="-128"/>
                  </a:rPr>
                  <a:t>Popularity of games on Steam</a:t>
                </a:r>
              </a:p>
              <a:p>
                <a:pPr lvl="1"/>
                <a14:m>
                  <m:oMath xmlns:m="http://schemas.openxmlformats.org/officeDocument/2006/math">
                    <m:sSub>
                      <m:sSubPr>
                        <m:ctrlPr>
                          <a:rPr lang="ja-JP" altLang="en-US" sz="2400" b="0" i="1" smtClean="0">
                            <a:solidFill>
                              <a:srgbClr val="836967"/>
                            </a:solidFill>
                            <a:latin typeface="Cambria Math" panose="02040503050406030204" pitchFamily="18" charset="0"/>
                          </a:rPr>
                        </m:ctrlPr>
                      </m:sSubPr>
                      <m:e>
                        <m:r>
                          <a:rPr lang="ja-JP" altLang="en-US" sz="2400" b="0" i="1">
                            <a:latin typeface="Cambria Math" panose="02040503050406030204" pitchFamily="18" charset="0"/>
                          </a:rPr>
                          <m:t>𝑃</m:t>
                        </m:r>
                      </m:e>
                      <m:sub>
                        <m:r>
                          <a:rPr lang="en-US" altLang="ja-JP" i="1">
                            <a:latin typeface="Cambria Math" panose="02040503050406030204" pitchFamily="18" charset="0"/>
                            <a:cs typeface="Times New Roman" panose="02020603050405020304" pitchFamily="18" charset="0"/>
                          </a:rPr>
                          <m:t>𝐹</m:t>
                        </m:r>
                        <m:r>
                          <a:rPr lang="ja-JP" altLang="en-US" sz="2400" b="0" i="0">
                            <a:latin typeface="Cambria Math" panose="02040503050406030204" pitchFamily="18" charset="0"/>
                          </a:rPr>
                          <m:t>,</m:t>
                        </m:r>
                        <m:sSub>
                          <m:sSubPr>
                            <m:ctrlPr>
                              <a:rPr lang="en-US" altLang="ja-JP" sz="2400" b="0" i="1" smtClean="0">
                                <a:latin typeface="Cambria Math" panose="02040503050406030204" pitchFamily="18" charset="0"/>
                              </a:rPr>
                            </m:ctrlPr>
                          </m:sSubPr>
                          <m:e>
                            <m:r>
                              <a:rPr lang="en-US" altLang="ja-JP" sz="2400" b="0" i="1" smtClean="0">
                                <a:latin typeface="Cambria Math" panose="02040503050406030204" pitchFamily="18" charset="0"/>
                              </a:rPr>
                              <m:t>𝑀</m:t>
                            </m:r>
                          </m:e>
                          <m:sub>
                            <m:r>
                              <a:rPr lang="en-US" altLang="ja-JP" i="1">
                                <a:latin typeface="Cambria Math" panose="02040503050406030204" pitchFamily="18" charset="0"/>
                                <a:cs typeface="Times New Roman" panose="02020603050405020304" pitchFamily="18" charset="0"/>
                              </a:rPr>
                              <m:t>𝐹</m:t>
                            </m:r>
                          </m:sub>
                        </m:sSub>
                      </m:sub>
                    </m:sSub>
                  </m:oMath>
                </a14:m>
                <a:r>
                  <a:rPr lang="en-US" altLang="ja-JP" sz="2400"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altLang="ja-JP" sz="2400" i="1" smtClean="0">
                            <a:latin typeface="Cambria Math" panose="02040503050406030204" pitchFamily="18" charset="0"/>
                            <a:cs typeface="Times New Roman" panose="02020603050405020304" pitchFamily="18" charset="0"/>
                          </a:rPr>
                        </m:ctrlPr>
                      </m:sSubPr>
                      <m:e>
                        <m:r>
                          <a:rPr lang="en-US" altLang="ja-JP" sz="2400" b="0" i="1" smtClean="0">
                            <a:latin typeface="Cambria Math" panose="02040503050406030204" pitchFamily="18" charset="0"/>
                            <a:cs typeface="Times New Roman" panose="02020603050405020304" pitchFamily="18" charset="0"/>
                          </a:rPr>
                          <m:t>𝑀</m:t>
                        </m:r>
                      </m:e>
                      <m:sub>
                        <m:r>
                          <a:rPr lang="en-US" altLang="ja-JP" i="1">
                            <a:latin typeface="Cambria Math" panose="02040503050406030204" pitchFamily="18" charset="0"/>
                            <a:cs typeface="Times New Roman" panose="02020603050405020304" pitchFamily="18" charset="0"/>
                          </a:rPr>
                          <m:t>𝐹</m:t>
                        </m:r>
                      </m:sub>
                    </m:sSub>
                  </m:oMath>
                </a14:m>
                <a:r>
                  <a:rPr lang="ja-JP" altLang="en-US" sz="2400" dirty="0">
                    <a:latin typeface="Times New Roman" panose="02020603050405020304" pitchFamily="18" charset="0"/>
                    <a:cs typeface="Times New Roman" panose="02020603050405020304" pitchFamily="18" charset="0"/>
                  </a:rPr>
                  <a:t>月に</a:t>
                </a:r>
                <a:r>
                  <a:rPr lang="ja-JP" altLang="en-US" sz="2400">
                    <a:latin typeface="Times New Roman" panose="02020603050405020304" pitchFamily="18" charset="0"/>
                    <a:cs typeface="Times New Roman" panose="02020603050405020304" pitchFamily="18" charset="0"/>
                  </a:rPr>
                  <a:t>おけるゲーム</a:t>
                </a:r>
                <a14:m>
                  <m:oMath xmlns:m="http://schemas.openxmlformats.org/officeDocument/2006/math">
                    <m:r>
                      <a:rPr lang="en-US" altLang="ja-JP" i="1">
                        <a:latin typeface="Cambria Math" panose="02040503050406030204" pitchFamily="18" charset="0"/>
                        <a:cs typeface="Times New Roman" panose="02020603050405020304" pitchFamily="18" charset="0"/>
                      </a:rPr>
                      <m:t>𝐹</m:t>
                    </m:r>
                  </m:oMath>
                </a14:m>
                <a:r>
                  <a:rPr lang="ja-JP" altLang="en-US" sz="2400">
                    <a:latin typeface="Times New Roman" panose="02020603050405020304" pitchFamily="18" charset="0"/>
                    <a:cs typeface="Times New Roman" panose="02020603050405020304" pitchFamily="18" charset="0"/>
                  </a:rPr>
                  <a:t>の</a:t>
                </a:r>
                <a:r>
                  <a:rPr lang="ja-JP" altLang="en-US" sz="2400" dirty="0">
                    <a:latin typeface="Times New Roman" panose="02020603050405020304" pitchFamily="18" charset="0"/>
                    <a:cs typeface="Times New Roman" panose="02020603050405020304" pitchFamily="18" charset="0"/>
                  </a:rPr>
                  <a:t>プレイヤーの最大同時接続数</a:t>
                </a:r>
                <a:endParaRPr lang="en-US" altLang="ja-JP" kern="100" dirty="0">
                  <a:solidFill>
                    <a:schemeClr val="tx1"/>
                  </a:solidFill>
                  <a:effectLst/>
                  <a:latin typeface="Times New Roman" panose="02020603050405020304" pitchFamily="18" charset="0"/>
                  <a:ea typeface="ＭＳ 明朝" panose="02020609040205080304" pitchFamily="49" charset="-128"/>
                </a:endParaRPr>
              </a:p>
              <a:p>
                <a:pPr marL="0" indent="0">
                  <a:buNone/>
                </a:pPr>
                <a:endParaRPr kumimoji="1" lang="ja-JP" altLang="en-US" sz="3600" dirty="0">
                  <a:solidFill>
                    <a:schemeClr val="tx1"/>
                  </a:solidFill>
                </a:endParaRPr>
              </a:p>
              <a:p>
                <a:r>
                  <a:rPr lang="en-US" altLang="ja-JP" sz="2800" kern="100" dirty="0">
                    <a:solidFill>
                      <a:schemeClr val="tx1"/>
                    </a:solidFill>
                    <a:effectLst/>
                    <a:latin typeface="Times New Roman" panose="02020603050405020304" pitchFamily="18" charset="0"/>
                    <a:ea typeface="ＭＳ 明朝" panose="02020609040205080304" pitchFamily="49" charset="-128"/>
                  </a:rPr>
                  <a:t>Steam DB</a:t>
                </a:r>
                <a:endParaRPr lang="en-US" altLang="ja-JP" sz="4000" kern="100" dirty="0">
                  <a:effectLst/>
                  <a:ea typeface="ＭＳ 明朝" panose="02020609040205080304" pitchFamily="49" charset="-128"/>
                </a:endParaRPr>
              </a:p>
              <a:p>
                <a:pPr lvl="1"/>
                <a14:m>
                  <m:oMath xmlns:m="http://schemas.openxmlformats.org/officeDocument/2006/math">
                    <m:sSub>
                      <m:sSubPr>
                        <m:ctrlPr>
                          <a:rPr lang="ja-JP" altLang="en-US" sz="2400" b="0" i="1" smtClean="0">
                            <a:solidFill>
                              <a:schemeClr val="tx1"/>
                            </a:solidFill>
                            <a:latin typeface="Cambria Math" panose="02040503050406030204" pitchFamily="18" charset="0"/>
                          </a:rPr>
                        </m:ctrlPr>
                      </m:sSubPr>
                      <m:e>
                        <m:r>
                          <a:rPr lang="en-US" altLang="ja-JP" sz="2400" b="0" i="1" smtClean="0">
                            <a:solidFill>
                              <a:schemeClr val="tx1"/>
                            </a:solidFill>
                            <a:latin typeface="Cambria Math" panose="02040503050406030204" pitchFamily="18" charset="0"/>
                          </a:rPr>
                          <m:t>𝐶</m:t>
                        </m:r>
                      </m:e>
                      <m:sub>
                        <m:r>
                          <a:rPr lang="en-US" altLang="ja-JP" i="1">
                            <a:latin typeface="Cambria Math" panose="02040503050406030204" pitchFamily="18" charset="0"/>
                            <a:cs typeface="Times New Roman" panose="02020603050405020304" pitchFamily="18" charset="0"/>
                          </a:rPr>
                          <m:t>𝐹</m:t>
                        </m:r>
                        <m:r>
                          <a:rPr lang="ja-JP" altLang="en-US" sz="2400" b="0" i="0">
                            <a:solidFill>
                              <a:schemeClr val="tx1"/>
                            </a:solidFill>
                            <a:latin typeface="Cambria Math" panose="02040503050406030204" pitchFamily="18" charset="0"/>
                          </a:rPr>
                          <m:t>,</m:t>
                        </m:r>
                        <m:sSub>
                          <m:sSubPr>
                            <m:ctrlPr>
                              <a:rPr lang="en-US" altLang="ja-JP" sz="2400" b="0" i="1" smtClean="0">
                                <a:solidFill>
                                  <a:schemeClr val="tx1"/>
                                </a:solidFill>
                                <a:latin typeface="Cambria Math" panose="02040503050406030204" pitchFamily="18" charset="0"/>
                              </a:rPr>
                            </m:ctrlPr>
                          </m:sSubPr>
                          <m:e>
                            <m:r>
                              <a:rPr lang="en-US" altLang="ja-JP" sz="2400" b="0" i="1" smtClean="0">
                                <a:solidFill>
                                  <a:schemeClr val="tx1"/>
                                </a:solidFill>
                                <a:latin typeface="Cambria Math" panose="02040503050406030204" pitchFamily="18" charset="0"/>
                              </a:rPr>
                              <m:t>𝑀</m:t>
                            </m:r>
                          </m:e>
                          <m:sub>
                            <m:r>
                              <a:rPr lang="en-US" altLang="ja-JP" i="1">
                                <a:latin typeface="Cambria Math" panose="02040503050406030204" pitchFamily="18" charset="0"/>
                                <a:cs typeface="Times New Roman" panose="02020603050405020304" pitchFamily="18" charset="0"/>
                              </a:rPr>
                              <m:t>𝐹</m:t>
                            </m:r>
                          </m:sub>
                        </m:sSub>
                      </m:sub>
                    </m:sSub>
                  </m:oMath>
                </a14:m>
                <a:r>
                  <a:rPr lang="en-US" altLang="ja-JP" sz="2400"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altLang="ja-JP" sz="2400" i="1" smtClean="0">
                            <a:latin typeface="Cambria Math" panose="02040503050406030204" pitchFamily="18" charset="0"/>
                            <a:cs typeface="Times New Roman" panose="02020603050405020304" pitchFamily="18" charset="0"/>
                          </a:rPr>
                        </m:ctrlPr>
                      </m:sSubPr>
                      <m:e>
                        <m:r>
                          <a:rPr lang="en-US" altLang="ja-JP" sz="2400" b="0" i="1" smtClean="0">
                            <a:latin typeface="Cambria Math" panose="02040503050406030204" pitchFamily="18" charset="0"/>
                            <a:cs typeface="Times New Roman" panose="02020603050405020304" pitchFamily="18" charset="0"/>
                          </a:rPr>
                          <m:t>𝑀</m:t>
                        </m:r>
                      </m:e>
                      <m:sub>
                        <m:r>
                          <a:rPr lang="en-US" altLang="ja-JP" i="1">
                            <a:latin typeface="Cambria Math" panose="02040503050406030204" pitchFamily="18" charset="0"/>
                            <a:cs typeface="Times New Roman" panose="02020603050405020304" pitchFamily="18" charset="0"/>
                          </a:rPr>
                          <m:t>𝐹</m:t>
                        </m:r>
                      </m:sub>
                    </m:sSub>
                  </m:oMath>
                </a14:m>
                <a:r>
                  <a:rPr lang="ja-JP" altLang="en-US" sz="2400" dirty="0">
                    <a:latin typeface="Times New Roman" panose="02020603050405020304" pitchFamily="18" charset="0"/>
                    <a:cs typeface="Times New Roman" panose="02020603050405020304" pitchFamily="18" charset="0"/>
                  </a:rPr>
                  <a:t>月に</a:t>
                </a:r>
                <a:r>
                  <a:rPr lang="ja-JP" altLang="en-US" sz="2400">
                    <a:latin typeface="Times New Roman" panose="02020603050405020304" pitchFamily="18" charset="0"/>
                    <a:cs typeface="Times New Roman" panose="02020603050405020304" pitchFamily="18" charset="0"/>
                  </a:rPr>
                  <a:t>おけるゲーム</a:t>
                </a:r>
                <a14:m>
                  <m:oMath xmlns:m="http://schemas.openxmlformats.org/officeDocument/2006/math">
                    <m:r>
                      <a:rPr lang="en-US" altLang="ja-JP" i="1">
                        <a:latin typeface="Cambria Math" panose="02040503050406030204" pitchFamily="18" charset="0"/>
                        <a:cs typeface="Times New Roman" panose="02020603050405020304" pitchFamily="18" charset="0"/>
                      </a:rPr>
                      <m:t>𝐹</m:t>
                    </m:r>
                  </m:oMath>
                </a14:m>
                <a:r>
                  <a:rPr lang="ja-JP" altLang="en-US" sz="2400">
                    <a:latin typeface="Times New Roman" panose="02020603050405020304" pitchFamily="18" charset="0"/>
                    <a:cs typeface="Times New Roman" panose="02020603050405020304" pitchFamily="18" charset="0"/>
                  </a:rPr>
                  <a:t>の</a:t>
                </a:r>
                <a:r>
                  <a:rPr lang="ja-JP" altLang="en-US" sz="2400" dirty="0">
                    <a:latin typeface="Times New Roman" panose="02020603050405020304" pitchFamily="18" charset="0"/>
                    <a:cs typeface="Times New Roman" panose="02020603050405020304" pitchFamily="18" charset="0"/>
                  </a:rPr>
                  <a:t>平均価格</a:t>
                </a:r>
                <a:endParaRPr lang="en-US" altLang="ja-JP" sz="2400" dirty="0">
                  <a:latin typeface="Times New Roman" panose="02020603050405020304" pitchFamily="18" charset="0"/>
                  <a:cs typeface="Times New Roman" panose="02020603050405020304" pitchFamily="18" charset="0"/>
                </a:endParaRPr>
              </a:p>
              <a:p>
                <a:pPr lvl="1"/>
                <a14:m>
                  <m:oMath xmlns:m="http://schemas.openxmlformats.org/officeDocument/2006/math">
                    <m:sSub>
                      <m:sSubPr>
                        <m:ctrlPr>
                          <a:rPr lang="ja-JP" altLang="en-US" sz="2400" b="0" i="1" smtClean="0">
                            <a:solidFill>
                              <a:schemeClr val="tx1"/>
                            </a:solidFill>
                            <a:latin typeface="Cambria Math" panose="02040503050406030204" pitchFamily="18" charset="0"/>
                          </a:rPr>
                        </m:ctrlPr>
                      </m:sSubPr>
                      <m:e>
                        <m:r>
                          <a:rPr lang="en-US" altLang="ja-JP" sz="2400" b="0" i="1" smtClean="0">
                            <a:solidFill>
                              <a:schemeClr val="tx1"/>
                            </a:solidFill>
                            <a:latin typeface="Cambria Math" panose="02040503050406030204" pitchFamily="18" charset="0"/>
                          </a:rPr>
                          <m:t>𝑆</m:t>
                        </m:r>
                      </m:e>
                      <m:sub>
                        <m:r>
                          <a:rPr lang="en-US" altLang="ja-JP" i="1">
                            <a:latin typeface="Cambria Math" panose="02040503050406030204" pitchFamily="18" charset="0"/>
                            <a:cs typeface="Times New Roman" panose="02020603050405020304" pitchFamily="18" charset="0"/>
                          </a:rPr>
                          <m:t>𝐹</m:t>
                        </m:r>
                        <m:r>
                          <a:rPr lang="ja-JP" altLang="en-US" sz="2400" b="0" i="0">
                            <a:solidFill>
                              <a:schemeClr val="tx1"/>
                            </a:solidFill>
                            <a:latin typeface="Cambria Math" panose="02040503050406030204" pitchFamily="18" charset="0"/>
                          </a:rPr>
                          <m:t>,</m:t>
                        </m:r>
                        <m:sSub>
                          <m:sSubPr>
                            <m:ctrlPr>
                              <a:rPr lang="en-US" altLang="ja-JP" sz="2400" b="0" i="1" smtClean="0">
                                <a:solidFill>
                                  <a:schemeClr val="tx1"/>
                                </a:solidFill>
                                <a:latin typeface="Cambria Math" panose="02040503050406030204" pitchFamily="18" charset="0"/>
                              </a:rPr>
                            </m:ctrlPr>
                          </m:sSubPr>
                          <m:e>
                            <m:r>
                              <a:rPr lang="en-US" altLang="ja-JP" sz="2400" b="0" i="1" smtClean="0">
                                <a:solidFill>
                                  <a:schemeClr val="tx1"/>
                                </a:solidFill>
                                <a:latin typeface="Cambria Math" panose="02040503050406030204" pitchFamily="18" charset="0"/>
                              </a:rPr>
                              <m:t>𝑀</m:t>
                            </m:r>
                          </m:e>
                          <m:sub>
                            <m:r>
                              <a:rPr lang="en-US" altLang="ja-JP" i="1">
                                <a:latin typeface="Cambria Math" panose="02040503050406030204" pitchFamily="18" charset="0"/>
                                <a:cs typeface="Times New Roman" panose="02020603050405020304" pitchFamily="18" charset="0"/>
                              </a:rPr>
                              <m:t>𝐹</m:t>
                            </m:r>
                          </m:sub>
                        </m:sSub>
                      </m:sub>
                    </m:sSub>
                  </m:oMath>
                </a14:m>
                <a:r>
                  <a:rPr lang="en-US" altLang="ja-JP" sz="2400"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altLang="ja-JP" sz="2400" i="1" smtClean="0">
                            <a:latin typeface="Cambria Math" panose="02040503050406030204" pitchFamily="18" charset="0"/>
                            <a:cs typeface="Times New Roman" panose="02020603050405020304" pitchFamily="18" charset="0"/>
                          </a:rPr>
                        </m:ctrlPr>
                      </m:sSubPr>
                      <m:e>
                        <m:r>
                          <a:rPr lang="en-US" altLang="ja-JP" sz="2400" b="0" i="1" smtClean="0">
                            <a:latin typeface="Cambria Math" panose="02040503050406030204" pitchFamily="18" charset="0"/>
                            <a:cs typeface="Times New Roman" panose="02020603050405020304" pitchFamily="18" charset="0"/>
                          </a:rPr>
                          <m:t>𝑀</m:t>
                        </m:r>
                      </m:e>
                      <m:sub>
                        <m:r>
                          <a:rPr lang="en-US" altLang="ja-JP" i="1">
                            <a:latin typeface="Cambria Math" panose="02040503050406030204" pitchFamily="18" charset="0"/>
                            <a:cs typeface="Times New Roman" panose="02020603050405020304" pitchFamily="18" charset="0"/>
                          </a:rPr>
                          <m:t>𝐹</m:t>
                        </m:r>
                      </m:sub>
                    </m:sSub>
                  </m:oMath>
                </a14:m>
                <a:r>
                  <a:rPr lang="ja-JP" altLang="en-US" sz="2400" dirty="0">
                    <a:latin typeface="Times New Roman" panose="02020603050405020304" pitchFamily="18" charset="0"/>
                    <a:cs typeface="Times New Roman" panose="02020603050405020304" pitchFamily="18" charset="0"/>
                  </a:rPr>
                  <a:t>月に</a:t>
                </a:r>
                <a:r>
                  <a:rPr lang="ja-JP" altLang="en-US" sz="2400">
                    <a:latin typeface="Times New Roman" panose="02020603050405020304" pitchFamily="18" charset="0"/>
                    <a:cs typeface="Times New Roman" panose="02020603050405020304" pitchFamily="18" charset="0"/>
                  </a:rPr>
                  <a:t>おけるゲーム</a:t>
                </a:r>
                <a14:m>
                  <m:oMath xmlns:m="http://schemas.openxmlformats.org/officeDocument/2006/math">
                    <m:r>
                      <a:rPr lang="en-US" altLang="ja-JP" i="1">
                        <a:latin typeface="Cambria Math" panose="02040503050406030204" pitchFamily="18" charset="0"/>
                        <a:cs typeface="Times New Roman" panose="02020603050405020304" pitchFamily="18" charset="0"/>
                      </a:rPr>
                      <m:t>𝐹</m:t>
                    </m:r>
                  </m:oMath>
                </a14:m>
                <a:r>
                  <a:rPr lang="ja-JP" altLang="en-US" sz="2400">
                    <a:latin typeface="Times New Roman" panose="02020603050405020304" pitchFamily="18" charset="0"/>
                    <a:cs typeface="Times New Roman" panose="02020603050405020304" pitchFamily="18" charset="0"/>
                  </a:rPr>
                  <a:t>の</a:t>
                </a:r>
                <a:r>
                  <a:rPr lang="en" altLang="ja-JP" sz="2400" dirty="0">
                    <a:latin typeface="Times New Roman" panose="02020603050405020304" pitchFamily="18" charset="0"/>
                    <a:cs typeface="Times New Roman" panose="02020603050405020304" pitchFamily="18" charset="0"/>
                  </a:rPr>
                  <a:t>Steam</a:t>
                </a:r>
                <a:r>
                  <a:rPr lang="ja-JP" altLang="en-US" sz="2400" dirty="0">
                    <a:latin typeface="Times New Roman" panose="02020603050405020304" pitchFamily="18" charset="0"/>
                    <a:cs typeface="Times New Roman" panose="02020603050405020304" pitchFamily="18" charset="0"/>
                  </a:rPr>
                  <a:t>の累積プレイヤー数</a:t>
                </a:r>
                <a:endParaRPr lang="en-US" altLang="ja-JP" sz="2400" dirty="0">
                  <a:latin typeface="Times New Roman" panose="02020603050405020304" pitchFamily="18" charset="0"/>
                  <a:cs typeface="Times New Roman" panose="02020603050405020304" pitchFamily="18" charset="0"/>
                </a:endParaRPr>
              </a:p>
              <a:p>
                <a:pPr marL="0" indent="0">
                  <a:buNone/>
                </a:pPr>
                <a:endParaRPr kumimoji="1" lang="ja-JP" altLang="en-US" dirty="0"/>
              </a:p>
            </p:txBody>
          </p:sp>
        </mc:Choice>
        <mc:Fallback xmlns="">
          <p:sp>
            <p:nvSpPr>
              <p:cNvPr id="3" name="コンテンツ プレースホルダー 2">
                <a:extLst>
                  <a:ext uri="{FF2B5EF4-FFF2-40B4-BE49-F238E27FC236}">
                    <a16:creationId xmlns:a16="http://schemas.microsoft.com/office/drawing/2014/main" id="{AA454B78-F3F5-8BE0-3F14-B98FAE8AC92D}"/>
                  </a:ext>
                </a:extLst>
              </p:cNvPr>
              <p:cNvSpPr>
                <a:spLocks noGrp="1" noRot="1" noChangeAspect="1" noMove="1" noResize="1" noEditPoints="1" noAdjustHandles="1" noChangeArrowheads="1" noChangeShapeType="1" noTextEdit="1"/>
              </p:cNvSpPr>
              <p:nvPr>
                <p:ph idx="1"/>
              </p:nvPr>
            </p:nvSpPr>
            <p:spPr>
              <a:blipFill>
                <a:blip r:embed="rId3"/>
                <a:stretch>
                  <a:fillRect l="-871" t="-2398"/>
                </a:stretch>
              </a:blipFill>
            </p:spPr>
            <p:txBody>
              <a:bodyPr/>
              <a:lstStyle/>
              <a:p>
                <a:r>
                  <a:rPr lang="ja-JP" altLang="en-US">
                    <a:noFill/>
                  </a:rPr>
                  <a:t> </a:t>
                </a:r>
              </a:p>
            </p:txBody>
          </p:sp>
        </mc:Fallback>
      </mc:AlternateContent>
      <p:sp>
        <p:nvSpPr>
          <p:cNvPr id="4" name="スライド番号プレースホルダー 3">
            <a:extLst>
              <a:ext uri="{FF2B5EF4-FFF2-40B4-BE49-F238E27FC236}">
                <a16:creationId xmlns:a16="http://schemas.microsoft.com/office/drawing/2014/main" id="{7D9DF741-2FF3-DF6C-E7E2-7EF5EC3CA0FE}"/>
              </a:ext>
            </a:extLst>
          </p:cNvPr>
          <p:cNvSpPr>
            <a:spLocks noGrp="1"/>
          </p:cNvSpPr>
          <p:nvPr>
            <p:ph type="sldNum" sz="quarter" idx="12"/>
          </p:nvPr>
        </p:nvSpPr>
        <p:spPr/>
        <p:txBody>
          <a:bodyPr/>
          <a:lstStyle/>
          <a:p>
            <a:fld id="{3C83C733-A267-4C27-B924-90460700986B}" type="slidenum">
              <a:rPr lang="ja-JP" altLang="en-US" smtClean="0"/>
              <a:pPr/>
              <a:t>42</a:t>
            </a:fld>
            <a:endParaRPr lang="ja-JP" altLang="en-US"/>
          </a:p>
        </p:txBody>
      </p:sp>
    </p:spTree>
    <p:extLst>
      <p:ext uri="{BB962C8B-B14F-4D97-AF65-F5344CB8AC3E}">
        <p14:creationId xmlns:p14="http://schemas.microsoft.com/office/powerpoint/2010/main" val="154270855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C806043-7C77-46C5-4CF2-A94327501348}"/>
              </a:ext>
            </a:extLst>
          </p:cNvPr>
          <p:cNvSpPr>
            <a:spLocks noGrp="1"/>
          </p:cNvSpPr>
          <p:nvPr>
            <p:ph type="title"/>
          </p:nvPr>
        </p:nvSpPr>
        <p:spPr/>
        <p:txBody>
          <a:bodyPr/>
          <a:lstStyle/>
          <a:p>
            <a:r>
              <a:rPr kumimoji="1" lang="ja-JP" altLang="en-US" dirty="0"/>
              <a:t>提案手法</a:t>
            </a: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F4860599-1691-2CC1-4D4F-41471F194D17}"/>
                  </a:ext>
                </a:extLst>
              </p:cNvPr>
              <p:cNvSpPr>
                <a:spLocks noGrp="1"/>
              </p:cNvSpPr>
              <p:nvPr>
                <p:ph idx="1"/>
              </p:nvPr>
            </p:nvSpPr>
            <p:spPr/>
            <p:txBody>
              <a:bodyPr>
                <a:normAutofit/>
              </a:bodyPr>
              <a:lstStyle/>
              <a:p>
                <a:pPr marL="0" indent="0">
                  <a:buNone/>
                </a:pPr>
                <a14:m>
                  <m:oMath xmlns:m="http://schemas.openxmlformats.org/officeDocument/2006/math">
                    <m:r>
                      <a:rPr lang="en-US" altLang="ja-JP" i="1">
                        <a:latin typeface="Cambria Math" panose="02040503050406030204" pitchFamily="18" charset="0"/>
                        <a:cs typeface="Times New Roman" panose="02020603050405020304" pitchFamily="18" charset="0"/>
                      </a:rPr>
                      <m:t>𝐹</m:t>
                    </m:r>
                  </m:oMath>
                </a14:m>
                <a:r>
                  <a:rPr lang="en-US" altLang="ja-JP" sz="2800" dirty="0">
                    <a:latin typeface="Times New Roman" panose="02020603050405020304" pitchFamily="18" charset="0"/>
                    <a:cs typeface="Times New Roman" panose="02020603050405020304" pitchFamily="18" charset="0"/>
                  </a:rPr>
                  <a:t>: </a:t>
                </a:r>
                <a:r>
                  <a:rPr lang="ja-JP" altLang="en-US" sz="2800">
                    <a:latin typeface="Times New Roman" panose="02020603050405020304" pitchFamily="18" charset="0"/>
                    <a:cs typeface="Times New Roman" panose="02020603050405020304" pitchFamily="18" charset="0"/>
                  </a:rPr>
                  <a:t>各ゲーム</a:t>
                </a:r>
                <a:endParaRPr lang="en-US" altLang="ja-JP" sz="2800" b="0" i="1" dirty="0">
                  <a:latin typeface="Cambria Math" panose="02040503050406030204" pitchFamily="18" charset="0"/>
                  <a:cs typeface="Times New Roman" panose="02020603050405020304" pitchFamily="18" charset="0"/>
                </a:endParaRPr>
              </a:p>
              <a:p>
                <a:pPr marL="0" indent="0">
                  <a:buNone/>
                </a:pPr>
                <a14:m>
                  <m:oMath xmlns:m="http://schemas.openxmlformats.org/officeDocument/2006/math">
                    <m:sSub>
                      <m:sSubPr>
                        <m:ctrlPr>
                          <a:rPr lang="en-US" altLang="ja-JP" sz="2800" b="0" i="1" smtClean="0">
                            <a:latin typeface="Cambria Math" panose="02040503050406030204" pitchFamily="18" charset="0"/>
                            <a:cs typeface="Times New Roman" panose="02020603050405020304" pitchFamily="18" charset="0"/>
                          </a:rPr>
                        </m:ctrlPr>
                      </m:sSubPr>
                      <m:e>
                        <m:r>
                          <a:rPr lang="en-US" altLang="ja-JP" sz="2800" b="0" i="1" smtClean="0">
                            <a:latin typeface="Cambria Math" panose="02040503050406030204" pitchFamily="18" charset="0"/>
                            <a:cs typeface="Times New Roman" panose="02020603050405020304" pitchFamily="18" charset="0"/>
                          </a:rPr>
                          <m:t>𝑀</m:t>
                        </m:r>
                      </m:e>
                      <m:sub>
                        <m:r>
                          <a:rPr lang="en-US" altLang="ja-JP" i="1">
                            <a:latin typeface="Cambria Math" panose="02040503050406030204" pitchFamily="18" charset="0"/>
                            <a:cs typeface="Times New Roman" panose="02020603050405020304" pitchFamily="18" charset="0"/>
                          </a:rPr>
                          <m:t>𝐹</m:t>
                        </m:r>
                      </m:sub>
                    </m:sSub>
                  </m:oMath>
                </a14:m>
                <a:r>
                  <a:rPr lang="en-US" altLang="ja-JP" sz="2800" dirty="0">
                    <a:latin typeface="Times New Roman" panose="02020603050405020304" pitchFamily="18" charset="0"/>
                    <a:cs typeface="Times New Roman" panose="02020603050405020304" pitchFamily="18" charset="0"/>
                  </a:rPr>
                  <a:t>: </a:t>
                </a:r>
                <a:r>
                  <a:rPr lang="ja-JP" altLang="en-US" sz="2800" dirty="0">
                    <a:latin typeface="Times New Roman" panose="02020603050405020304" pitchFamily="18" charset="0"/>
                    <a:cs typeface="Times New Roman" panose="02020603050405020304" pitchFamily="18" charset="0"/>
                  </a:rPr>
                  <a:t>ゲーム</a:t>
                </a:r>
                <a14:m>
                  <m:oMath xmlns:m="http://schemas.openxmlformats.org/officeDocument/2006/math">
                    <m:r>
                      <a:rPr lang="en-US" altLang="ja-JP" i="1">
                        <a:latin typeface="Cambria Math" panose="02040503050406030204" pitchFamily="18" charset="0"/>
                        <a:cs typeface="Times New Roman" panose="02020603050405020304" pitchFamily="18" charset="0"/>
                      </a:rPr>
                      <m:t>𝐹</m:t>
                    </m:r>
                    <m:r>
                      <a:rPr lang="ja-JP" altLang="en-US" sz="2800" i="1" smtClean="0">
                        <a:latin typeface="Cambria Math" panose="02040503050406030204" pitchFamily="18" charset="0"/>
                        <a:cs typeface="Times New Roman" panose="02020603050405020304" pitchFamily="18" charset="0"/>
                      </a:rPr>
                      <m:t>の</m:t>
                    </m:r>
                    <m:r>
                      <a:rPr lang="ja-JP" altLang="en-US" sz="2800" i="1">
                        <a:latin typeface="Cambria Math" panose="02040503050406030204" pitchFamily="18" charset="0"/>
                        <a:cs typeface="Times New Roman" panose="02020603050405020304" pitchFamily="18" charset="0"/>
                      </a:rPr>
                      <m:t>情報を貯蓄</m:t>
                    </m:r>
                    <m:r>
                      <a:rPr lang="ja-JP" altLang="en-US" sz="2800" i="1" smtClean="0">
                        <a:latin typeface="Cambria Math" panose="02040503050406030204" pitchFamily="18" charset="0"/>
                        <a:cs typeface="Times New Roman" panose="02020603050405020304" pitchFamily="18" charset="0"/>
                      </a:rPr>
                      <m:t>を</m:t>
                    </m:r>
                    <m:r>
                      <a:rPr lang="ja-JP" altLang="en-US" sz="2800" i="1">
                        <a:latin typeface="Cambria Math" panose="02040503050406030204" pitchFamily="18" charset="0"/>
                        <a:cs typeface="Times New Roman" panose="02020603050405020304" pitchFamily="18" charset="0"/>
                      </a:rPr>
                      <m:t>開始した</m:t>
                    </m:r>
                    <m:r>
                      <a:rPr lang="ja-JP" altLang="en-US" sz="2800" i="1" smtClean="0">
                        <a:latin typeface="Cambria Math" panose="02040503050406030204" pitchFamily="18" charset="0"/>
                        <a:cs typeface="Times New Roman" panose="02020603050405020304" pitchFamily="18" charset="0"/>
                      </a:rPr>
                      <m:t>月</m:t>
                    </m:r>
                    <m:r>
                      <a:rPr lang="ja-JP" altLang="en-US" sz="2800" i="1">
                        <a:latin typeface="Cambria Math" panose="02040503050406030204" pitchFamily="18" charset="0"/>
                        <a:cs typeface="Times New Roman" panose="02020603050405020304" pitchFamily="18" charset="0"/>
                      </a:rPr>
                      <m:t>から</m:t>
                    </m:r>
                    <m:r>
                      <a:rPr lang="ja-JP" altLang="en-US" sz="2800" i="1" smtClean="0">
                        <a:latin typeface="Cambria Math" panose="02040503050406030204" pitchFamily="18" charset="0"/>
                        <a:cs typeface="Times New Roman" panose="02020603050405020304" pitchFamily="18" charset="0"/>
                      </a:rPr>
                      <m:t>経過した月</m:t>
                    </m:r>
                    <m:r>
                      <a:rPr lang="ja-JP" altLang="en-US" sz="2800" i="1">
                        <a:latin typeface="Cambria Math" panose="02040503050406030204" pitchFamily="18" charset="0"/>
                        <a:cs typeface="Times New Roman" panose="02020603050405020304" pitchFamily="18" charset="0"/>
                      </a:rPr>
                      <m:t>の数</m:t>
                    </m:r>
                  </m:oMath>
                </a14:m>
                <a:endParaRPr lang="en-US" altLang="ja-JP" dirty="0"/>
              </a:p>
              <a:p>
                <a:pPr marL="0" indent="0">
                  <a:buNone/>
                </a:pPr>
                <a14:m>
                  <m:oMath xmlns:m="http://schemas.openxmlformats.org/officeDocument/2006/math">
                    <m:sSub>
                      <m:sSubPr>
                        <m:ctrlPr>
                          <a:rPr lang="ja-JP" altLang="en-US" sz="2800" b="0" i="1" smtClean="0">
                            <a:solidFill>
                              <a:srgbClr val="836967"/>
                            </a:solidFill>
                            <a:latin typeface="Cambria Math" panose="02040503050406030204" pitchFamily="18" charset="0"/>
                          </a:rPr>
                        </m:ctrlPr>
                      </m:sSubPr>
                      <m:e>
                        <m:r>
                          <a:rPr lang="ja-JP" altLang="en-US" sz="2800" b="0" i="1">
                            <a:latin typeface="Cambria Math" panose="02040503050406030204" pitchFamily="18" charset="0"/>
                          </a:rPr>
                          <m:t>𝑃</m:t>
                        </m:r>
                      </m:e>
                      <m:sub>
                        <m:r>
                          <a:rPr lang="en-US" altLang="ja-JP" i="1">
                            <a:latin typeface="Cambria Math" panose="02040503050406030204" pitchFamily="18" charset="0"/>
                            <a:cs typeface="Times New Roman" panose="02020603050405020304" pitchFamily="18" charset="0"/>
                          </a:rPr>
                          <m:t>𝐹</m:t>
                        </m:r>
                        <m:r>
                          <a:rPr lang="ja-JP" altLang="en-US" sz="2800" b="0" i="0">
                            <a:latin typeface="Cambria Math" panose="02040503050406030204" pitchFamily="18" charset="0"/>
                          </a:rPr>
                          <m:t>,</m:t>
                        </m:r>
                        <m:sSub>
                          <m:sSubPr>
                            <m:ctrlPr>
                              <a:rPr lang="en-US" altLang="ja-JP" sz="2800" b="0" i="1" smtClean="0">
                                <a:latin typeface="Cambria Math" panose="02040503050406030204" pitchFamily="18" charset="0"/>
                              </a:rPr>
                            </m:ctrlPr>
                          </m:sSubPr>
                          <m:e>
                            <m:r>
                              <a:rPr lang="en-US" altLang="ja-JP" sz="2800" b="0" i="1" smtClean="0">
                                <a:latin typeface="Cambria Math" panose="02040503050406030204" pitchFamily="18" charset="0"/>
                              </a:rPr>
                              <m:t>𝑀</m:t>
                            </m:r>
                          </m:e>
                          <m:sub>
                            <m:r>
                              <a:rPr lang="en-US" altLang="ja-JP" i="1">
                                <a:latin typeface="Cambria Math" panose="02040503050406030204" pitchFamily="18" charset="0"/>
                                <a:cs typeface="Times New Roman" panose="02020603050405020304" pitchFamily="18" charset="0"/>
                              </a:rPr>
                              <m:t>𝐹</m:t>
                            </m:r>
                          </m:sub>
                        </m:sSub>
                      </m:sub>
                    </m:sSub>
                  </m:oMath>
                </a14:m>
                <a:r>
                  <a:rPr lang="en-US" altLang="ja-JP" sz="2800"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altLang="ja-JP" sz="2800" i="1" smtClean="0">
                            <a:latin typeface="Cambria Math" panose="02040503050406030204" pitchFamily="18" charset="0"/>
                            <a:cs typeface="Times New Roman" panose="02020603050405020304" pitchFamily="18" charset="0"/>
                          </a:rPr>
                        </m:ctrlPr>
                      </m:sSubPr>
                      <m:e>
                        <m:r>
                          <a:rPr lang="en-US" altLang="ja-JP" sz="2800" b="0" i="1" smtClean="0">
                            <a:latin typeface="Cambria Math" panose="02040503050406030204" pitchFamily="18" charset="0"/>
                            <a:cs typeface="Times New Roman" panose="02020603050405020304" pitchFamily="18" charset="0"/>
                          </a:rPr>
                          <m:t>𝑀</m:t>
                        </m:r>
                      </m:e>
                      <m:sub>
                        <m:r>
                          <a:rPr lang="en-US" altLang="ja-JP" i="1">
                            <a:latin typeface="Cambria Math" panose="02040503050406030204" pitchFamily="18" charset="0"/>
                            <a:cs typeface="Times New Roman" panose="02020603050405020304" pitchFamily="18" charset="0"/>
                          </a:rPr>
                          <m:t>𝐹</m:t>
                        </m:r>
                      </m:sub>
                    </m:sSub>
                  </m:oMath>
                </a14:m>
                <a:r>
                  <a:rPr lang="ja-JP" altLang="en-US" sz="2800" dirty="0">
                    <a:latin typeface="Times New Roman" panose="02020603050405020304" pitchFamily="18" charset="0"/>
                    <a:cs typeface="Times New Roman" panose="02020603050405020304" pitchFamily="18" charset="0"/>
                  </a:rPr>
                  <a:t>月に</a:t>
                </a:r>
                <a:r>
                  <a:rPr lang="ja-JP" altLang="en-US" sz="2800">
                    <a:latin typeface="Times New Roman" panose="02020603050405020304" pitchFamily="18" charset="0"/>
                    <a:cs typeface="Times New Roman" panose="02020603050405020304" pitchFamily="18" charset="0"/>
                  </a:rPr>
                  <a:t>おけるゲーム</a:t>
                </a:r>
                <a14:m>
                  <m:oMath xmlns:m="http://schemas.openxmlformats.org/officeDocument/2006/math">
                    <m:r>
                      <a:rPr lang="en-US" altLang="ja-JP" i="1">
                        <a:latin typeface="Cambria Math" panose="02040503050406030204" pitchFamily="18" charset="0"/>
                        <a:cs typeface="Times New Roman" panose="02020603050405020304" pitchFamily="18" charset="0"/>
                      </a:rPr>
                      <m:t>𝐹</m:t>
                    </m:r>
                  </m:oMath>
                </a14:m>
                <a:r>
                  <a:rPr lang="ja-JP" altLang="en-US" sz="2800">
                    <a:latin typeface="Times New Roman" panose="02020603050405020304" pitchFamily="18" charset="0"/>
                    <a:cs typeface="Times New Roman" panose="02020603050405020304" pitchFamily="18" charset="0"/>
                  </a:rPr>
                  <a:t>の</a:t>
                </a:r>
                <a:r>
                  <a:rPr lang="ja-JP" altLang="en-US" sz="2800" dirty="0">
                    <a:latin typeface="Times New Roman" panose="02020603050405020304" pitchFamily="18" charset="0"/>
                    <a:cs typeface="Times New Roman" panose="02020603050405020304" pitchFamily="18" charset="0"/>
                  </a:rPr>
                  <a:t>プレイヤーの最大同時接続数</a:t>
                </a:r>
              </a:p>
              <a:p>
                <a:pPr marL="0" indent="0">
                  <a:buNone/>
                </a:pPr>
                <a:endParaRPr kumimoji="1" lang="en-US" altLang="ja-JP" dirty="0"/>
              </a:p>
              <a:p>
                <a:r>
                  <a:rPr lang="ja-JP" altLang="en-US" dirty="0"/>
                  <a:t>教師信号</a:t>
                </a:r>
                <a:endParaRPr lang="en-US" altLang="ja-JP" dirty="0"/>
              </a:p>
              <a:p>
                <a:pPr lvl="1"/>
                <a14:m>
                  <m:oMath xmlns:m="http://schemas.openxmlformats.org/officeDocument/2006/math">
                    <m:sSub>
                      <m:sSubPr>
                        <m:ctrlPr>
                          <a:rPr lang="ja-JP" altLang="en-US" sz="2400" b="0" i="1" smtClean="0">
                            <a:solidFill>
                              <a:srgbClr val="836967"/>
                            </a:solidFill>
                            <a:latin typeface="Cambria Math" panose="02040503050406030204" pitchFamily="18" charset="0"/>
                          </a:rPr>
                        </m:ctrlPr>
                      </m:sSubPr>
                      <m:e>
                        <m:r>
                          <a:rPr lang="en-US" altLang="ja-JP" sz="2400" b="0" i="1" smtClean="0">
                            <a:solidFill>
                              <a:schemeClr val="tx1"/>
                            </a:solidFill>
                            <a:latin typeface="Cambria Math" panose="02040503050406030204" pitchFamily="18" charset="0"/>
                          </a:rPr>
                          <m:t>𝐺</m:t>
                        </m:r>
                      </m:e>
                      <m:sub>
                        <m:r>
                          <a:rPr lang="en-US" altLang="ja-JP" i="1">
                            <a:latin typeface="Cambria Math" panose="02040503050406030204" pitchFamily="18" charset="0"/>
                            <a:cs typeface="Times New Roman" panose="02020603050405020304" pitchFamily="18" charset="0"/>
                          </a:rPr>
                          <m:t>𝐹</m:t>
                        </m:r>
                        <m:r>
                          <a:rPr lang="ja-JP" altLang="en-US" sz="2400" b="0" i="0">
                            <a:latin typeface="Cambria Math" panose="02040503050406030204" pitchFamily="18" charset="0"/>
                          </a:rPr>
                          <m:t>,</m:t>
                        </m:r>
                        <m:sSub>
                          <m:sSubPr>
                            <m:ctrlPr>
                              <a:rPr lang="en-US" altLang="ja-JP" sz="2400" b="0" i="1" smtClean="0">
                                <a:latin typeface="Cambria Math" panose="02040503050406030204" pitchFamily="18" charset="0"/>
                              </a:rPr>
                            </m:ctrlPr>
                          </m:sSubPr>
                          <m:e>
                            <m:r>
                              <a:rPr lang="en-US" altLang="ja-JP" sz="2400" b="0" i="1" smtClean="0">
                                <a:latin typeface="Cambria Math" panose="02040503050406030204" pitchFamily="18" charset="0"/>
                              </a:rPr>
                              <m:t>𝑀</m:t>
                            </m:r>
                          </m:e>
                          <m:sub>
                            <m:r>
                              <a:rPr lang="en-US" altLang="ja-JP" i="1">
                                <a:latin typeface="Cambria Math" panose="02040503050406030204" pitchFamily="18" charset="0"/>
                                <a:cs typeface="Times New Roman" panose="02020603050405020304" pitchFamily="18" charset="0"/>
                              </a:rPr>
                              <m:t>𝐹</m:t>
                            </m:r>
                          </m:sub>
                        </m:sSub>
                      </m:sub>
                    </m:sSub>
                  </m:oMath>
                </a14:m>
                <a:r>
                  <a:rPr lang="en-US" altLang="ja-JP" sz="2400"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altLang="ja-JP" sz="2400" i="1" smtClean="0">
                            <a:latin typeface="Cambria Math" panose="02040503050406030204" pitchFamily="18" charset="0"/>
                            <a:cs typeface="Times New Roman" panose="02020603050405020304" pitchFamily="18" charset="0"/>
                          </a:rPr>
                        </m:ctrlPr>
                      </m:sSubPr>
                      <m:e>
                        <m:r>
                          <a:rPr lang="en-US" altLang="ja-JP" sz="2400" b="0" i="1" smtClean="0">
                            <a:latin typeface="Cambria Math" panose="02040503050406030204" pitchFamily="18" charset="0"/>
                            <a:cs typeface="Times New Roman" panose="02020603050405020304" pitchFamily="18" charset="0"/>
                          </a:rPr>
                          <m:t>𝑀</m:t>
                        </m:r>
                      </m:e>
                      <m:sub>
                        <m:r>
                          <a:rPr lang="en-US" altLang="ja-JP" i="1">
                            <a:latin typeface="Cambria Math" panose="02040503050406030204" pitchFamily="18" charset="0"/>
                            <a:cs typeface="Times New Roman" panose="02020603050405020304" pitchFamily="18" charset="0"/>
                          </a:rPr>
                          <m:t>𝐹</m:t>
                        </m:r>
                      </m:sub>
                    </m:sSub>
                  </m:oMath>
                </a14:m>
                <a:r>
                  <a:rPr lang="ja-JP" altLang="en-US" sz="2400" dirty="0">
                    <a:latin typeface="Times New Roman" panose="02020603050405020304" pitchFamily="18" charset="0"/>
                    <a:cs typeface="Times New Roman" panose="02020603050405020304" pitchFamily="18" charset="0"/>
                  </a:rPr>
                  <a:t>月に</a:t>
                </a:r>
                <a:r>
                  <a:rPr lang="ja-JP" altLang="en-US" sz="2400">
                    <a:latin typeface="Times New Roman" panose="02020603050405020304" pitchFamily="18" charset="0"/>
                    <a:cs typeface="Times New Roman" panose="02020603050405020304" pitchFamily="18" charset="0"/>
                  </a:rPr>
                  <a:t>おけるゲーム</a:t>
                </a:r>
                <a14:m>
                  <m:oMath xmlns:m="http://schemas.openxmlformats.org/officeDocument/2006/math">
                    <m:r>
                      <a:rPr lang="en-US" altLang="ja-JP" i="1">
                        <a:latin typeface="Cambria Math" panose="02040503050406030204" pitchFamily="18" charset="0"/>
                        <a:cs typeface="Times New Roman" panose="02020603050405020304" pitchFamily="18" charset="0"/>
                      </a:rPr>
                      <m:t>𝐹</m:t>
                    </m:r>
                  </m:oMath>
                </a14:m>
                <a:r>
                  <a:rPr lang="ja-JP" altLang="en-US" sz="2400">
                    <a:latin typeface="Times New Roman" panose="02020603050405020304" pitchFamily="18" charset="0"/>
                    <a:cs typeface="Times New Roman" panose="02020603050405020304" pitchFamily="18" charset="0"/>
                  </a:rPr>
                  <a:t>の</a:t>
                </a:r>
                <a:r>
                  <a:rPr lang="ja-JP" altLang="en-US" sz="2400" dirty="0">
                    <a:latin typeface="Times New Roman" panose="02020603050405020304" pitchFamily="18" charset="0"/>
                    <a:cs typeface="Times New Roman" panose="02020603050405020304" pitchFamily="18" charset="0"/>
                  </a:rPr>
                  <a:t>プレイヤーの最大同時接続数の増加率</a:t>
                </a:r>
                <a:endParaRPr lang="en-US" altLang="ja-JP" sz="2400" dirty="0">
                  <a:latin typeface="Times New Roman" panose="02020603050405020304" pitchFamily="18" charset="0"/>
                  <a:cs typeface="Times New Roman" panose="02020603050405020304" pitchFamily="18" charset="0"/>
                </a:endParaRPr>
              </a:p>
              <a:p>
                <a:pPr marL="457200" lvl="1" indent="0">
                  <a:buNone/>
                </a:pPr>
                <a:endParaRPr lang="en-US" altLang="ja-JP" dirty="0">
                  <a:latin typeface="Times New Roman" panose="02020603050405020304" pitchFamily="18" charset="0"/>
                  <a:cs typeface="Times New Roman"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ja-JP" altLang="ja-JP" sz="2800" i="1" smtClean="0">
                              <a:solidFill>
                                <a:schemeClr val="tx1">
                                  <a:alpha val="31000"/>
                                </a:schemeClr>
                              </a:solidFill>
                              <a:effectLst/>
                              <a:latin typeface="Cambria Math" panose="02040503050406030204" pitchFamily="18" charset="0"/>
                              <a:ea typeface="Cambria Math" panose="02040503050406030204" pitchFamily="18" charset="0"/>
                            </a:rPr>
                          </m:ctrlPr>
                        </m:sSubPr>
                        <m:e>
                          <m:r>
                            <a:rPr lang="en-US" altLang="ja-JP" sz="2800" i="1" kern="100">
                              <a:solidFill>
                                <a:schemeClr val="tx1">
                                  <a:alpha val="31000"/>
                                </a:schemeClr>
                              </a:solidFill>
                              <a:effectLst/>
                              <a:latin typeface="Cambria Math" panose="02040503050406030204" pitchFamily="18" charset="0"/>
                              <a:ea typeface="ＭＳ 明朝" panose="02020609040205080304" pitchFamily="49" charset="-128"/>
                              <a:cs typeface="Times New Roman" panose="02020603050405020304" pitchFamily="18" charset="0"/>
                            </a:rPr>
                            <m:t>𝐺</m:t>
                          </m:r>
                        </m:e>
                        <m:sub>
                          <m:r>
                            <a:rPr lang="en-US" altLang="ja-JP" i="1" kern="100">
                              <a:solidFill>
                                <a:schemeClr val="tx1">
                                  <a:alpha val="31000"/>
                                </a:schemeClr>
                              </a:solidFill>
                              <a:latin typeface="Cambria Math" panose="02040503050406030204" pitchFamily="18" charset="0"/>
                              <a:ea typeface="ＭＳ 明朝" panose="02020609040205080304" pitchFamily="49" charset="-128"/>
                              <a:cs typeface="Times New Roman" panose="02020603050405020304" pitchFamily="18" charset="0"/>
                            </a:rPr>
                            <m:t>𝐹</m:t>
                          </m:r>
                          <m:r>
                            <a:rPr lang="en-US" altLang="ja-JP" sz="2800" i="1" kern="100">
                              <a:solidFill>
                                <a:schemeClr val="tx1">
                                  <a:alpha val="31000"/>
                                </a:schemeClr>
                              </a:solidFill>
                              <a:effectLst/>
                              <a:latin typeface="Cambria Math" panose="02040503050406030204" pitchFamily="18" charset="0"/>
                              <a:ea typeface="ＭＳ 明朝" panose="02020609040205080304" pitchFamily="49" charset="-128"/>
                              <a:cs typeface="Times New Roman" panose="02020603050405020304" pitchFamily="18" charset="0"/>
                            </a:rPr>
                            <m:t>,</m:t>
                          </m:r>
                          <m:sSub>
                            <m:sSubPr>
                              <m:ctrlPr>
                                <a:rPr lang="ja-JP" altLang="ja-JP" sz="2800" i="1">
                                  <a:solidFill>
                                    <a:schemeClr val="tx1">
                                      <a:alpha val="31000"/>
                                    </a:schemeClr>
                                  </a:solidFill>
                                  <a:effectLst/>
                                  <a:latin typeface="Cambria Math" panose="02040503050406030204" pitchFamily="18" charset="0"/>
                                  <a:ea typeface="Cambria Math" panose="02040503050406030204" pitchFamily="18" charset="0"/>
                                </a:rPr>
                              </m:ctrlPr>
                            </m:sSubPr>
                            <m:e>
                              <m:r>
                                <a:rPr lang="en-US" altLang="ja-JP" sz="2800" i="1" kern="100">
                                  <a:solidFill>
                                    <a:schemeClr val="tx1">
                                      <a:alpha val="31000"/>
                                    </a:schemeClr>
                                  </a:solidFill>
                                  <a:effectLst/>
                                  <a:latin typeface="Cambria Math" panose="02040503050406030204" pitchFamily="18" charset="0"/>
                                  <a:ea typeface="ＭＳ 明朝" panose="02020609040205080304" pitchFamily="49" charset="-128"/>
                                  <a:cs typeface="Times New Roman" panose="02020603050405020304" pitchFamily="18" charset="0"/>
                                </a:rPr>
                                <m:t>𝑀</m:t>
                              </m:r>
                            </m:e>
                            <m:sub>
                              <m:r>
                                <a:rPr lang="en-US" altLang="ja-JP" i="1" kern="100">
                                  <a:solidFill>
                                    <a:schemeClr val="tx1">
                                      <a:alpha val="31000"/>
                                    </a:schemeClr>
                                  </a:solidFill>
                                  <a:latin typeface="Cambria Math" panose="02040503050406030204" pitchFamily="18" charset="0"/>
                                  <a:ea typeface="ＭＳ 明朝" panose="02020609040205080304" pitchFamily="49" charset="-128"/>
                                  <a:cs typeface="Times New Roman" panose="02020603050405020304" pitchFamily="18" charset="0"/>
                                </a:rPr>
                                <m:t>𝐹</m:t>
                              </m:r>
                            </m:sub>
                          </m:sSub>
                        </m:sub>
                      </m:sSub>
                      <m:r>
                        <a:rPr lang="en-US" altLang="ja-JP" sz="2800" i="1" kern="100">
                          <a:solidFill>
                            <a:schemeClr val="tx1">
                              <a:alpha val="31000"/>
                            </a:schemeClr>
                          </a:solidFill>
                          <a:effectLst/>
                          <a:latin typeface="Cambria Math" panose="02040503050406030204" pitchFamily="18" charset="0"/>
                          <a:ea typeface="ＭＳ 明朝" panose="02020609040205080304" pitchFamily="49" charset="-128"/>
                          <a:cs typeface="Times New Roman" panose="02020603050405020304" pitchFamily="18" charset="0"/>
                        </a:rPr>
                        <m:t>=</m:t>
                      </m:r>
                      <m:d>
                        <m:dPr>
                          <m:ctrlPr>
                            <a:rPr lang="ja-JP" altLang="ja-JP" sz="2800" i="1">
                              <a:solidFill>
                                <a:schemeClr val="tx1">
                                  <a:alpha val="31000"/>
                                </a:schemeClr>
                              </a:solidFill>
                              <a:effectLst/>
                              <a:latin typeface="Cambria Math" panose="02040503050406030204" pitchFamily="18" charset="0"/>
                              <a:ea typeface="Cambria Math" panose="02040503050406030204" pitchFamily="18" charset="0"/>
                            </a:rPr>
                          </m:ctrlPr>
                        </m:dPr>
                        <m:e>
                          <m:f>
                            <m:fPr>
                              <m:ctrlPr>
                                <a:rPr lang="ja-JP" altLang="ja-JP" sz="2800" i="1">
                                  <a:solidFill>
                                    <a:schemeClr val="tx1">
                                      <a:alpha val="31000"/>
                                    </a:schemeClr>
                                  </a:solidFill>
                                  <a:effectLst/>
                                  <a:latin typeface="Cambria Math" panose="02040503050406030204" pitchFamily="18" charset="0"/>
                                  <a:ea typeface="Cambria Math" panose="02040503050406030204" pitchFamily="18" charset="0"/>
                                </a:rPr>
                              </m:ctrlPr>
                            </m:fPr>
                            <m:num>
                              <m:sSub>
                                <m:sSubPr>
                                  <m:ctrlPr>
                                    <a:rPr lang="ja-JP" altLang="ja-JP" sz="2800" i="1">
                                      <a:solidFill>
                                        <a:schemeClr val="tx1">
                                          <a:alpha val="31000"/>
                                        </a:schemeClr>
                                      </a:solidFill>
                                      <a:effectLst/>
                                      <a:latin typeface="Cambria Math" panose="02040503050406030204" pitchFamily="18" charset="0"/>
                                      <a:ea typeface="Cambria Math" panose="02040503050406030204" pitchFamily="18" charset="0"/>
                                    </a:rPr>
                                  </m:ctrlPr>
                                </m:sSubPr>
                                <m:e>
                                  <m:r>
                                    <a:rPr lang="en-US" altLang="ja-JP" sz="2800" i="1" kern="100">
                                      <a:solidFill>
                                        <a:schemeClr val="tx1">
                                          <a:alpha val="31000"/>
                                        </a:schemeClr>
                                      </a:solidFill>
                                      <a:effectLst/>
                                      <a:latin typeface="Cambria Math" panose="02040503050406030204" pitchFamily="18" charset="0"/>
                                      <a:ea typeface="ＭＳ 明朝" panose="02020609040205080304" pitchFamily="49" charset="-128"/>
                                      <a:cs typeface="Times New Roman" panose="02020603050405020304" pitchFamily="18" charset="0"/>
                                    </a:rPr>
                                    <m:t>𝑃</m:t>
                                  </m:r>
                                </m:e>
                                <m:sub>
                                  <m:sSub>
                                    <m:sSubPr>
                                      <m:ctrlPr>
                                        <a:rPr lang="ja-JP" altLang="ja-JP" sz="2800" i="1">
                                          <a:solidFill>
                                            <a:schemeClr val="tx1">
                                              <a:alpha val="31000"/>
                                            </a:schemeClr>
                                          </a:solidFill>
                                          <a:effectLst/>
                                          <a:latin typeface="Cambria Math" panose="02040503050406030204" pitchFamily="18" charset="0"/>
                                          <a:ea typeface="Cambria Math" panose="02040503050406030204" pitchFamily="18" charset="0"/>
                                        </a:rPr>
                                      </m:ctrlPr>
                                    </m:sSubPr>
                                    <m:e>
                                      <m:r>
                                        <a:rPr lang="en-US" altLang="ja-JP" sz="2800" i="1" kern="100">
                                          <a:solidFill>
                                            <a:schemeClr val="tx1">
                                              <a:alpha val="31000"/>
                                            </a:schemeClr>
                                          </a:solidFill>
                                          <a:effectLst/>
                                          <a:latin typeface="Cambria Math" panose="02040503050406030204" pitchFamily="18" charset="0"/>
                                          <a:ea typeface="ＭＳ 明朝" panose="02020609040205080304" pitchFamily="49" charset="-128"/>
                                          <a:cs typeface="Times New Roman" panose="02020603050405020304" pitchFamily="18" charset="0"/>
                                        </a:rPr>
                                        <m:t>𝑀</m:t>
                                      </m:r>
                                    </m:e>
                                    <m:sub>
                                      <m:r>
                                        <a:rPr lang="en-US" altLang="ja-JP" i="1" kern="100">
                                          <a:solidFill>
                                            <a:schemeClr val="tx1">
                                              <a:alpha val="31000"/>
                                            </a:schemeClr>
                                          </a:solidFill>
                                          <a:latin typeface="Cambria Math" panose="02040503050406030204" pitchFamily="18" charset="0"/>
                                          <a:ea typeface="ＭＳ 明朝" panose="02020609040205080304" pitchFamily="49" charset="-128"/>
                                          <a:cs typeface="Times New Roman" panose="02020603050405020304" pitchFamily="18" charset="0"/>
                                        </a:rPr>
                                        <m:t>𝐹</m:t>
                                      </m:r>
                                      <m:r>
                                        <a:rPr lang="en-US" altLang="ja-JP" sz="2800" i="1" kern="100">
                                          <a:solidFill>
                                            <a:schemeClr val="tx1">
                                              <a:alpha val="31000"/>
                                            </a:schemeClr>
                                          </a:solidFill>
                                          <a:effectLst/>
                                          <a:latin typeface="Cambria Math" panose="02040503050406030204" pitchFamily="18" charset="0"/>
                                          <a:ea typeface="ＭＳ 明朝" panose="02020609040205080304" pitchFamily="49" charset="-128"/>
                                          <a:cs typeface="Times New Roman" panose="02020603050405020304" pitchFamily="18" charset="0"/>
                                        </a:rPr>
                                        <m:t>+1</m:t>
                                      </m:r>
                                    </m:sub>
                                  </m:sSub>
                                </m:sub>
                              </m:sSub>
                            </m:num>
                            <m:den>
                              <m:sSub>
                                <m:sSubPr>
                                  <m:ctrlPr>
                                    <a:rPr lang="ja-JP" altLang="ja-JP" sz="2800" i="1">
                                      <a:solidFill>
                                        <a:schemeClr val="tx1">
                                          <a:alpha val="31000"/>
                                        </a:schemeClr>
                                      </a:solidFill>
                                      <a:effectLst/>
                                      <a:latin typeface="Cambria Math" panose="02040503050406030204" pitchFamily="18" charset="0"/>
                                      <a:ea typeface="Cambria Math" panose="02040503050406030204" pitchFamily="18" charset="0"/>
                                    </a:rPr>
                                  </m:ctrlPr>
                                </m:sSubPr>
                                <m:e>
                                  <m:r>
                                    <a:rPr lang="en-US" altLang="ja-JP" sz="2800" i="1" kern="100">
                                      <a:solidFill>
                                        <a:schemeClr val="tx1">
                                          <a:alpha val="31000"/>
                                        </a:schemeClr>
                                      </a:solidFill>
                                      <a:effectLst/>
                                      <a:latin typeface="Cambria Math" panose="02040503050406030204" pitchFamily="18" charset="0"/>
                                      <a:ea typeface="ＭＳ 明朝" panose="02020609040205080304" pitchFamily="49" charset="-128"/>
                                      <a:cs typeface="Times New Roman" panose="02020603050405020304" pitchFamily="18" charset="0"/>
                                    </a:rPr>
                                    <m:t>𝑃</m:t>
                                  </m:r>
                                </m:e>
                                <m:sub>
                                  <m:sSub>
                                    <m:sSubPr>
                                      <m:ctrlPr>
                                        <a:rPr lang="ja-JP" altLang="ja-JP" sz="2800" i="1">
                                          <a:solidFill>
                                            <a:schemeClr val="tx1">
                                              <a:alpha val="31000"/>
                                            </a:schemeClr>
                                          </a:solidFill>
                                          <a:effectLst/>
                                          <a:latin typeface="Cambria Math" panose="02040503050406030204" pitchFamily="18" charset="0"/>
                                          <a:ea typeface="Cambria Math" panose="02040503050406030204" pitchFamily="18" charset="0"/>
                                        </a:rPr>
                                      </m:ctrlPr>
                                    </m:sSubPr>
                                    <m:e>
                                      <m:r>
                                        <a:rPr lang="en-US" altLang="ja-JP" sz="2800" i="1" kern="100">
                                          <a:solidFill>
                                            <a:schemeClr val="tx1">
                                              <a:alpha val="31000"/>
                                            </a:schemeClr>
                                          </a:solidFill>
                                          <a:effectLst/>
                                          <a:latin typeface="Cambria Math" panose="02040503050406030204" pitchFamily="18" charset="0"/>
                                          <a:ea typeface="ＭＳ 明朝" panose="02020609040205080304" pitchFamily="49" charset="-128"/>
                                          <a:cs typeface="Times New Roman" panose="02020603050405020304" pitchFamily="18" charset="0"/>
                                        </a:rPr>
                                        <m:t>𝑀</m:t>
                                      </m:r>
                                    </m:e>
                                    <m:sub>
                                      <m:r>
                                        <a:rPr lang="en-US" altLang="ja-JP" i="1" kern="100">
                                          <a:solidFill>
                                            <a:schemeClr val="tx1">
                                              <a:alpha val="31000"/>
                                            </a:schemeClr>
                                          </a:solidFill>
                                          <a:latin typeface="Cambria Math" panose="02040503050406030204" pitchFamily="18" charset="0"/>
                                          <a:ea typeface="ＭＳ 明朝" panose="02020609040205080304" pitchFamily="49" charset="-128"/>
                                          <a:cs typeface="Times New Roman" panose="02020603050405020304" pitchFamily="18" charset="0"/>
                                        </a:rPr>
                                        <m:t>𝐹</m:t>
                                      </m:r>
                                    </m:sub>
                                  </m:sSub>
                                </m:sub>
                              </m:sSub>
                            </m:den>
                          </m:f>
                        </m:e>
                      </m:d>
                      <m:r>
                        <a:rPr lang="en-US" altLang="ja-JP" sz="2800" i="1" kern="100">
                          <a:solidFill>
                            <a:schemeClr val="tx1">
                              <a:alpha val="31000"/>
                            </a:schemeClr>
                          </a:solidFill>
                          <a:effectLst/>
                          <a:latin typeface="Cambria Math" panose="02040503050406030204" pitchFamily="18" charset="0"/>
                          <a:ea typeface="ＭＳ 明朝" panose="02020609040205080304" pitchFamily="49" charset="-128"/>
                          <a:cs typeface="Times New Roman" panose="02020603050405020304" pitchFamily="18" charset="0"/>
                        </a:rPr>
                        <m:t>×100−100</m:t>
                      </m:r>
                    </m:oMath>
                  </m:oMathPara>
                </a14:m>
                <a:endParaRPr lang="en-US" altLang="ja-JP" dirty="0"/>
              </a:p>
              <a:p>
                <a:pPr marL="0" indent="0">
                  <a:buNone/>
                </a:pPr>
                <a:endParaRPr kumimoji="1" lang="en-US" altLang="ja-JP" dirty="0"/>
              </a:p>
              <a:p>
                <a:pPr marL="0" indent="0">
                  <a:buNone/>
                </a:pPr>
                <a:endParaRPr lang="en-US" altLang="ja-JP" dirty="0"/>
              </a:p>
              <a:p>
                <a:pPr marL="0" indent="0">
                  <a:buNone/>
                </a:pPr>
                <a:endParaRPr kumimoji="1" lang="en-US" altLang="ja-JP" dirty="0"/>
              </a:p>
              <a:p>
                <a:pPr marL="0" indent="0">
                  <a:buNone/>
                </a:pPr>
                <a:endParaRPr lang="en-US" altLang="ja-JP" dirty="0"/>
              </a:p>
              <a:p>
                <a:pPr marL="0" indent="0">
                  <a:buNone/>
                </a:pPr>
                <a:endParaRPr kumimoji="1" lang="ja-JP" altLang="en-US" dirty="0"/>
              </a:p>
            </p:txBody>
          </p:sp>
        </mc:Choice>
        <mc:Fallback xmlns="">
          <p:sp>
            <p:nvSpPr>
              <p:cNvPr id="3" name="コンテンツ プレースホルダー 2">
                <a:extLst>
                  <a:ext uri="{FF2B5EF4-FFF2-40B4-BE49-F238E27FC236}">
                    <a16:creationId xmlns:a16="http://schemas.microsoft.com/office/drawing/2014/main" id="{F4860599-1691-2CC1-4D4F-41471F194D17}"/>
                  </a:ext>
                </a:extLst>
              </p:cNvPr>
              <p:cNvSpPr>
                <a:spLocks noGrp="1" noRot="1" noChangeAspect="1" noMove="1" noResize="1" noEditPoints="1" noAdjustHandles="1" noChangeArrowheads="1" noChangeShapeType="1" noTextEdit="1"/>
              </p:cNvSpPr>
              <p:nvPr>
                <p:ph idx="1"/>
              </p:nvPr>
            </p:nvSpPr>
            <p:spPr>
              <a:blipFill>
                <a:blip r:embed="rId2"/>
                <a:stretch>
                  <a:fillRect l="-871" t="-1679"/>
                </a:stretch>
              </a:blipFill>
            </p:spPr>
            <p:txBody>
              <a:bodyPr/>
              <a:lstStyle/>
              <a:p>
                <a:r>
                  <a:rPr lang="ja-JP" altLang="en-US">
                    <a:noFill/>
                  </a:rPr>
                  <a:t> </a:t>
                </a:r>
              </a:p>
            </p:txBody>
          </p:sp>
        </mc:Fallback>
      </mc:AlternateContent>
      <p:sp>
        <p:nvSpPr>
          <p:cNvPr id="4" name="スライド番号プレースホルダー 3">
            <a:extLst>
              <a:ext uri="{FF2B5EF4-FFF2-40B4-BE49-F238E27FC236}">
                <a16:creationId xmlns:a16="http://schemas.microsoft.com/office/drawing/2014/main" id="{E0D04905-DD76-E8CB-9BD1-91E4AE674B69}"/>
              </a:ext>
            </a:extLst>
          </p:cNvPr>
          <p:cNvSpPr>
            <a:spLocks noGrp="1"/>
          </p:cNvSpPr>
          <p:nvPr>
            <p:ph type="sldNum" sz="quarter" idx="12"/>
          </p:nvPr>
        </p:nvSpPr>
        <p:spPr/>
        <p:txBody>
          <a:bodyPr/>
          <a:lstStyle/>
          <a:p>
            <a:fld id="{3C83C733-A267-4C27-B924-90460700986B}" type="slidenum">
              <a:rPr lang="ja-JP" altLang="en-US" smtClean="0"/>
              <a:pPr/>
              <a:t>43</a:t>
            </a:fld>
            <a:endParaRPr lang="ja-JP" altLang="en-US"/>
          </a:p>
        </p:txBody>
      </p:sp>
    </p:spTree>
    <p:extLst>
      <p:ext uri="{BB962C8B-B14F-4D97-AF65-F5344CB8AC3E}">
        <p14:creationId xmlns:p14="http://schemas.microsoft.com/office/powerpoint/2010/main" val="188718896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C806043-7C77-46C5-4CF2-A94327501348}"/>
              </a:ext>
            </a:extLst>
          </p:cNvPr>
          <p:cNvSpPr>
            <a:spLocks noGrp="1"/>
          </p:cNvSpPr>
          <p:nvPr>
            <p:ph type="title"/>
          </p:nvPr>
        </p:nvSpPr>
        <p:spPr/>
        <p:txBody>
          <a:bodyPr/>
          <a:lstStyle/>
          <a:p>
            <a:r>
              <a:rPr kumimoji="1" lang="ja-JP" altLang="en-US" dirty="0"/>
              <a:t>提案手法</a:t>
            </a: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F4860599-1691-2CC1-4D4F-41471F194D17}"/>
                  </a:ext>
                </a:extLst>
              </p:cNvPr>
              <p:cNvSpPr>
                <a:spLocks noGrp="1"/>
              </p:cNvSpPr>
              <p:nvPr>
                <p:ph idx="1"/>
              </p:nvPr>
            </p:nvSpPr>
            <p:spPr/>
            <p:txBody>
              <a:bodyPr>
                <a:normAutofit/>
              </a:bodyPr>
              <a:lstStyle/>
              <a:p>
                <a:pPr marL="0" indent="0">
                  <a:buNone/>
                </a:pPr>
                <a14:m>
                  <m:oMath xmlns:m="http://schemas.openxmlformats.org/officeDocument/2006/math">
                    <m:r>
                      <a:rPr lang="en-US" altLang="ja-JP" sz="2800" b="0" i="1" smtClean="0">
                        <a:latin typeface="Cambria Math" panose="02040503050406030204" pitchFamily="18" charset="0"/>
                        <a:cs typeface="Times New Roman" panose="02020603050405020304" pitchFamily="18" charset="0"/>
                      </a:rPr>
                      <m:t>𝐹</m:t>
                    </m:r>
                  </m:oMath>
                </a14:m>
                <a:r>
                  <a:rPr lang="en-US" altLang="ja-JP" sz="2800" dirty="0">
                    <a:latin typeface="Times New Roman" panose="02020603050405020304" pitchFamily="18" charset="0"/>
                    <a:cs typeface="Times New Roman" panose="02020603050405020304" pitchFamily="18" charset="0"/>
                  </a:rPr>
                  <a:t>: </a:t>
                </a:r>
                <a:r>
                  <a:rPr lang="ja-JP" altLang="en-US" sz="2800">
                    <a:latin typeface="Times New Roman" panose="02020603050405020304" pitchFamily="18" charset="0"/>
                    <a:cs typeface="Times New Roman" panose="02020603050405020304" pitchFamily="18" charset="0"/>
                  </a:rPr>
                  <a:t>各ゲーム</a:t>
                </a:r>
                <a:endParaRPr lang="en-US" altLang="ja-JP" sz="2800" b="0" i="1" dirty="0">
                  <a:latin typeface="Cambria Math" panose="02040503050406030204" pitchFamily="18" charset="0"/>
                  <a:cs typeface="Times New Roman" panose="02020603050405020304" pitchFamily="18" charset="0"/>
                </a:endParaRPr>
              </a:p>
              <a:p>
                <a:pPr marL="0" indent="0">
                  <a:buNone/>
                </a:pPr>
                <a14:m>
                  <m:oMath xmlns:m="http://schemas.openxmlformats.org/officeDocument/2006/math">
                    <m:sSub>
                      <m:sSubPr>
                        <m:ctrlPr>
                          <a:rPr lang="en-US" altLang="ja-JP" sz="2800" b="0" i="1" smtClean="0">
                            <a:latin typeface="Cambria Math" panose="02040503050406030204" pitchFamily="18" charset="0"/>
                            <a:cs typeface="Times New Roman" panose="02020603050405020304" pitchFamily="18" charset="0"/>
                          </a:rPr>
                        </m:ctrlPr>
                      </m:sSubPr>
                      <m:e>
                        <m:r>
                          <a:rPr lang="en-US" altLang="ja-JP" sz="2800" b="0" i="1" smtClean="0">
                            <a:latin typeface="Cambria Math" panose="02040503050406030204" pitchFamily="18" charset="0"/>
                            <a:cs typeface="Times New Roman" panose="02020603050405020304" pitchFamily="18" charset="0"/>
                          </a:rPr>
                          <m:t>𝑀</m:t>
                        </m:r>
                      </m:e>
                      <m:sub>
                        <m:r>
                          <a:rPr lang="en-US" altLang="ja-JP" sz="2800" b="0" i="1" smtClean="0">
                            <a:latin typeface="Cambria Math" panose="02040503050406030204" pitchFamily="18" charset="0"/>
                            <a:cs typeface="Times New Roman" panose="02020603050405020304" pitchFamily="18" charset="0"/>
                          </a:rPr>
                          <m:t>𝐹</m:t>
                        </m:r>
                      </m:sub>
                    </m:sSub>
                  </m:oMath>
                </a14:m>
                <a:r>
                  <a:rPr lang="en-US" altLang="ja-JP" sz="2800" dirty="0">
                    <a:latin typeface="Times New Roman" panose="02020603050405020304" pitchFamily="18" charset="0"/>
                    <a:cs typeface="Times New Roman" panose="02020603050405020304" pitchFamily="18" charset="0"/>
                  </a:rPr>
                  <a:t>: </a:t>
                </a:r>
                <a:r>
                  <a:rPr lang="ja-JP" altLang="en-US" sz="2800" dirty="0">
                    <a:latin typeface="Times New Roman" panose="02020603050405020304" pitchFamily="18" charset="0"/>
                    <a:cs typeface="Times New Roman" panose="02020603050405020304" pitchFamily="18" charset="0"/>
                  </a:rPr>
                  <a:t>ゲーム</a:t>
                </a:r>
                <a14:m>
                  <m:oMath xmlns:m="http://schemas.openxmlformats.org/officeDocument/2006/math">
                    <m:r>
                      <a:rPr lang="en-US" altLang="ja-JP" sz="2800" b="0" i="1" smtClean="0">
                        <a:latin typeface="Cambria Math" panose="02040503050406030204" pitchFamily="18" charset="0"/>
                        <a:cs typeface="Times New Roman" panose="02020603050405020304" pitchFamily="18" charset="0"/>
                      </a:rPr>
                      <m:t>𝐹</m:t>
                    </m:r>
                    <m:r>
                      <a:rPr lang="ja-JP" altLang="en-US" sz="2800" i="1" smtClean="0">
                        <a:latin typeface="Cambria Math" panose="02040503050406030204" pitchFamily="18" charset="0"/>
                        <a:cs typeface="Times New Roman" panose="02020603050405020304" pitchFamily="18" charset="0"/>
                      </a:rPr>
                      <m:t>の</m:t>
                    </m:r>
                    <m:r>
                      <a:rPr lang="ja-JP" altLang="en-US" sz="2800" i="1">
                        <a:latin typeface="Cambria Math" panose="02040503050406030204" pitchFamily="18" charset="0"/>
                        <a:cs typeface="Times New Roman" panose="02020603050405020304" pitchFamily="18" charset="0"/>
                      </a:rPr>
                      <m:t>情報を貯蓄</m:t>
                    </m:r>
                    <m:r>
                      <a:rPr lang="ja-JP" altLang="en-US" sz="2800" i="1" smtClean="0">
                        <a:latin typeface="Cambria Math" panose="02040503050406030204" pitchFamily="18" charset="0"/>
                        <a:cs typeface="Times New Roman" panose="02020603050405020304" pitchFamily="18" charset="0"/>
                      </a:rPr>
                      <m:t>を</m:t>
                    </m:r>
                    <m:r>
                      <a:rPr lang="ja-JP" altLang="en-US" sz="2800" i="1">
                        <a:latin typeface="Cambria Math" panose="02040503050406030204" pitchFamily="18" charset="0"/>
                        <a:cs typeface="Times New Roman" panose="02020603050405020304" pitchFamily="18" charset="0"/>
                      </a:rPr>
                      <m:t>開始した</m:t>
                    </m:r>
                    <m:r>
                      <a:rPr lang="ja-JP" altLang="en-US" sz="2800" i="1" smtClean="0">
                        <a:latin typeface="Cambria Math" panose="02040503050406030204" pitchFamily="18" charset="0"/>
                        <a:cs typeface="Times New Roman" panose="02020603050405020304" pitchFamily="18" charset="0"/>
                      </a:rPr>
                      <m:t>月</m:t>
                    </m:r>
                    <m:r>
                      <a:rPr lang="ja-JP" altLang="en-US" sz="2800" i="1">
                        <a:latin typeface="Cambria Math" panose="02040503050406030204" pitchFamily="18" charset="0"/>
                        <a:cs typeface="Times New Roman" panose="02020603050405020304" pitchFamily="18" charset="0"/>
                      </a:rPr>
                      <m:t>から</m:t>
                    </m:r>
                    <m:r>
                      <a:rPr lang="ja-JP" altLang="en-US" sz="2800" i="1" smtClean="0">
                        <a:latin typeface="Cambria Math" panose="02040503050406030204" pitchFamily="18" charset="0"/>
                        <a:cs typeface="Times New Roman" panose="02020603050405020304" pitchFamily="18" charset="0"/>
                      </a:rPr>
                      <m:t>経過した月</m:t>
                    </m:r>
                    <m:r>
                      <a:rPr lang="ja-JP" altLang="en-US" sz="2800" i="1">
                        <a:latin typeface="Cambria Math" panose="02040503050406030204" pitchFamily="18" charset="0"/>
                        <a:cs typeface="Times New Roman" panose="02020603050405020304" pitchFamily="18" charset="0"/>
                      </a:rPr>
                      <m:t>の数</m:t>
                    </m:r>
                  </m:oMath>
                </a14:m>
                <a:endParaRPr lang="en-US" altLang="ja-JP" dirty="0"/>
              </a:p>
              <a:p>
                <a:pPr marL="0" indent="0">
                  <a:buNone/>
                </a:pPr>
                <a14:m>
                  <m:oMath xmlns:m="http://schemas.openxmlformats.org/officeDocument/2006/math">
                    <m:sSub>
                      <m:sSubPr>
                        <m:ctrlPr>
                          <a:rPr lang="ja-JP" altLang="en-US" sz="2800" b="0" i="1" smtClean="0">
                            <a:solidFill>
                              <a:srgbClr val="836967"/>
                            </a:solidFill>
                            <a:latin typeface="Cambria Math" panose="02040503050406030204" pitchFamily="18" charset="0"/>
                          </a:rPr>
                        </m:ctrlPr>
                      </m:sSubPr>
                      <m:e>
                        <m:r>
                          <a:rPr lang="ja-JP" altLang="en-US" sz="2800" b="0" i="1">
                            <a:latin typeface="Cambria Math" panose="02040503050406030204" pitchFamily="18" charset="0"/>
                          </a:rPr>
                          <m:t>𝑃</m:t>
                        </m:r>
                      </m:e>
                      <m:sub>
                        <m:r>
                          <a:rPr lang="en-US" altLang="ja-JP" sz="2800" b="0" i="1" smtClean="0">
                            <a:latin typeface="Cambria Math" panose="02040503050406030204" pitchFamily="18" charset="0"/>
                          </a:rPr>
                          <m:t>𝐹</m:t>
                        </m:r>
                        <m:r>
                          <a:rPr lang="ja-JP" altLang="en-US" sz="2800" b="0" i="0">
                            <a:latin typeface="Cambria Math" panose="02040503050406030204" pitchFamily="18" charset="0"/>
                          </a:rPr>
                          <m:t>,</m:t>
                        </m:r>
                        <m:sSub>
                          <m:sSubPr>
                            <m:ctrlPr>
                              <a:rPr lang="en-US" altLang="ja-JP" sz="2800" b="0" i="1" smtClean="0">
                                <a:latin typeface="Cambria Math" panose="02040503050406030204" pitchFamily="18" charset="0"/>
                              </a:rPr>
                            </m:ctrlPr>
                          </m:sSubPr>
                          <m:e>
                            <m:r>
                              <a:rPr lang="en-US" altLang="ja-JP" sz="2800" b="0" i="1" smtClean="0">
                                <a:latin typeface="Cambria Math" panose="02040503050406030204" pitchFamily="18" charset="0"/>
                              </a:rPr>
                              <m:t>𝑀</m:t>
                            </m:r>
                          </m:e>
                          <m:sub>
                            <m:r>
                              <a:rPr lang="en-US" altLang="ja-JP" sz="2800" b="0" i="1" smtClean="0">
                                <a:latin typeface="Cambria Math" panose="02040503050406030204" pitchFamily="18" charset="0"/>
                              </a:rPr>
                              <m:t>𝐹</m:t>
                            </m:r>
                          </m:sub>
                        </m:sSub>
                      </m:sub>
                    </m:sSub>
                  </m:oMath>
                </a14:m>
                <a:r>
                  <a:rPr lang="en-US" altLang="ja-JP" sz="2800"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altLang="ja-JP" sz="2800" i="1" smtClean="0">
                            <a:latin typeface="Cambria Math" panose="02040503050406030204" pitchFamily="18" charset="0"/>
                            <a:cs typeface="Times New Roman" panose="02020603050405020304" pitchFamily="18" charset="0"/>
                          </a:rPr>
                        </m:ctrlPr>
                      </m:sSubPr>
                      <m:e>
                        <m:r>
                          <a:rPr lang="en-US" altLang="ja-JP" sz="2800" b="0" i="1" smtClean="0">
                            <a:latin typeface="Cambria Math" panose="02040503050406030204" pitchFamily="18" charset="0"/>
                            <a:cs typeface="Times New Roman" panose="02020603050405020304" pitchFamily="18" charset="0"/>
                          </a:rPr>
                          <m:t>𝑀</m:t>
                        </m:r>
                      </m:e>
                      <m:sub>
                        <m:r>
                          <a:rPr lang="en-US" altLang="ja-JP" sz="2800" b="0" i="1" smtClean="0">
                            <a:latin typeface="Cambria Math" panose="02040503050406030204" pitchFamily="18" charset="0"/>
                            <a:cs typeface="Times New Roman" panose="02020603050405020304" pitchFamily="18" charset="0"/>
                          </a:rPr>
                          <m:t>𝐹</m:t>
                        </m:r>
                      </m:sub>
                    </m:sSub>
                  </m:oMath>
                </a14:m>
                <a:r>
                  <a:rPr lang="ja-JP" altLang="en-US" sz="2800" dirty="0">
                    <a:latin typeface="Times New Roman" panose="02020603050405020304" pitchFamily="18" charset="0"/>
                    <a:cs typeface="Times New Roman" panose="02020603050405020304" pitchFamily="18" charset="0"/>
                  </a:rPr>
                  <a:t>月に</a:t>
                </a:r>
                <a:r>
                  <a:rPr lang="ja-JP" altLang="en-US" sz="2800">
                    <a:latin typeface="Times New Roman" panose="02020603050405020304" pitchFamily="18" charset="0"/>
                    <a:cs typeface="Times New Roman" panose="02020603050405020304" pitchFamily="18" charset="0"/>
                  </a:rPr>
                  <a:t>おけるゲーム</a:t>
                </a:r>
                <a14:m>
                  <m:oMath xmlns:m="http://schemas.openxmlformats.org/officeDocument/2006/math">
                    <m:r>
                      <a:rPr lang="en-US" altLang="ja-JP" i="1">
                        <a:latin typeface="Cambria Math" panose="02040503050406030204" pitchFamily="18" charset="0"/>
                        <a:cs typeface="Times New Roman" panose="02020603050405020304" pitchFamily="18" charset="0"/>
                      </a:rPr>
                      <m:t>𝐹</m:t>
                    </m:r>
                  </m:oMath>
                </a14:m>
                <a:r>
                  <a:rPr lang="ja-JP" altLang="en-US" sz="2800">
                    <a:latin typeface="Times New Roman" panose="02020603050405020304" pitchFamily="18" charset="0"/>
                    <a:cs typeface="Times New Roman" panose="02020603050405020304" pitchFamily="18" charset="0"/>
                  </a:rPr>
                  <a:t>の</a:t>
                </a:r>
                <a:r>
                  <a:rPr lang="ja-JP" altLang="en-US" sz="2800" dirty="0">
                    <a:latin typeface="Times New Roman" panose="02020603050405020304" pitchFamily="18" charset="0"/>
                    <a:cs typeface="Times New Roman" panose="02020603050405020304" pitchFamily="18" charset="0"/>
                  </a:rPr>
                  <a:t>プレイヤーの最大同時接続数</a:t>
                </a:r>
              </a:p>
              <a:p>
                <a:pPr marL="0" indent="0">
                  <a:buNone/>
                </a:pPr>
                <a:endParaRPr kumimoji="1" lang="en-US" altLang="ja-JP" dirty="0"/>
              </a:p>
              <a:p>
                <a:r>
                  <a:rPr lang="ja-JP" altLang="en-US" dirty="0"/>
                  <a:t>教師信号</a:t>
                </a:r>
                <a:endParaRPr lang="en-US" altLang="ja-JP" dirty="0"/>
              </a:p>
              <a:p>
                <a:pPr lvl="1"/>
                <a14:m>
                  <m:oMath xmlns:m="http://schemas.openxmlformats.org/officeDocument/2006/math">
                    <m:sSub>
                      <m:sSubPr>
                        <m:ctrlPr>
                          <a:rPr lang="ja-JP" altLang="en-US" sz="2400" b="0" i="1" smtClean="0">
                            <a:solidFill>
                              <a:srgbClr val="836967"/>
                            </a:solidFill>
                            <a:latin typeface="Cambria Math" panose="02040503050406030204" pitchFamily="18" charset="0"/>
                          </a:rPr>
                        </m:ctrlPr>
                      </m:sSubPr>
                      <m:e>
                        <m:r>
                          <a:rPr lang="en-US" altLang="ja-JP" sz="2400" b="0" i="1" smtClean="0">
                            <a:solidFill>
                              <a:schemeClr val="tx1"/>
                            </a:solidFill>
                            <a:latin typeface="Cambria Math" panose="02040503050406030204" pitchFamily="18" charset="0"/>
                          </a:rPr>
                          <m:t>𝐺</m:t>
                        </m:r>
                      </m:e>
                      <m:sub>
                        <m:r>
                          <a:rPr lang="en-US" altLang="ja-JP" sz="2400" b="0" i="1" smtClean="0">
                            <a:solidFill>
                              <a:schemeClr val="tx1"/>
                            </a:solidFill>
                            <a:latin typeface="Cambria Math" panose="02040503050406030204" pitchFamily="18" charset="0"/>
                          </a:rPr>
                          <m:t>𝐹</m:t>
                        </m:r>
                        <m:r>
                          <a:rPr lang="ja-JP" altLang="en-US" sz="2400" b="0" i="0">
                            <a:latin typeface="Cambria Math" panose="02040503050406030204" pitchFamily="18" charset="0"/>
                          </a:rPr>
                          <m:t>,</m:t>
                        </m:r>
                        <m:sSub>
                          <m:sSubPr>
                            <m:ctrlPr>
                              <a:rPr lang="en-US" altLang="ja-JP" sz="2400" b="0" i="1" smtClean="0">
                                <a:latin typeface="Cambria Math" panose="02040503050406030204" pitchFamily="18" charset="0"/>
                              </a:rPr>
                            </m:ctrlPr>
                          </m:sSubPr>
                          <m:e>
                            <m:r>
                              <a:rPr lang="en-US" altLang="ja-JP" sz="2400" b="0" i="1" smtClean="0">
                                <a:latin typeface="Cambria Math" panose="02040503050406030204" pitchFamily="18" charset="0"/>
                              </a:rPr>
                              <m:t>𝑀</m:t>
                            </m:r>
                          </m:e>
                          <m:sub>
                            <m:r>
                              <a:rPr lang="en-US" altLang="ja-JP" sz="2400" b="0" i="1" smtClean="0">
                                <a:latin typeface="Cambria Math" panose="02040503050406030204" pitchFamily="18" charset="0"/>
                              </a:rPr>
                              <m:t>𝐹</m:t>
                            </m:r>
                          </m:sub>
                        </m:sSub>
                      </m:sub>
                    </m:sSub>
                  </m:oMath>
                </a14:m>
                <a:r>
                  <a:rPr lang="en-US" altLang="ja-JP" sz="2400"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altLang="ja-JP" sz="2400" i="1" smtClean="0">
                            <a:latin typeface="Cambria Math" panose="02040503050406030204" pitchFamily="18" charset="0"/>
                            <a:cs typeface="Times New Roman" panose="02020603050405020304" pitchFamily="18" charset="0"/>
                          </a:rPr>
                        </m:ctrlPr>
                      </m:sSubPr>
                      <m:e>
                        <m:r>
                          <a:rPr lang="en-US" altLang="ja-JP" sz="2400" b="0" i="1" smtClean="0">
                            <a:latin typeface="Cambria Math" panose="02040503050406030204" pitchFamily="18" charset="0"/>
                            <a:cs typeface="Times New Roman" panose="02020603050405020304" pitchFamily="18" charset="0"/>
                          </a:rPr>
                          <m:t>𝑀</m:t>
                        </m:r>
                      </m:e>
                      <m:sub>
                        <m:r>
                          <a:rPr lang="en-US" altLang="ja-JP" sz="2400" b="0" i="1" smtClean="0">
                            <a:latin typeface="Cambria Math" panose="02040503050406030204" pitchFamily="18" charset="0"/>
                            <a:cs typeface="Times New Roman" panose="02020603050405020304" pitchFamily="18" charset="0"/>
                          </a:rPr>
                          <m:t>𝐹</m:t>
                        </m:r>
                      </m:sub>
                    </m:sSub>
                  </m:oMath>
                </a14:m>
                <a:r>
                  <a:rPr lang="ja-JP" altLang="en-US" sz="2400" dirty="0">
                    <a:latin typeface="Times New Roman" panose="02020603050405020304" pitchFamily="18" charset="0"/>
                    <a:cs typeface="Times New Roman" panose="02020603050405020304" pitchFamily="18" charset="0"/>
                  </a:rPr>
                  <a:t>月に</a:t>
                </a:r>
                <a:r>
                  <a:rPr lang="ja-JP" altLang="en-US" sz="2400">
                    <a:latin typeface="Times New Roman" panose="02020603050405020304" pitchFamily="18" charset="0"/>
                    <a:cs typeface="Times New Roman" panose="02020603050405020304" pitchFamily="18" charset="0"/>
                  </a:rPr>
                  <a:t>おけるゲーム</a:t>
                </a:r>
                <a14:m>
                  <m:oMath xmlns:m="http://schemas.openxmlformats.org/officeDocument/2006/math">
                    <m:r>
                      <a:rPr lang="en-US" altLang="ja-JP" i="1">
                        <a:latin typeface="Cambria Math" panose="02040503050406030204" pitchFamily="18" charset="0"/>
                        <a:cs typeface="Times New Roman" panose="02020603050405020304" pitchFamily="18" charset="0"/>
                      </a:rPr>
                      <m:t>𝐹</m:t>
                    </m:r>
                  </m:oMath>
                </a14:m>
                <a:r>
                  <a:rPr lang="ja-JP" altLang="en-US" sz="2400">
                    <a:latin typeface="Times New Roman" panose="02020603050405020304" pitchFamily="18" charset="0"/>
                    <a:cs typeface="Times New Roman" panose="02020603050405020304" pitchFamily="18" charset="0"/>
                  </a:rPr>
                  <a:t>の</a:t>
                </a:r>
                <a:r>
                  <a:rPr lang="ja-JP" altLang="en-US" sz="2400" dirty="0">
                    <a:latin typeface="Times New Roman" panose="02020603050405020304" pitchFamily="18" charset="0"/>
                    <a:cs typeface="Times New Roman" panose="02020603050405020304" pitchFamily="18" charset="0"/>
                  </a:rPr>
                  <a:t>プレイヤーの最大同時接続数の増加率</a:t>
                </a:r>
                <a:endParaRPr lang="en-US" altLang="ja-JP" sz="2400" dirty="0">
                  <a:latin typeface="Times New Roman" panose="02020603050405020304" pitchFamily="18" charset="0"/>
                  <a:cs typeface="Times New Roman" panose="02020603050405020304" pitchFamily="18" charset="0"/>
                </a:endParaRPr>
              </a:p>
              <a:p>
                <a:pPr marL="457200" lvl="1" indent="0">
                  <a:buNone/>
                </a:pPr>
                <a:endParaRPr lang="en-US" altLang="ja-JP" dirty="0">
                  <a:latin typeface="Times New Roman" panose="02020603050405020304" pitchFamily="18" charset="0"/>
                  <a:cs typeface="Times New Roman"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ja-JP" altLang="ja-JP" sz="2800" i="1" smtClean="0">
                              <a:solidFill>
                                <a:schemeClr val="tx1"/>
                              </a:solidFill>
                              <a:effectLst/>
                              <a:latin typeface="Cambria Math" panose="02040503050406030204" pitchFamily="18" charset="0"/>
                              <a:ea typeface="Cambria Math" panose="02040503050406030204" pitchFamily="18" charset="0"/>
                            </a:rPr>
                          </m:ctrlPr>
                        </m:sSubPr>
                        <m:e>
                          <m:r>
                            <a:rPr lang="en-US" altLang="ja-JP" sz="2800" i="1" kern="100">
                              <a:solidFill>
                                <a:schemeClr val="tx1"/>
                              </a:solidFill>
                              <a:effectLst/>
                              <a:latin typeface="Cambria Math" panose="02040503050406030204" pitchFamily="18" charset="0"/>
                              <a:ea typeface="ＭＳ 明朝" panose="02020609040205080304" pitchFamily="49" charset="-128"/>
                              <a:cs typeface="Times New Roman" panose="02020603050405020304" pitchFamily="18" charset="0"/>
                            </a:rPr>
                            <m:t>𝐺</m:t>
                          </m:r>
                        </m:e>
                        <m:sub>
                          <m:r>
                            <a:rPr lang="en-US" altLang="ja-JP" sz="2800" b="0" i="1" kern="100" smtClean="0">
                              <a:solidFill>
                                <a:schemeClr val="tx1"/>
                              </a:solidFill>
                              <a:effectLst/>
                              <a:latin typeface="Cambria Math" panose="02040503050406030204" pitchFamily="18" charset="0"/>
                              <a:ea typeface="ＭＳ 明朝" panose="02020609040205080304" pitchFamily="49" charset="-128"/>
                              <a:cs typeface="Times New Roman" panose="02020603050405020304" pitchFamily="18" charset="0"/>
                            </a:rPr>
                            <m:t>𝐹</m:t>
                          </m:r>
                          <m:r>
                            <a:rPr lang="en-US" altLang="ja-JP" sz="2800" i="1" kern="100">
                              <a:solidFill>
                                <a:schemeClr val="tx1"/>
                              </a:solidFill>
                              <a:effectLst/>
                              <a:latin typeface="Cambria Math" panose="02040503050406030204" pitchFamily="18" charset="0"/>
                              <a:ea typeface="ＭＳ 明朝" panose="02020609040205080304" pitchFamily="49" charset="-128"/>
                              <a:cs typeface="Times New Roman" panose="02020603050405020304" pitchFamily="18" charset="0"/>
                            </a:rPr>
                            <m:t>,</m:t>
                          </m:r>
                          <m:sSub>
                            <m:sSubPr>
                              <m:ctrlPr>
                                <a:rPr lang="ja-JP" altLang="ja-JP" sz="2800" i="1">
                                  <a:solidFill>
                                    <a:schemeClr val="tx1"/>
                                  </a:solidFill>
                                  <a:effectLst/>
                                  <a:latin typeface="Cambria Math" panose="02040503050406030204" pitchFamily="18" charset="0"/>
                                  <a:ea typeface="Cambria Math" panose="02040503050406030204" pitchFamily="18" charset="0"/>
                                </a:rPr>
                              </m:ctrlPr>
                            </m:sSubPr>
                            <m:e>
                              <m:r>
                                <a:rPr lang="en-US" altLang="ja-JP" sz="2800" i="1" kern="100">
                                  <a:solidFill>
                                    <a:schemeClr val="tx1"/>
                                  </a:solidFill>
                                  <a:effectLst/>
                                  <a:latin typeface="Cambria Math" panose="02040503050406030204" pitchFamily="18" charset="0"/>
                                  <a:ea typeface="ＭＳ 明朝" panose="02020609040205080304" pitchFamily="49" charset="-128"/>
                                  <a:cs typeface="Times New Roman" panose="02020603050405020304" pitchFamily="18" charset="0"/>
                                </a:rPr>
                                <m:t>𝑀</m:t>
                              </m:r>
                            </m:e>
                            <m:sub>
                              <m:r>
                                <a:rPr lang="en-US" altLang="ja-JP" sz="2800" b="0" i="1" kern="100" smtClean="0">
                                  <a:solidFill>
                                    <a:schemeClr val="tx1"/>
                                  </a:solidFill>
                                  <a:effectLst/>
                                  <a:latin typeface="Cambria Math" panose="02040503050406030204" pitchFamily="18" charset="0"/>
                                  <a:ea typeface="ＭＳ 明朝" panose="02020609040205080304" pitchFamily="49" charset="-128"/>
                                  <a:cs typeface="Times New Roman" panose="02020603050405020304" pitchFamily="18" charset="0"/>
                                </a:rPr>
                                <m:t>𝐹</m:t>
                              </m:r>
                            </m:sub>
                          </m:sSub>
                        </m:sub>
                      </m:sSub>
                      <m:r>
                        <a:rPr lang="en-US" altLang="ja-JP" sz="2800" i="1" kern="100">
                          <a:solidFill>
                            <a:schemeClr val="tx1"/>
                          </a:solidFill>
                          <a:effectLst/>
                          <a:latin typeface="Cambria Math" panose="02040503050406030204" pitchFamily="18" charset="0"/>
                          <a:ea typeface="ＭＳ 明朝" panose="02020609040205080304" pitchFamily="49" charset="-128"/>
                          <a:cs typeface="Times New Roman" panose="02020603050405020304" pitchFamily="18" charset="0"/>
                        </a:rPr>
                        <m:t>=</m:t>
                      </m:r>
                      <m:d>
                        <m:dPr>
                          <m:ctrlPr>
                            <a:rPr lang="ja-JP" altLang="ja-JP" sz="2800" i="1">
                              <a:solidFill>
                                <a:schemeClr val="tx1"/>
                              </a:solidFill>
                              <a:effectLst/>
                              <a:latin typeface="Cambria Math" panose="02040503050406030204" pitchFamily="18" charset="0"/>
                              <a:ea typeface="Cambria Math" panose="02040503050406030204" pitchFamily="18" charset="0"/>
                            </a:rPr>
                          </m:ctrlPr>
                        </m:dPr>
                        <m:e>
                          <m:f>
                            <m:fPr>
                              <m:ctrlPr>
                                <a:rPr lang="ja-JP" altLang="ja-JP" sz="2800" i="1">
                                  <a:solidFill>
                                    <a:schemeClr val="tx1"/>
                                  </a:solidFill>
                                  <a:effectLst/>
                                  <a:latin typeface="Cambria Math" panose="02040503050406030204" pitchFamily="18" charset="0"/>
                                  <a:ea typeface="Cambria Math" panose="02040503050406030204" pitchFamily="18" charset="0"/>
                                </a:rPr>
                              </m:ctrlPr>
                            </m:fPr>
                            <m:num>
                              <m:sSub>
                                <m:sSubPr>
                                  <m:ctrlPr>
                                    <a:rPr lang="ja-JP" altLang="ja-JP" sz="2800" i="1">
                                      <a:solidFill>
                                        <a:schemeClr val="tx1"/>
                                      </a:solidFill>
                                      <a:effectLst/>
                                      <a:latin typeface="Cambria Math" panose="02040503050406030204" pitchFamily="18" charset="0"/>
                                      <a:ea typeface="Cambria Math" panose="02040503050406030204" pitchFamily="18" charset="0"/>
                                    </a:rPr>
                                  </m:ctrlPr>
                                </m:sSubPr>
                                <m:e>
                                  <m:r>
                                    <a:rPr lang="en-US" altLang="ja-JP" sz="2800" i="1" kern="100">
                                      <a:solidFill>
                                        <a:schemeClr val="tx1"/>
                                      </a:solidFill>
                                      <a:effectLst/>
                                      <a:latin typeface="Cambria Math" panose="02040503050406030204" pitchFamily="18" charset="0"/>
                                      <a:ea typeface="ＭＳ 明朝" panose="02020609040205080304" pitchFamily="49" charset="-128"/>
                                      <a:cs typeface="Times New Roman" panose="02020603050405020304" pitchFamily="18" charset="0"/>
                                    </a:rPr>
                                    <m:t>𝑃</m:t>
                                  </m:r>
                                </m:e>
                                <m:sub>
                                  <m:sSub>
                                    <m:sSubPr>
                                      <m:ctrlPr>
                                        <a:rPr lang="ja-JP" altLang="ja-JP" sz="2800" i="1">
                                          <a:solidFill>
                                            <a:schemeClr val="tx1"/>
                                          </a:solidFill>
                                          <a:effectLst/>
                                          <a:latin typeface="Cambria Math" panose="02040503050406030204" pitchFamily="18" charset="0"/>
                                          <a:ea typeface="Cambria Math" panose="02040503050406030204" pitchFamily="18" charset="0"/>
                                        </a:rPr>
                                      </m:ctrlPr>
                                    </m:sSubPr>
                                    <m:e>
                                      <m:r>
                                        <a:rPr lang="en-US" altLang="ja-JP" sz="2800" i="1" kern="100">
                                          <a:solidFill>
                                            <a:schemeClr val="tx1"/>
                                          </a:solidFill>
                                          <a:effectLst/>
                                          <a:latin typeface="Cambria Math" panose="02040503050406030204" pitchFamily="18" charset="0"/>
                                          <a:ea typeface="ＭＳ 明朝" panose="02020609040205080304" pitchFamily="49" charset="-128"/>
                                          <a:cs typeface="Times New Roman" panose="02020603050405020304" pitchFamily="18" charset="0"/>
                                        </a:rPr>
                                        <m:t>𝑀</m:t>
                                      </m:r>
                                    </m:e>
                                    <m:sub>
                                      <m:r>
                                        <a:rPr lang="en-US" altLang="ja-JP" sz="2800" b="0" i="1" kern="100" smtClean="0">
                                          <a:solidFill>
                                            <a:schemeClr val="tx1"/>
                                          </a:solidFill>
                                          <a:effectLst/>
                                          <a:latin typeface="Cambria Math" panose="02040503050406030204" pitchFamily="18" charset="0"/>
                                          <a:ea typeface="ＭＳ 明朝" panose="02020609040205080304" pitchFamily="49" charset="-128"/>
                                          <a:cs typeface="Times New Roman" panose="02020603050405020304" pitchFamily="18" charset="0"/>
                                        </a:rPr>
                                        <m:t>𝐹</m:t>
                                      </m:r>
                                      <m:r>
                                        <a:rPr lang="en-US" altLang="ja-JP" sz="2800" i="1" kern="100">
                                          <a:solidFill>
                                            <a:schemeClr val="tx1"/>
                                          </a:solidFill>
                                          <a:effectLst/>
                                          <a:latin typeface="Cambria Math" panose="02040503050406030204" pitchFamily="18" charset="0"/>
                                          <a:ea typeface="ＭＳ 明朝" panose="02020609040205080304" pitchFamily="49" charset="-128"/>
                                          <a:cs typeface="Times New Roman" panose="02020603050405020304" pitchFamily="18" charset="0"/>
                                        </a:rPr>
                                        <m:t>+1</m:t>
                                      </m:r>
                                    </m:sub>
                                  </m:sSub>
                                </m:sub>
                              </m:sSub>
                            </m:num>
                            <m:den>
                              <m:sSub>
                                <m:sSubPr>
                                  <m:ctrlPr>
                                    <a:rPr lang="ja-JP" altLang="ja-JP" sz="2800" i="1">
                                      <a:solidFill>
                                        <a:schemeClr val="tx1"/>
                                      </a:solidFill>
                                      <a:effectLst/>
                                      <a:latin typeface="Cambria Math" panose="02040503050406030204" pitchFamily="18" charset="0"/>
                                      <a:ea typeface="Cambria Math" panose="02040503050406030204" pitchFamily="18" charset="0"/>
                                    </a:rPr>
                                  </m:ctrlPr>
                                </m:sSubPr>
                                <m:e>
                                  <m:r>
                                    <a:rPr lang="en-US" altLang="ja-JP" sz="2800" i="1" kern="100">
                                      <a:solidFill>
                                        <a:schemeClr val="tx1"/>
                                      </a:solidFill>
                                      <a:effectLst/>
                                      <a:latin typeface="Cambria Math" panose="02040503050406030204" pitchFamily="18" charset="0"/>
                                      <a:ea typeface="ＭＳ 明朝" panose="02020609040205080304" pitchFamily="49" charset="-128"/>
                                      <a:cs typeface="Times New Roman" panose="02020603050405020304" pitchFamily="18" charset="0"/>
                                    </a:rPr>
                                    <m:t>𝑃</m:t>
                                  </m:r>
                                </m:e>
                                <m:sub>
                                  <m:sSub>
                                    <m:sSubPr>
                                      <m:ctrlPr>
                                        <a:rPr lang="ja-JP" altLang="ja-JP" sz="2800" i="1">
                                          <a:solidFill>
                                            <a:schemeClr val="tx1"/>
                                          </a:solidFill>
                                          <a:effectLst/>
                                          <a:latin typeface="Cambria Math" panose="02040503050406030204" pitchFamily="18" charset="0"/>
                                          <a:ea typeface="Cambria Math" panose="02040503050406030204" pitchFamily="18" charset="0"/>
                                        </a:rPr>
                                      </m:ctrlPr>
                                    </m:sSubPr>
                                    <m:e>
                                      <m:r>
                                        <a:rPr lang="en-US" altLang="ja-JP" sz="2800" i="1" kern="100">
                                          <a:solidFill>
                                            <a:schemeClr val="tx1"/>
                                          </a:solidFill>
                                          <a:effectLst/>
                                          <a:latin typeface="Cambria Math" panose="02040503050406030204" pitchFamily="18" charset="0"/>
                                          <a:ea typeface="ＭＳ 明朝" panose="02020609040205080304" pitchFamily="49" charset="-128"/>
                                          <a:cs typeface="Times New Roman" panose="02020603050405020304" pitchFamily="18" charset="0"/>
                                        </a:rPr>
                                        <m:t>𝑀</m:t>
                                      </m:r>
                                    </m:e>
                                    <m:sub>
                                      <m:r>
                                        <a:rPr lang="en-US" altLang="ja-JP" sz="2800" b="0" i="1" kern="100" smtClean="0">
                                          <a:solidFill>
                                            <a:schemeClr val="tx1"/>
                                          </a:solidFill>
                                          <a:effectLst/>
                                          <a:latin typeface="Cambria Math" panose="02040503050406030204" pitchFamily="18" charset="0"/>
                                          <a:ea typeface="ＭＳ 明朝" panose="02020609040205080304" pitchFamily="49" charset="-128"/>
                                          <a:cs typeface="Times New Roman" panose="02020603050405020304" pitchFamily="18" charset="0"/>
                                        </a:rPr>
                                        <m:t>𝐹</m:t>
                                      </m:r>
                                    </m:sub>
                                  </m:sSub>
                                </m:sub>
                              </m:sSub>
                            </m:den>
                          </m:f>
                        </m:e>
                      </m:d>
                      <m:r>
                        <a:rPr lang="en-US" altLang="ja-JP" sz="2800" i="1" kern="100">
                          <a:solidFill>
                            <a:schemeClr val="tx1"/>
                          </a:solidFill>
                          <a:effectLst/>
                          <a:latin typeface="Cambria Math" panose="02040503050406030204" pitchFamily="18" charset="0"/>
                          <a:ea typeface="ＭＳ 明朝" panose="02020609040205080304" pitchFamily="49" charset="-128"/>
                          <a:cs typeface="Times New Roman" panose="02020603050405020304" pitchFamily="18" charset="0"/>
                        </a:rPr>
                        <m:t>×100−100</m:t>
                      </m:r>
                    </m:oMath>
                  </m:oMathPara>
                </a14:m>
                <a:endParaRPr lang="en-US" altLang="ja-JP" dirty="0">
                  <a:solidFill>
                    <a:schemeClr val="tx1"/>
                  </a:solidFill>
                  <a:effectLst/>
                </a:endParaRPr>
              </a:p>
              <a:p>
                <a:pPr marL="0" indent="0">
                  <a:buNone/>
                </a:pPr>
                <a:endParaRPr kumimoji="1" lang="en-US" altLang="ja-JP" dirty="0"/>
              </a:p>
              <a:p>
                <a:pPr marL="0" indent="0">
                  <a:buNone/>
                </a:pPr>
                <a:endParaRPr lang="en-US" altLang="ja-JP" dirty="0"/>
              </a:p>
              <a:p>
                <a:pPr marL="0" indent="0">
                  <a:buNone/>
                </a:pPr>
                <a:endParaRPr kumimoji="1" lang="en-US" altLang="ja-JP" dirty="0"/>
              </a:p>
              <a:p>
                <a:pPr marL="0" indent="0">
                  <a:buNone/>
                </a:pPr>
                <a:endParaRPr lang="en-US" altLang="ja-JP" dirty="0"/>
              </a:p>
              <a:p>
                <a:pPr marL="0" indent="0">
                  <a:buNone/>
                </a:pPr>
                <a:endParaRPr kumimoji="1" lang="ja-JP" altLang="en-US" dirty="0"/>
              </a:p>
            </p:txBody>
          </p:sp>
        </mc:Choice>
        <mc:Fallback xmlns="">
          <p:sp>
            <p:nvSpPr>
              <p:cNvPr id="3" name="コンテンツ プレースホルダー 2">
                <a:extLst>
                  <a:ext uri="{FF2B5EF4-FFF2-40B4-BE49-F238E27FC236}">
                    <a16:creationId xmlns:a16="http://schemas.microsoft.com/office/drawing/2014/main" id="{F4860599-1691-2CC1-4D4F-41471F194D17}"/>
                  </a:ext>
                </a:extLst>
              </p:cNvPr>
              <p:cNvSpPr>
                <a:spLocks noGrp="1" noRot="1" noChangeAspect="1" noMove="1" noResize="1" noEditPoints="1" noAdjustHandles="1" noChangeArrowheads="1" noChangeShapeType="1" noTextEdit="1"/>
              </p:cNvSpPr>
              <p:nvPr>
                <p:ph idx="1"/>
              </p:nvPr>
            </p:nvSpPr>
            <p:spPr>
              <a:blipFill>
                <a:blip r:embed="rId2"/>
                <a:stretch>
                  <a:fillRect l="-871" t="-1679"/>
                </a:stretch>
              </a:blipFill>
            </p:spPr>
            <p:txBody>
              <a:bodyPr/>
              <a:lstStyle/>
              <a:p>
                <a:r>
                  <a:rPr lang="ja-JP" altLang="en-US">
                    <a:noFill/>
                  </a:rPr>
                  <a:t> </a:t>
                </a:r>
              </a:p>
            </p:txBody>
          </p:sp>
        </mc:Fallback>
      </mc:AlternateContent>
      <p:sp>
        <p:nvSpPr>
          <p:cNvPr id="4" name="スライド番号プレースホルダー 3">
            <a:extLst>
              <a:ext uri="{FF2B5EF4-FFF2-40B4-BE49-F238E27FC236}">
                <a16:creationId xmlns:a16="http://schemas.microsoft.com/office/drawing/2014/main" id="{E0D04905-DD76-E8CB-9BD1-91E4AE674B69}"/>
              </a:ext>
            </a:extLst>
          </p:cNvPr>
          <p:cNvSpPr>
            <a:spLocks noGrp="1"/>
          </p:cNvSpPr>
          <p:nvPr>
            <p:ph type="sldNum" sz="quarter" idx="12"/>
          </p:nvPr>
        </p:nvSpPr>
        <p:spPr/>
        <p:txBody>
          <a:bodyPr/>
          <a:lstStyle/>
          <a:p>
            <a:fld id="{3C83C733-A267-4C27-B924-90460700986B}" type="slidenum">
              <a:rPr lang="ja-JP" altLang="en-US" smtClean="0"/>
              <a:pPr/>
              <a:t>44</a:t>
            </a:fld>
            <a:endParaRPr lang="ja-JP" altLang="en-US"/>
          </a:p>
        </p:txBody>
      </p:sp>
    </p:spTree>
    <p:extLst>
      <p:ext uri="{BB962C8B-B14F-4D97-AF65-F5344CB8AC3E}">
        <p14:creationId xmlns:p14="http://schemas.microsoft.com/office/powerpoint/2010/main" val="43744840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433144A-70A2-F3C2-D75B-FA9012631AE2}"/>
              </a:ext>
            </a:extLst>
          </p:cNvPr>
          <p:cNvSpPr>
            <a:spLocks noGrp="1"/>
          </p:cNvSpPr>
          <p:nvPr>
            <p:ph type="title"/>
          </p:nvPr>
        </p:nvSpPr>
        <p:spPr/>
        <p:txBody>
          <a:bodyPr/>
          <a:lstStyle/>
          <a:p>
            <a:r>
              <a:rPr kumimoji="1" lang="ja-JP" altLang="en-US"/>
              <a:t>提案手法</a:t>
            </a:r>
          </a:p>
        </p:txBody>
      </p:sp>
      <p:sp>
        <p:nvSpPr>
          <p:cNvPr id="4" name="スライド番号プレースホルダー 3">
            <a:extLst>
              <a:ext uri="{FF2B5EF4-FFF2-40B4-BE49-F238E27FC236}">
                <a16:creationId xmlns:a16="http://schemas.microsoft.com/office/drawing/2014/main" id="{0AABB693-A5D8-4E47-9F5B-0BB0FFF5FE12}"/>
              </a:ext>
            </a:extLst>
          </p:cNvPr>
          <p:cNvSpPr>
            <a:spLocks noGrp="1"/>
          </p:cNvSpPr>
          <p:nvPr>
            <p:ph type="sldNum" sz="quarter" idx="12"/>
          </p:nvPr>
        </p:nvSpPr>
        <p:spPr/>
        <p:txBody>
          <a:bodyPr/>
          <a:lstStyle/>
          <a:p>
            <a:fld id="{3C83C733-A267-4C27-B924-90460700986B}" type="slidenum">
              <a:rPr lang="ja-JP" altLang="en-US" smtClean="0"/>
              <a:pPr/>
              <a:t>45</a:t>
            </a:fld>
            <a:endParaRPr lang="ja-JP" altLang="en-US"/>
          </a:p>
        </p:txBody>
      </p:sp>
      <p:sp>
        <p:nvSpPr>
          <p:cNvPr id="5" name="角丸四角形 4">
            <a:extLst>
              <a:ext uri="{FF2B5EF4-FFF2-40B4-BE49-F238E27FC236}">
                <a16:creationId xmlns:a16="http://schemas.microsoft.com/office/drawing/2014/main" id="{24535BC6-07A6-040F-E90A-DF2BC0F0A7E6}"/>
              </a:ext>
            </a:extLst>
          </p:cNvPr>
          <p:cNvSpPr/>
          <p:nvPr/>
        </p:nvSpPr>
        <p:spPr>
          <a:xfrm>
            <a:off x="262076" y="1338023"/>
            <a:ext cx="4749800" cy="1066800"/>
          </a:xfrm>
          <a:prstGeom prst="roundRect">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sz="2800" kern="100" dirty="0">
                <a:solidFill>
                  <a:schemeClr val="tx1"/>
                </a:solidFill>
                <a:effectLst/>
                <a:latin typeface="Times New Roman" panose="02020603050405020304" pitchFamily="18" charset="0"/>
                <a:ea typeface="ＭＳ 明朝" panose="02020609040205080304" pitchFamily="49" charset="-128"/>
              </a:rPr>
              <a:t>Popularity of games on Steam</a:t>
            </a:r>
            <a:endParaRPr kumimoji="1" lang="ja-JP" altLang="en-US" sz="4000" dirty="0">
              <a:solidFill>
                <a:schemeClr val="tx1"/>
              </a:solidFill>
            </a:endParaRPr>
          </a:p>
        </p:txBody>
      </p:sp>
      <p:sp>
        <p:nvSpPr>
          <p:cNvPr id="6" name="角丸四角形 5">
            <a:extLst>
              <a:ext uri="{FF2B5EF4-FFF2-40B4-BE49-F238E27FC236}">
                <a16:creationId xmlns:a16="http://schemas.microsoft.com/office/drawing/2014/main" id="{5918A5D9-A07C-0AB6-31A7-0D917704C2CA}"/>
              </a:ext>
            </a:extLst>
          </p:cNvPr>
          <p:cNvSpPr/>
          <p:nvPr/>
        </p:nvSpPr>
        <p:spPr>
          <a:xfrm>
            <a:off x="7175032" y="1338023"/>
            <a:ext cx="4749800" cy="1066800"/>
          </a:xfrm>
          <a:prstGeom prst="roundRect">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sz="2800" kern="100" dirty="0">
                <a:solidFill>
                  <a:schemeClr val="tx1"/>
                </a:solidFill>
                <a:effectLst/>
                <a:latin typeface="Times New Roman" panose="02020603050405020304" pitchFamily="18" charset="0"/>
                <a:ea typeface="ＭＳ 明朝" panose="02020609040205080304" pitchFamily="49" charset="-128"/>
              </a:rPr>
              <a:t>Steam DB</a:t>
            </a:r>
            <a:endParaRPr kumimoji="1" lang="ja-JP" altLang="en-US" sz="4000" dirty="0">
              <a:solidFill>
                <a:schemeClr val="tx1"/>
              </a:solidFill>
            </a:endParaRPr>
          </a:p>
        </p:txBody>
      </p:sp>
      <p:sp>
        <p:nvSpPr>
          <p:cNvPr id="7" name="下矢印 6">
            <a:extLst>
              <a:ext uri="{FF2B5EF4-FFF2-40B4-BE49-F238E27FC236}">
                <a16:creationId xmlns:a16="http://schemas.microsoft.com/office/drawing/2014/main" id="{779ADB30-F562-0102-B09E-1F07DC85C823}"/>
              </a:ext>
            </a:extLst>
          </p:cNvPr>
          <p:cNvSpPr/>
          <p:nvPr/>
        </p:nvSpPr>
        <p:spPr>
          <a:xfrm>
            <a:off x="1828710" y="2658612"/>
            <a:ext cx="1616528" cy="636815"/>
          </a:xfrm>
          <a:prstGeom prst="downArrow">
            <a:avLst/>
          </a:prstGeom>
          <a:solidFill>
            <a:srgbClr val="FF0000"/>
          </a:solid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2800" dirty="0">
              <a:solidFill>
                <a:schemeClr val="tx1"/>
              </a:solidFill>
            </a:endParaRPr>
          </a:p>
        </p:txBody>
      </p:sp>
      <p:sp>
        <p:nvSpPr>
          <p:cNvPr id="8" name="下矢印 7">
            <a:extLst>
              <a:ext uri="{FF2B5EF4-FFF2-40B4-BE49-F238E27FC236}">
                <a16:creationId xmlns:a16="http://schemas.microsoft.com/office/drawing/2014/main" id="{079C978F-C35F-6852-B775-A13F70C4B3EB}"/>
              </a:ext>
            </a:extLst>
          </p:cNvPr>
          <p:cNvSpPr/>
          <p:nvPr/>
        </p:nvSpPr>
        <p:spPr>
          <a:xfrm>
            <a:off x="8746762" y="2658613"/>
            <a:ext cx="1616528" cy="636815"/>
          </a:xfrm>
          <a:prstGeom prst="downArrow">
            <a:avLst/>
          </a:prstGeom>
          <a:solidFill>
            <a:srgbClr val="FF0000"/>
          </a:solid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2800" dirty="0">
              <a:solidFill>
                <a:schemeClr val="tx1"/>
              </a:solidFill>
            </a:endParaRPr>
          </a:p>
        </p:txBody>
      </p:sp>
      <mc:AlternateContent xmlns:mc="http://schemas.openxmlformats.org/markup-compatibility/2006" xmlns:a14="http://schemas.microsoft.com/office/drawing/2010/main">
        <mc:Choice Requires="a14">
          <p:sp>
            <p:nvSpPr>
              <p:cNvPr id="10" name="テキスト ボックス 9">
                <a:extLst>
                  <a:ext uri="{FF2B5EF4-FFF2-40B4-BE49-F238E27FC236}">
                    <a16:creationId xmlns:a16="http://schemas.microsoft.com/office/drawing/2014/main" id="{FEC971F9-2336-365C-3856-C0B41CA379DD}"/>
                  </a:ext>
                </a:extLst>
              </p:cNvPr>
              <p:cNvSpPr txBox="1"/>
              <p:nvPr/>
            </p:nvSpPr>
            <p:spPr>
              <a:xfrm>
                <a:off x="440782" y="3394098"/>
                <a:ext cx="5094603" cy="991105"/>
              </a:xfrm>
              <a:prstGeom prst="rect">
                <a:avLst/>
              </a:prstGeom>
              <a:noFill/>
            </p:spPr>
            <p:txBody>
              <a:bodyPr wrap="square">
                <a:spAutoFit/>
              </a:bodyPr>
              <a:lstStyle/>
              <a:p>
                <a14:m>
                  <m:oMath xmlns:m="http://schemas.openxmlformats.org/officeDocument/2006/math">
                    <m:sSub>
                      <m:sSubPr>
                        <m:ctrlPr>
                          <a:rPr lang="ja-JP" altLang="en-US" sz="2800" b="0" i="1" smtClean="0">
                            <a:solidFill>
                              <a:srgbClr val="836967"/>
                            </a:solidFill>
                            <a:latin typeface="Cambria Math" panose="02040503050406030204" pitchFamily="18" charset="0"/>
                          </a:rPr>
                        </m:ctrlPr>
                      </m:sSubPr>
                      <m:e>
                        <m:r>
                          <a:rPr lang="ja-JP" altLang="en-US" sz="2800" b="0" i="1">
                            <a:latin typeface="Cambria Math" panose="02040503050406030204" pitchFamily="18" charset="0"/>
                          </a:rPr>
                          <m:t>𝑃</m:t>
                        </m:r>
                      </m:e>
                      <m:sub>
                        <m:r>
                          <a:rPr lang="en-US" altLang="ja-JP" sz="2800" b="0" i="1" smtClean="0">
                            <a:latin typeface="Cambria Math" panose="02040503050406030204" pitchFamily="18" charset="0"/>
                          </a:rPr>
                          <m:t>𝐹</m:t>
                        </m:r>
                        <m:r>
                          <a:rPr lang="ja-JP" altLang="en-US" sz="2800" b="0" i="0">
                            <a:latin typeface="Cambria Math" panose="02040503050406030204" pitchFamily="18" charset="0"/>
                          </a:rPr>
                          <m:t>,</m:t>
                        </m:r>
                        <m:sSub>
                          <m:sSubPr>
                            <m:ctrlPr>
                              <a:rPr lang="en-US" altLang="ja-JP" sz="2800" b="0" i="1" smtClean="0">
                                <a:latin typeface="Cambria Math" panose="02040503050406030204" pitchFamily="18" charset="0"/>
                              </a:rPr>
                            </m:ctrlPr>
                          </m:sSubPr>
                          <m:e>
                            <m:r>
                              <a:rPr lang="en-US" altLang="ja-JP" sz="2800" b="0" i="1" smtClean="0">
                                <a:latin typeface="Cambria Math" panose="02040503050406030204" pitchFamily="18" charset="0"/>
                              </a:rPr>
                              <m:t>𝑀</m:t>
                            </m:r>
                          </m:e>
                          <m:sub>
                            <m:r>
                              <a:rPr lang="en-US" altLang="ja-JP" sz="2800" b="0" i="1" smtClean="0">
                                <a:latin typeface="Cambria Math" panose="02040503050406030204" pitchFamily="18" charset="0"/>
                              </a:rPr>
                              <m:t>𝐹</m:t>
                            </m:r>
                          </m:sub>
                        </m:sSub>
                      </m:sub>
                    </m:sSub>
                  </m:oMath>
                </a14:m>
                <a:r>
                  <a:rPr lang="en-US" altLang="ja-JP" sz="2800"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altLang="ja-JP" sz="2800" i="1" smtClean="0">
                            <a:latin typeface="Cambria Math" panose="02040503050406030204" pitchFamily="18" charset="0"/>
                            <a:cs typeface="Times New Roman" panose="02020603050405020304" pitchFamily="18" charset="0"/>
                          </a:rPr>
                        </m:ctrlPr>
                      </m:sSubPr>
                      <m:e>
                        <m:r>
                          <a:rPr lang="en-US" altLang="ja-JP" sz="2800" b="0" i="1" smtClean="0">
                            <a:latin typeface="Cambria Math" panose="02040503050406030204" pitchFamily="18" charset="0"/>
                            <a:cs typeface="Times New Roman" panose="02020603050405020304" pitchFamily="18" charset="0"/>
                          </a:rPr>
                          <m:t>𝑀</m:t>
                        </m:r>
                      </m:e>
                      <m:sub>
                        <m:r>
                          <a:rPr lang="en-US" altLang="ja-JP" sz="2800" b="0" i="1" smtClean="0">
                            <a:latin typeface="Cambria Math" panose="02040503050406030204" pitchFamily="18" charset="0"/>
                            <a:cs typeface="Times New Roman" panose="02020603050405020304" pitchFamily="18" charset="0"/>
                          </a:rPr>
                          <m:t>𝐹</m:t>
                        </m:r>
                      </m:sub>
                    </m:sSub>
                  </m:oMath>
                </a14:m>
                <a:r>
                  <a:rPr lang="ja-JP" altLang="en-US" sz="2800">
                    <a:latin typeface="Times New Roman" panose="02020603050405020304" pitchFamily="18" charset="0"/>
                    <a:cs typeface="Times New Roman" panose="02020603050405020304" pitchFamily="18" charset="0"/>
                  </a:rPr>
                  <a:t>月におけるゲーム</a:t>
                </a:r>
                <a14:m>
                  <m:oMath xmlns:m="http://schemas.openxmlformats.org/officeDocument/2006/math">
                    <m:r>
                      <a:rPr lang="en-US" altLang="ja-JP" sz="2800" b="0" i="1" smtClean="0">
                        <a:latin typeface="Cambria Math" panose="02040503050406030204" pitchFamily="18" charset="0"/>
                        <a:cs typeface="Times New Roman" panose="02020603050405020304" pitchFamily="18" charset="0"/>
                      </a:rPr>
                      <m:t>𝐹</m:t>
                    </m:r>
                  </m:oMath>
                </a14:m>
                <a:r>
                  <a:rPr lang="ja-JP" altLang="en-US" sz="2800">
                    <a:latin typeface="Times New Roman" panose="02020603050405020304" pitchFamily="18" charset="0"/>
                    <a:cs typeface="Times New Roman" panose="02020603050405020304" pitchFamily="18" charset="0"/>
                  </a:rPr>
                  <a:t>の</a:t>
                </a:r>
                <a:endParaRPr lang="en-US" altLang="ja-JP" sz="2800" dirty="0">
                  <a:latin typeface="Times New Roman" panose="02020603050405020304" pitchFamily="18" charset="0"/>
                  <a:cs typeface="Times New Roman" panose="02020603050405020304" pitchFamily="18" charset="0"/>
                </a:endParaRPr>
              </a:p>
              <a:p>
                <a:r>
                  <a:rPr lang="ja-JP" altLang="en-US" sz="2800">
                    <a:latin typeface="Times New Roman" panose="02020603050405020304" pitchFamily="18" charset="0"/>
                    <a:cs typeface="Times New Roman" panose="02020603050405020304" pitchFamily="18" charset="0"/>
                  </a:rPr>
                  <a:t>プレイヤーの最大同時接続数</a:t>
                </a:r>
              </a:p>
            </p:txBody>
          </p:sp>
        </mc:Choice>
        <mc:Fallback xmlns="">
          <p:sp>
            <p:nvSpPr>
              <p:cNvPr id="10" name="テキスト ボックス 9">
                <a:extLst>
                  <a:ext uri="{FF2B5EF4-FFF2-40B4-BE49-F238E27FC236}">
                    <a16:creationId xmlns:a16="http://schemas.microsoft.com/office/drawing/2014/main" id="{FEC971F9-2336-365C-3856-C0B41CA379DD}"/>
                  </a:ext>
                </a:extLst>
              </p:cNvPr>
              <p:cNvSpPr txBox="1">
                <a:spLocks noRot="1" noChangeAspect="1" noMove="1" noResize="1" noEditPoints="1" noAdjustHandles="1" noChangeArrowheads="1" noChangeShapeType="1" noTextEdit="1"/>
              </p:cNvSpPr>
              <p:nvPr/>
            </p:nvSpPr>
            <p:spPr>
              <a:xfrm>
                <a:off x="440782" y="3394098"/>
                <a:ext cx="5094603" cy="991105"/>
              </a:xfrm>
              <a:prstGeom prst="rect">
                <a:avLst/>
              </a:prstGeom>
              <a:blipFill>
                <a:blip r:embed="rId3"/>
                <a:stretch>
                  <a:fillRect l="-2488" t="-8861" r="-2239" b="-1519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 name="テキスト ボックス 11">
                <a:extLst>
                  <a:ext uri="{FF2B5EF4-FFF2-40B4-BE49-F238E27FC236}">
                    <a16:creationId xmlns:a16="http://schemas.microsoft.com/office/drawing/2014/main" id="{E0A31553-0934-38EE-6089-3CD0F61D86B5}"/>
                  </a:ext>
                </a:extLst>
              </p:cNvPr>
              <p:cNvSpPr txBox="1"/>
              <p:nvPr/>
            </p:nvSpPr>
            <p:spPr>
              <a:xfrm>
                <a:off x="262076" y="4938465"/>
                <a:ext cx="6106975" cy="1384995"/>
              </a:xfrm>
              <a:prstGeom prst="rect">
                <a:avLst/>
              </a:prstGeom>
              <a:noFill/>
              <a:ln>
                <a:solidFill>
                  <a:schemeClr val="tx1"/>
                </a:solidFill>
              </a:ln>
            </p:spPr>
            <p:txBody>
              <a:bodyPr wrap="square">
                <a:spAutoFit/>
              </a:bodyPr>
              <a:lstStyle/>
              <a:p>
                <a14:m>
                  <m:oMath xmlns:m="http://schemas.openxmlformats.org/officeDocument/2006/math">
                    <m:r>
                      <a:rPr lang="en-US" altLang="ja-JP" sz="2800" b="0" i="1" smtClean="0">
                        <a:latin typeface="Cambria Math" panose="02040503050406030204" pitchFamily="18" charset="0"/>
                        <a:cs typeface="Times New Roman" panose="02020603050405020304" pitchFamily="18" charset="0"/>
                      </a:rPr>
                      <m:t>𝐹</m:t>
                    </m:r>
                  </m:oMath>
                </a14:m>
                <a:r>
                  <a:rPr lang="en-US" altLang="ja-JP" sz="2800" dirty="0">
                    <a:latin typeface="Times New Roman" panose="02020603050405020304" pitchFamily="18" charset="0"/>
                    <a:cs typeface="Times New Roman" panose="02020603050405020304" pitchFamily="18" charset="0"/>
                  </a:rPr>
                  <a:t>: </a:t>
                </a:r>
                <a:r>
                  <a:rPr lang="ja-JP" altLang="en-US" sz="2800">
                    <a:latin typeface="Times New Roman" panose="02020603050405020304" pitchFamily="18" charset="0"/>
                    <a:cs typeface="Times New Roman" panose="02020603050405020304" pitchFamily="18" charset="0"/>
                  </a:rPr>
                  <a:t>各ゲームの情報</a:t>
                </a:r>
                <a:endParaRPr lang="en-US" altLang="ja-JP" sz="2800" b="0" i="1" dirty="0">
                  <a:latin typeface="Cambria Math" panose="02040503050406030204" pitchFamily="18" charset="0"/>
                  <a:cs typeface="Times New Roman" panose="02020603050405020304" pitchFamily="18" charset="0"/>
                </a:endParaRPr>
              </a:p>
              <a:p>
                <a14:m>
                  <m:oMath xmlns:m="http://schemas.openxmlformats.org/officeDocument/2006/math">
                    <m:sSub>
                      <m:sSubPr>
                        <m:ctrlPr>
                          <a:rPr lang="en-US" altLang="ja-JP" sz="2800" b="0" i="1" smtClean="0">
                            <a:latin typeface="Cambria Math" panose="02040503050406030204" pitchFamily="18" charset="0"/>
                            <a:cs typeface="Times New Roman" panose="02020603050405020304" pitchFamily="18" charset="0"/>
                          </a:rPr>
                        </m:ctrlPr>
                      </m:sSubPr>
                      <m:e>
                        <m:r>
                          <a:rPr lang="en-US" altLang="ja-JP" sz="2800" b="0" i="1" smtClean="0">
                            <a:latin typeface="Cambria Math" panose="02040503050406030204" pitchFamily="18" charset="0"/>
                            <a:cs typeface="Times New Roman" panose="02020603050405020304" pitchFamily="18" charset="0"/>
                          </a:rPr>
                          <m:t>𝑀</m:t>
                        </m:r>
                      </m:e>
                      <m:sub>
                        <m:r>
                          <a:rPr lang="en-US" altLang="ja-JP" sz="2800" b="0" i="1" smtClean="0">
                            <a:latin typeface="Cambria Math" panose="02040503050406030204" pitchFamily="18" charset="0"/>
                            <a:cs typeface="Times New Roman" panose="02020603050405020304" pitchFamily="18" charset="0"/>
                          </a:rPr>
                          <m:t>𝐹</m:t>
                        </m:r>
                      </m:sub>
                    </m:sSub>
                  </m:oMath>
                </a14:m>
                <a:r>
                  <a:rPr lang="en-US" altLang="ja-JP" sz="2800" dirty="0">
                    <a:latin typeface="Times New Roman" panose="02020603050405020304" pitchFamily="18" charset="0"/>
                    <a:cs typeface="Times New Roman" panose="02020603050405020304" pitchFamily="18" charset="0"/>
                  </a:rPr>
                  <a:t>: </a:t>
                </a:r>
                <a:r>
                  <a:rPr lang="ja-JP" altLang="en-US" sz="2800">
                    <a:latin typeface="Times New Roman" panose="02020603050405020304" pitchFamily="18" charset="0"/>
                    <a:cs typeface="Times New Roman" panose="02020603050405020304" pitchFamily="18" charset="0"/>
                  </a:rPr>
                  <a:t>ゲーム</a:t>
                </a:r>
                <a14:m>
                  <m:oMath xmlns:m="http://schemas.openxmlformats.org/officeDocument/2006/math">
                    <m:r>
                      <a:rPr lang="en-US" altLang="ja-JP" sz="2800" b="0" i="1" smtClean="0">
                        <a:latin typeface="Cambria Math" panose="02040503050406030204" pitchFamily="18" charset="0"/>
                        <a:cs typeface="Times New Roman" panose="02020603050405020304" pitchFamily="18" charset="0"/>
                      </a:rPr>
                      <m:t>𝐹</m:t>
                    </m:r>
                    <m:r>
                      <a:rPr lang="ja-JP" altLang="en-US" sz="2800" i="1" smtClean="0">
                        <a:latin typeface="Cambria Math" panose="02040503050406030204" pitchFamily="18" charset="0"/>
                        <a:cs typeface="Times New Roman" panose="02020603050405020304" pitchFamily="18" charset="0"/>
                      </a:rPr>
                      <m:t>の</m:t>
                    </m:r>
                    <m:r>
                      <a:rPr lang="ja-JP" altLang="en-US" sz="2800" i="1">
                        <a:latin typeface="Cambria Math" panose="02040503050406030204" pitchFamily="18" charset="0"/>
                        <a:cs typeface="Times New Roman" panose="02020603050405020304" pitchFamily="18" charset="0"/>
                      </a:rPr>
                      <m:t>情報を貯蓄</m:t>
                    </m:r>
                    <m:r>
                      <a:rPr lang="ja-JP" altLang="en-US" sz="2800" i="1" smtClean="0">
                        <a:latin typeface="Cambria Math" panose="02040503050406030204" pitchFamily="18" charset="0"/>
                        <a:cs typeface="Times New Roman" panose="02020603050405020304" pitchFamily="18" charset="0"/>
                      </a:rPr>
                      <m:t>を</m:t>
                    </m:r>
                    <m:r>
                      <a:rPr lang="ja-JP" altLang="en-US" sz="2800" i="1">
                        <a:latin typeface="Cambria Math" panose="02040503050406030204" pitchFamily="18" charset="0"/>
                        <a:cs typeface="Times New Roman" panose="02020603050405020304" pitchFamily="18" charset="0"/>
                      </a:rPr>
                      <m:t>開始した</m:t>
                    </m:r>
                  </m:oMath>
                </a14:m>
                <a:endParaRPr lang="en-US" altLang="ja-JP" sz="2800" i="1" dirty="0">
                  <a:latin typeface="Cambria Math" panose="02040503050406030204" pitchFamily="18" charset="0"/>
                  <a:cs typeface="Times New Roman" panose="02020603050405020304" pitchFamily="18" charset="0"/>
                </a:endParaRPr>
              </a:p>
              <a:p>
                <a:pPr/>
                <a14:m>
                  <m:oMathPara xmlns:m="http://schemas.openxmlformats.org/officeDocument/2006/math">
                    <m:oMathParaPr>
                      <m:jc m:val="left"/>
                    </m:oMathParaPr>
                    <m:oMath xmlns:m="http://schemas.openxmlformats.org/officeDocument/2006/math">
                      <m:r>
                        <a:rPr lang="ja-JP" altLang="en-US" sz="2800" i="1" smtClean="0">
                          <a:latin typeface="Cambria Math" panose="02040503050406030204" pitchFamily="18" charset="0"/>
                          <a:cs typeface="Times New Roman" panose="02020603050405020304" pitchFamily="18" charset="0"/>
                        </a:rPr>
                        <m:t>月</m:t>
                      </m:r>
                      <m:r>
                        <a:rPr lang="ja-JP" altLang="en-US" sz="2800" i="1">
                          <a:latin typeface="Cambria Math" panose="02040503050406030204" pitchFamily="18" charset="0"/>
                          <a:cs typeface="Times New Roman" panose="02020603050405020304" pitchFamily="18" charset="0"/>
                        </a:rPr>
                        <m:t>から</m:t>
                      </m:r>
                      <m:r>
                        <a:rPr lang="ja-JP" altLang="en-US" sz="2800" i="1" smtClean="0">
                          <a:latin typeface="Cambria Math" panose="02040503050406030204" pitchFamily="18" charset="0"/>
                          <a:cs typeface="Times New Roman" panose="02020603050405020304" pitchFamily="18" charset="0"/>
                        </a:rPr>
                        <m:t>経過した月</m:t>
                      </m:r>
                      <m:r>
                        <a:rPr lang="ja-JP" altLang="en-US" sz="2800" i="1">
                          <a:latin typeface="Cambria Math" panose="02040503050406030204" pitchFamily="18" charset="0"/>
                          <a:cs typeface="Times New Roman" panose="02020603050405020304" pitchFamily="18" charset="0"/>
                        </a:rPr>
                        <m:t>の数</m:t>
                      </m:r>
                    </m:oMath>
                  </m:oMathPara>
                </a14:m>
                <a:endParaRPr lang="ja-JP" altLang="en-US" sz="4000">
                  <a:latin typeface="Times New Roman" panose="02020603050405020304" pitchFamily="18" charset="0"/>
                  <a:cs typeface="Times New Roman" panose="02020603050405020304" pitchFamily="18" charset="0"/>
                </a:endParaRPr>
              </a:p>
            </p:txBody>
          </p:sp>
        </mc:Choice>
        <mc:Fallback xmlns="">
          <p:sp>
            <p:nvSpPr>
              <p:cNvPr id="12" name="テキスト ボックス 11">
                <a:extLst>
                  <a:ext uri="{FF2B5EF4-FFF2-40B4-BE49-F238E27FC236}">
                    <a16:creationId xmlns:a16="http://schemas.microsoft.com/office/drawing/2014/main" id="{E0A31553-0934-38EE-6089-3CD0F61D86B5}"/>
                  </a:ext>
                </a:extLst>
              </p:cNvPr>
              <p:cNvSpPr txBox="1">
                <a:spLocks noRot="1" noChangeAspect="1" noMove="1" noResize="1" noEditPoints="1" noAdjustHandles="1" noChangeArrowheads="1" noChangeShapeType="1" noTextEdit="1"/>
              </p:cNvSpPr>
              <p:nvPr/>
            </p:nvSpPr>
            <p:spPr>
              <a:xfrm>
                <a:off x="262076" y="4938465"/>
                <a:ext cx="6106975" cy="1384995"/>
              </a:xfrm>
              <a:prstGeom prst="rect">
                <a:avLst/>
              </a:prstGeom>
              <a:blipFill>
                <a:blip r:embed="rId4"/>
                <a:stretch>
                  <a:fillRect l="-1035" t="-6306" b="-3604"/>
                </a:stretch>
              </a:blipFill>
              <a:ln>
                <a:solidFill>
                  <a:schemeClr val="tx1"/>
                </a:solid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 name="テキスト ボックス 12">
                <a:extLst>
                  <a:ext uri="{FF2B5EF4-FFF2-40B4-BE49-F238E27FC236}">
                    <a16:creationId xmlns:a16="http://schemas.microsoft.com/office/drawing/2014/main" id="{4723BD51-455F-1D75-EA5C-4666ED9274AB}"/>
                  </a:ext>
                </a:extLst>
              </p:cNvPr>
              <p:cNvSpPr txBox="1"/>
              <p:nvPr/>
            </p:nvSpPr>
            <p:spPr>
              <a:xfrm>
                <a:off x="6830227" y="3423296"/>
                <a:ext cx="5094603" cy="991105"/>
              </a:xfrm>
              <a:prstGeom prst="rect">
                <a:avLst/>
              </a:prstGeom>
              <a:noFill/>
            </p:spPr>
            <p:txBody>
              <a:bodyPr wrap="square">
                <a:spAutoFit/>
              </a:bodyPr>
              <a:lstStyle/>
              <a:p>
                <a14:m>
                  <m:oMath xmlns:m="http://schemas.openxmlformats.org/officeDocument/2006/math">
                    <m:sSub>
                      <m:sSubPr>
                        <m:ctrlPr>
                          <a:rPr lang="ja-JP" altLang="en-US" sz="2800" b="0" i="1" smtClean="0">
                            <a:solidFill>
                              <a:schemeClr val="tx1"/>
                            </a:solidFill>
                            <a:latin typeface="Cambria Math" panose="02040503050406030204" pitchFamily="18" charset="0"/>
                          </a:rPr>
                        </m:ctrlPr>
                      </m:sSubPr>
                      <m:e>
                        <m:r>
                          <a:rPr lang="en-US" altLang="ja-JP" sz="2800" b="0" i="1" smtClean="0">
                            <a:solidFill>
                              <a:schemeClr val="tx1"/>
                            </a:solidFill>
                            <a:latin typeface="Cambria Math" panose="02040503050406030204" pitchFamily="18" charset="0"/>
                          </a:rPr>
                          <m:t>𝐶</m:t>
                        </m:r>
                      </m:e>
                      <m:sub>
                        <m:r>
                          <a:rPr lang="en-US" altLang="ja-JP" sz="2800" b="0" i="1" smtClean="0">
                            <a:solidFill>
                              <a:schemeClr val="tx1"/>
                            </a:solidFill>
                            <a:latin typeface="Cambria Math" panose="02040503050406030204" pitchFamily="18" charset="0"/>
                          </a:rPr>
                          <m:t>𝐹</m:t>
                        </m:r>
                        <m:r>
                          <a:rPr lang="ja-JP" altLang="en-US" sz="2800" b="0" i="0">
                            <a:solidFill>
                              <a:schemeClr val="tx1"/>
                            </a:solidFill>
                            <a:latin typeface="Cambria Math" panose="02040503050406030204" pitchFamily="18" charset="0"/>
                          </a:rPr>
                          <m:t>,</m:t>
                        </m:r>
                        <m:sSub>
                          <m:sSubPr>
                            <m:ctrlPr>
                              <a:rPr lang="en-US" altLang="ja-JP" sz="2800" b="0" i="1" smtClean="0">
                                <a:solidFill>
                                  <a:schemeClr val="tx1"/>
                                </a:solidFill>
                                <a:latin typeface="Cambria Math" panose="02040503050406030204" pitchFamily="18" charset="0"/>
                              </a:rPr>
                            </m:ctrlPr>
                          </m:sSubPr>
                          <m:e>
                            <m:r>
                              <a:rPr lang="en-US" altLang="ja-JP" sz="2800" b="0" i="1" smtClean="0">
                                <a:solidFill>
                                  <a:schemeClr val="tx1"/>
                                </a:solidFill>
                                <a:latin typeface="Cambria Math" panose="02040503050406030204" pitchFamily="18" charset="0"/>
                              </a:rPr>
                              <m:t>𝑀</m:t>
                            </m:r>
                          </m:e>
                          <m:sub>
                            <m:r>
                              <a:rPr lang="en-US" altLang="ja-JP" sz="2800" b="0" i="1" smtClean="0">
                                <a:solidFill>
                                  <a:schemeClr val="tx1"/>
                                </a:solidFill>
                                <a:latin typeface="Cambria Math" panose="02040503050406030204" pitchFamily="18" charset="0"/>
                              </a:rPr>
                              <m:t>𝐹</m:t>
                            </m:r>
                          </m:sub>
                        </m:sSub>
                      </m:sub>
                    </m:sSub>
                  </m:oMath>
                </a14:m>
                <a:r>
                  <a:rPr lang="en-US" altLang="ja-JP" sz="2800"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altLang="ja-JP" sz="2800" i="1" smtClean="0">
                            <a:latin typeface="Cambria Math" panose="02040503050406030204" pitchFamily="18" charset="0"/>
                            <a:cs typeface="Times New Roman" panose="02020603050405020304" pitchFamily="18" charset="0"/>
                          </a:rPr>
                        </m:ctrlPr>
                      </m:sSubPr>
                      <m:e>
                        <m:r>
                          <a:rPr lang="en-US" altLang="ja-JP" sz="2800" b="0" i="1" smtClean="0">
                            <a:latin typeface="Cambria Math" panose="02040503050406030204" pitchFamily="18" charset="0"/>
                            <a:cs typeface="Times New Roman" panose="02020603050405020304" pitchFamily="18" charset="0"/>
                          </a:rPr>
                          <m:t>𝑀</m:t>
                        </m:r>
                      </m:e>
                      <m:sub>
                        <m:r>
                          <a:rPr lang="en-US" altLang="ja-JP" sz="2800" b="0" i="1" smtClean="0">
                            <a:latin typeface="Cambria Math" panose="02040503050406030204" pitchFamily="18" charset="0"/>
                            <a:cs typeface="Times New Roman" panose="02020603050405020304" pitchFamily="18" charset="0"/>
                          </a:rPr>
                          <m:t>𝐹</m:t>
                        </m:r>
                      </m:sub>
                    </m:sSub>
                  </m:oMath>
                </a14:m>
                <a:r>
                  <a:rPr lang="ja-JP" altLang="en-US" sz="2800">
                    <a:latin typeface="Times New Roman" panose="02020603050405020304" pitchFamily="18" charset="0"/>
                    <a:cs typeface="Times New Roman" panose="02020603050405020304" pitchFamily="18" charset="0"/>
                  </a:rPr>
                  <a:t>月における</a:t>
                </a:r>
                <a:endParaRPr lang="en-US" altLang="ja-JP" sz="2800" dirty="0">
                  <a:latin typeface="Times New Roman" panose="02020603050405020304" pitchFamily="18" charset="0"/>
                  <a:cs typeface="Times New Roman" panose="02020603050405020304" pitchFamily="18" charset="0"/>
                </a:endParaRPr>
              </a:p>
              <a:p>
                <a:r>
                  <a:rPr lang="ja-JP" altLang="en-US" sz="2800">
                    <a:latin typeface="Times New Roman" panose="02020603050405020304" pitchFamily="18" charset="0"/>
                    <a:cs typeface="Times New Roman" panose="02020603050405020304" pitchFamily="18" charset="0"/>
                  </a:rPr>
                  <a:t>ゲーム</a:t>
                </a:r>
                <a14:m>
                  <m:oMath xmlns:m="http://schemas.openxmlformats.org/officeDocument/2006/math">
                    <m:r>
                      <a:rPr lang="en-US" altLang="ja-JP" sz="2800" b="0" i="1" smtClean="0">
                        <a:latin typeface="Cambria Math" panose="02040503050406030204" pitchFamily="18" charset="0"/>
                        <a:cs typeface="Times New Roman" panose="02020603050405020304" pitchFamily="18" charset="0"/>
                      </a:rPr>
                      <m:t>𝐹</m:t>
                    </m:r>
                  </m:oMath>
                </a14:m>
                <a:r>
                  <a:rPr lang="ja-JP" altLang="en-US" sz="2800">
                    <a:latin typeface="Times New Roman" panose="02020603050405020304" pitchFamily="18" charset="0"/>
                    <a:cs typeface="Times New Roman" panose="02020603050405020304" pitchFamily="18" charset="0"/>
                  </a:rPr>
                  <a:t>の平均価格</a:t>
                </a:r>
              </a:p>
            </p:txBody>
          </p:sp>
        </mc:Choice>
        <mc:Fallback xmlns="">
          <p:sp>
            <p:nvSpPr>
              <p:cNvPr id="13" name="テキスト ボックス 12">
                <a:extLst>
                  <a:ext uri="{FF2B5EF4-FFF2-40B4-BE49-F238E27FC236}">
                    <a16:creationId xmlns:a16="http://schemas.microsoft.com/office/drawing/2014/main" id="{4723BD51-455F-1D75-EA5C-4666ED9274AB}"/>
                  </a:ext>
                </a:extLst>
              </p:cNvPr>
              <p:cNvSpPr txBox="1">
                <a:spLocks noRot="1" noChangeAspect="1" noMove="1" noResize="1" noEditPoints="1" noAdjustHandles="1" noChangeArrowheads="1" noChangeShapeType="1" noTextEdit="1"/>
              </p:cNvSpPr>
              <p:nvPr/>
            </p:nvSpPr>
            <p:spPr>
              <a:xfrm>
                <a:off x="6830227" y="3423296"/>
                <a:ext cx="5094603" cy="991105"/>
              </a:xfrm>
              <a:prstGeom prst="rect">
                <a:avLst/>
              </a:prstGeom>
              <a:blipFill>
                <a:blip r:embed="rId5"/>
                <a:stretch>
                  <a:fillRect l="-2239" t="-8861" b="-1519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4" name="テキスト ボックス 13">
                <a:extLst>
                  <a:ext uri="{FF2B5EF4-FFF2-40B4-BE49-F238E27FC236}">
                    <a16:creationId xmlns:a16="http://schemas.microsoft.com/office/drawing/2014/main" id="{D6452787-5251-9DBE-27D3-83C32E81F3C3}"/>
                  </a:ext>
                </a:extLst>
              </p:cNvPr>
              <p:cNvSpPr txBox="1"/>
              <p:nvPr/>
            </p:nvSpPr>
            <p:spPr>
              <a:xfrm>
                <a:off x="6830226" y="4639858"/>
                <a:ext cx="5094603" cy="991105"/>
              </a:xfrm>
              <a:prstGeom prst="rect">
                <a:avLst/>
              </a:prstGeom>
              <a:noFill/>
            </p:spPr>
            <p:txBody>
              <a:bodyPr wrap="square">
                <a:spAutoFit/>
              </a:bodyPr>
              <a:lstStyle/>
              <a:p>
                <a14:m>
                  <m:oMath xmlns:m="http://schemas.openxmlformats.org/officeDocument/2006/math">
                    <m:sSub>
                      <m:sSubPr>
                        <m:ctrlPr>
                          <a:rPr lang="ja-JP" altLang="en-US" sz="2800" b="0" i="1" smtClean="0">
                            <a:solidFill>
                              <a:schemeClr val="tx1"/>
                            </a:solidFill>
                            <a:latin typeface="Cambria Math" panose="02040503050406030204" pitchFamily="18" charset="0"/>
                          </a:rPr>
                        </m:ctrlPr>
                      </m:sSubPr>
                      <m:e>
                        <m:r>
                          <a:rPr lang="en-US" altLang="ja-JP" sz="2800" b="0" i="1" smtClean="0">
                            <a:solidFill>
                              <a:schemeClr val="tx1"/>
                            </a:solidFill>
                            <a:latin typeface="Cambria Math" panose="02040503050406030204" pitchFamily="18" charset="0"/>
                          </a:rPr>
                          <m:t>𝑆</m:t>
                        </m:r>
                      </m:e>
                      <m:sub>
                        <m:r>
                          <a:rPr lang="en-US" altLang="ja-JP" sz="2800" b="0" i="1" smtClean="0">
                            <a:solidFill>
                              <a:schemeClr val="tx1"/>
                            </a:solidFill>
                            <a:latin typeface="Cambria Math" panose="02040503050406030204" pitchFamily="18" charset="0"/>
                          </a:rPr>
                          <m:t>𝐹</m:t>
                        </m:r>
                        <m:r>
                          <a:rPr lang="ja-JP" altLang="en-US" sz="2800" b="0" i="0">
                            <a:solidFill>
                              <a:schemeClr val="tx1"/>
                            </a:solidFill>
                            <a:latin typeface="Cambria Math" panose="02040503050406030204" pitchFamily="18" charset="0"/>
                          </a:rPr>
                          <m:t>,</m:t>
                        </m:r>
                        <m:sSub>
                          <m:sSubPr>
                            <m:ctrlPr>
                              <a:rPr lang="en-US" altLang="ja-JP" sz="2800" b="0" i="1" smtClean="0">
                                <a:solidFill>
                                  <a:schemeClr val="tx1"/>
                                </a:solidFill>
                                <a:latin typeface="Cambria Math" panose="02040503050406030204" pitchFamily="18" charset="0"/>
                              </a:rPr>
                            </m:ctrlPr>
                          </m:sSubPr>
                          <m:e>
                            <m:r>
                              <a:rPr lang="en-US" altLang="ja-JP" sz="2800" b="0" i="1" smtClean="0">
                                <a:solidFill>
                                  <a:schemeClr val="tx1"/>
                                </a:solidFill>
                                <a:latin typeface="Cambria Math" panose="02040503050406030204" pitchFamily="18" charset="0"/>
                              </a:rPr>
                              <m:t>𝑀</m:t>
                            </m:r>
                          </m:e>
                          <m:sub>
                            <m:r>
                              <a:rPr lang="en-US" altLang="ja-JP" sz="2800" b="0" i="1" smtClean="0">
                                <a:solidFill>
                                  <a:schemeClr val="tx1"/>
                                </a:solidFill>
                                <a:latin typeface="Cambria Math" panose="02040503050406030204" pitchFamily="18" charset="0"/>
                              </a:rPr>
                              <m:t>𝐹</m:t>
                            </m:r>
                          </m:sub>
                        </m:sSub>
                      </m:sub>
                    </m:sSub>
                  </m:oMath>
                </a14:m>
                <a:r>
                  <a:rPr lang="en-US" altLang="ja-JP" sz="2800"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altLang="ja-JP" sz="2800" i="1" smtClean="0">
                            <a:latin typeface="Cambria Math" panose="02040503050406030204" pitchFamily="18" charset="0"/>
                            <a:cs typeface="Times New Roman" panose="02020603050405020304" pitchFamily="18" charset="0"/>
                          </a:rPr>
                        </m:ctrlPr>
                      </m:sSubPr>
                      <m:e>
                        <m:r>
                          <a:rPr lang="en-US" altLang="ja-JP" sz="2800" b="0" i="1" smtClean="0">
                            <a:latin typeface="Cambria Math" panose="02040503050406030204" pitchFamily="18" charset="0"/>
                            <a:cs typeface="Times New Roman" panose="02020603050405020304" pitchFamily="18" charset="0"/>
                          </a:rPr>
                          <m:t>𝑀</m:t>
                        </m:r>
                      </m:e>
                      <m:sub>
                        <m:r>
                          <a:rPr lang="en-US" altLang="ja-JP" sz="2800" b="0" i="1" smtClean="0">
                            <a:latin typeface="Cambria Math" panose="02040503050406030204" pitchFamily="18" charset="0"/>
                            <a:cs typeface="Times New Roman" panose="02020603050405020304" pitchFamily="18" charset="0"/>
                          </a:rPr>
                          <m:t>𝐹</m:t>
                        </m:r>
                      </m:sub>
                    </m:sSub>
                  </m:oMath>
                </a14:m>
                <a:r>
                  <a:rPr lang="ja-JP" altLang="en-US" sz="2800">
                    <a:latin typeface="Times New Roman" panose="02020603050405020304" pitchFamily="18" charset="0"/>
                    <a:cs typeface="Times New Roman" panose="02020603050405020304" pitchFamily="18" charset="0"/>
                  </a:rPr>
                  <a:t>月におけるゲーム</a:t>
                </a:r>
                <a14:m>
                  <m:oMath xmlns:m="http://schemas.openxmlformats.org/officeDocument/2006/math">
                    <m:r>
                      <a:rPr lang="en-US" altLang="ja-JP" sz="2800" i="1">
                        <a:latin typeface="Cambria Math" panose="02040503050406030204" pitchFamily="18" charset="0"/>
                        <a:cs typeface="Times New Roman" panose="02020603050405020304" pitchFamily="18" charset="0"/>
                      </a:rPr>
                      <m:t>𝐹</m:t>
                    </m:r>
                  </m:oMath>
                </a14:m>
                <a:r>
                  <a:rPr lang="ja-JP" altLang="en-US" sz="2800">
                    <a:latin typeface="Times New Roman" panose="02020603050405020304" pitchFamily="18" charset="0"/>
                    <a:cs typeface="Times New Roman" panose="02020603050405020304" pitchFamily="18" charset="0"/>
                  </a:rPr>
                  <a:t>の</a:t>
                </a:r>
                <a:endParaRPr lang="en-US" altLang="ja-JP" sz="2800" dirty="0">
                  <a:latin typeface="Times New Roman" panose="02020603050405020304" pitchFamily="18" charset="0"/>
                  <a:cs typeface="Times New Roman" panose="02020603050405020304" pitchFamily="18" charset="0"/>
                </a:endParaRPr>
              </a:p>
              <a:p>
                <a:r>
                  <a:rPr lang="en" altLang="ja-JP" sz="2800" dirty="0">
                    <a:latin typeface="Times New Roman" panose="02020603050405020304" pitchFamily="18" charset="0"/>
                    <a:cs typeface="Times New Roman" panose="02020603050405020304" pitchFamily="18" charset="0"/>
                  </a:rPr>
                  <a:t>Steam</a:t>
                </a:r>
                <a:r>
                  <a:rPr lang="ja-JP" altLang="en-US" sz="2800">
                    <a:latin typeface="Times New Roman" panose="02020603050405020304" pitchFamily="18" charset="0"/>
                    <a:cs typeface="Times New Roman" panose="02020603050405020304" pitchFamily="18" charset="0"/>
                  </a:rPr>
                  <a:t>の累積プレイヤー数</a:t>
                </a:r>
              </a:p>
            </p:txBody>
          </p:sp>
        </mc:Choice>
        <mc:Fallback xmlns="">
          <p:sp>
            <p:nvSpPr>
              <p:cNvPr id="14" name="テキスト ボックス 13">
                <a:extLst>
                  <a:ext uri="{FF2B5EF4-FFF2-40B4-BE49-F238E27FC236}">
                    <a16:creationId xmlns:a16="http://schemas.microsoft.com/office/drawing/2014/main" id="{D6452787-5251-9DBE-27D3-83C32E81F3C3}"/>
                  </a:ext>
                </a:extLst>
              </p:cNvPr>
              <p:cNvSpPr txBox="1">
                <a:spLocks noRot="1" noChangeAspect="1" noMove="1" noResize="1" noEditPoints="1" noAdjustHandles="1" noChangeArrowheads="1" noChangeShapeType="1" noTextEdit="1"/>
              </p:cNvSpPr>
              <p:nvPr/>
            </p:nvSpPr>
            <p:spPr>
              <a:xfrm>
                <a:off x="6830226" y="4639858"/>
                <a:ext cx="5094603" cy="991105"/>
              </a:xfrm>
              <a:prstGeom prst="rect">
                <a:avLst/>
              </a:prstGeom>
              <a:blipFill>
                <a:blip r:embed="rId6"/>
                <a:stretch>
                  <a:fillRect l="-2239" t="-8861" r="-2239" b="-16456"/>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407565433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95B3A80-BE1A-2A09-E1CD-6C0A2CA5BFDF}"/>
              </a:ext>
            </a:extLst>
          </p:cNvPr>
          <p:cNvSpPr>
            <a:spLocks noGrp="1"/>
          </p:cNvSpPr>
          <p:nvPr>
            <p:ph type="title"/>
          </p:nvPr>
        </p:nvSpPr>
        <p:spPr/>
        <p:txBody>
          <a:bodyPr/>
          <a:lstStyle/>
          <a:p>
            <a:r>
              <a:rPr kumimoji="1" lang="ja-JP" altLang="en-US" dirty="0"/>
              <a:t>発表資料の流れ</a:t>
            </a:r>
          </a:p>
        </p:txBody>
      </p:sp>
      <p:sp>
        <p:nvSpPr>
          <p:cNvPr id="3" name="コンテンツ プレースホルダー 2">
            <a:extLst>
              <a:ext uri="{FF2B5EF4-FFF2-40B4-BE49-F238E27FC236}">
                <a16:creationId xmlns:a16="http://schemas.microsoft.com/office/drawing/2014/main" id="{5B1C6F33-B757-2DE5-7CD5-1DEACE0485E3}"/>
              </a:ext>
            </a:extLst>
          </p:cNvPr>
          <p:cNvSpPr>
            <a:spLocks noGrp="1"/>
          </p:cNvSpPr>
          <p:nvPr>
            <p:ph idx="1"/>
          </p:nvPr>
        </p:nvSpPr>
        <p:spPr/>
        <p:txBody>
          <a:bodyPr/>
          <a:lstStyle/>
          <a:p>
            <a:pPr marL="0" indent="0">
              <a:buNone/>
            </a:pPr>
            <a:r>
              <a:rPr lang="ja-JP" altLang="en-US" dirty="0"/>
              <a:t>発表資料を作る際は以下の流れに従う</a:t>
            </a:r>
            <a:endParaRPr lang="en-US" altLang="ja-JP" dirty="0"/>
          </a:p>
          <a:p>
            <a:pPr marL="514350" indent="-514350">
              <a:buFont typeface="+mj-lt"/>
              <a:buAutoNum type="arabicPeriod"/>
            </a:pPr>
            <a:endParaRPr lang="en-US" altLang="ja-JP" dirty="0"/>
          </a:p>
          <a:p>
            <a:pPr marL="514350" indent="-514350">
              <a:buFont typeface="+mj-lt"/>
              <a:buAutoNum type="arabicPeriod"/>
            </a:pPr>
            <a:r>
              <a:rPr lang="ja-JP" altLang="en-US"/>
              <a:t>背景</a:t>
            </a:r>
            <a:endParaRPr lang="en-US" altLang="ja-JP" dirty="0"/>
          </a:p>
          <a:p>
            <a:pPr marL="514350" indent="-514350">
              <a:buFont typeface="+mj-lt"/>
              <a:buAutoNum type="arabicPeriod"/>
            </a:pPr>
            <a:r>
              <a:rPr kumimoji="1" lang="ja-JP" altLang="en-US" dirty="0"/>
              <a:t>従来手法</a:t>
            </a:r>
            <a:endParaRPr kumimoji="1" lang="en-US" altLang="ja-JP" dirty="0"/>
          </a:p>
          <a:p>
            <a:pPr marL="514350" indent="-514350">
              <a:buFont typeface="+mj-lt"/>
              <a:buAutoNum type="arabicPeriod"/>
            </a:pPr>
            <a:r>
              <a:rPr lang="ja-JP" altLang="en-US" dirty="0"/>
              <a:t>提案手法</a:t>
            </a:r>
            <a:endParaRPr lang="en-US" altLang="ja-JP" dirty="0"/>
          </a:p>
          <a:p>
            <a:pPr marL="514350" indent="-514350">
              <a:buFont typeface="+mj-lt"/>
              <a:buAutoNum type="arabicPeriod"/>
            </a:pPr>
            <a:r>
              <a:rPr kumimoji="1" lang="ja-JP" altLang="en-US" dirty="0"/>
              <a:t>実験</a:t>
            </a:r>
            <a:endParaRPr kumimoji="1" lang="en-US" altLang="ja-JP" dirty="0"/>
          </a:p>
          <a:p>
            <a:pPr marL="514350" indent="-514350">
              <a:buFont typeface="+mj-lt"/>
              <a:buAutoNum type="arabicPeriod"/>
            </a:pPr>
            <a:r>
              <a:rPr lang="ja-JP" altLang="en-US"/>
              <a:t>まとめ</a:t>
            </a:r>
            <a:endParaRPr lang="en-US" altLang="ja-JP" dirty="0"/>
          </a:p>
          <a:p>
            <a:pPr marL="514350" indent="-514350">
              <a:buFont typeface="+mj-lt"/>
              <a:buAutoNum type="arabicPeriod"/>
            </a:pPr>
            <a:r>
              <a:rPr lang="ja-JP" altLang="en-US"/>
              <a:t>ロードマップ</a:t>
            </a:r>
            <a:endParaRPr lang="en-US" altLang="ja-JP" dirty="0"/>
          </a:p>
          <a:p>
            <a:pPr marL="514350" indent="-514350">
              <a:buFont typeface="+mj-lt"/>
              <a:buAutoNum type="arabicPeriod"/>
            </a:pPr>
            <a:endParaRPr kumimoji="1" lang="en-US" altLang="ja-JP" dirty="0"/>
          </a:p>
          <a:p>
            <a:pPr marL="0" indent="0">
              <a:buNone/>
            </a:pPr>
            <a:endParaRPr kumimoji="1" lang="en-US" altLang="ja-JP" dirty="0"/>
          </a:p>
        </p:txBody>
      </p:sp>
      <p:sp>
        <p:nvSpPr>
          <p:cNvPr id="4" name="スライド番号プレースホルダー 3">
            <a:extLst>
              <a:ext uri="{FF2B5EF4-FFF2-40B4-BE49-F238E27FC236}">
                <a16:creationId xmlns:a16="http://schemas.microsoft.com/office/drawing/2014/main" id="{DAAB3E22-27BB-724E-2ADA-25416CFFDE2B}"/>
              </a:ext>
            </a:extLst>
          </p:cNvPr>
          <p:cNvSpPr>
            <a:spLocks noGrp="1"/>
          </p:cNvSpPr>
          <p:nvPr>
            <p:ph type="sldNum" sz="quarter" idx="12"/>
          </p:nvPr>
        </p:nvSpPr>
        <p:spPr/>
        <p:txBody>
          <a:bodyPr/>
          <a:lstStyle/>
          <a:p>
            <a:fld id="{3C83C733-A267-4C27-B924-90460700986B}" type="slidenum">
              <a:rPr lang="ja-JP" altLang="en-US" smtClean="0"/>
              <a:pPr/>
              <a:t>46</a:t>
            </a:fld>
            <a:endParaRPr lang="ja-JP" altLang="en-US"/>
          </a:p>
        </p:txBody>
      </p:sp>
    </p:spTree>
    <p:extLst>
      <p:ext uri="{BB962C8B-B14F-4D97-AF65-F5344CB8AC3E}">
        <p14:creationId xmlns:p14="http://schemas.microsoft.com/office/powerpoint/2010/main" val="231785545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E91B70A-5636-D6BD-5894-C29372ECFF53}"/>
              </a:ext>
            </a:extLst>
          </p:cNvPr>
          <p:cNvSpPr>
            <a:spLocks noGrp="1"/>
          </p:cNvSpPr>
          <p:nvPr>
            <p:ph type="title"/>
          </p:nvPr>
        </p:nvSpPr>
        <p:spPr/>
        <p:txBody>
          <a:bodyPr/>
          <a:lstStyle/>
          <a:p>
            <a:r>
              <a:rPr kumimoji="1" lang="ja-JP" altLang="en-US"/>
              <a:t>研究のロードマップを追加する</a:t>
            </a:r>
          </a:p>
        </p:txBody>
      </p:sp>
      <p:sp>
        <p:nvSpPr>
          <p:cNvPr id="3" name="コンテンツ プレースホルダー 2">
            <a:extLst>
              <a:ext uri="{FF2B5EF4-FFF2-40B4-BE49-F238E27FC236}">
                <a16:creationId xmlns:a16="http://schemas.microsoft.com/office/drawing/2014/main" id="{C54AA094-5B9C-5F08-FC40-7975B1EDE339}"/>
              </a:ext>
            </a:extLst>
          </p:cNvPr>
          <p:cNvSpPr>
            <a:spLocks noGrp="1"/>
          </p:cNvSpPr>
          <p:nvPr>
            <p:ph idx="1"/>
          </p:nvPr>
        </p:nvSpPr>
        <p:spPr/>
        <p:txBody>
          <a:bodyPr/>
          <a:lstStyle/>
          <a:p>
            <a:r>
              <a:rPr kumimoji="1" lang="ja-JP" altLang="en-US"/>
              <a:t>研究のロードマップは先生方が指導方針を決定する場合に重要</a:t>
            </a:r>
            <a:endParaRPr kumimoji="1" lang="en-US" altLang="ja-JP" dirty="0"/>
          </a:p>
          <a:p>
            <a:r>
              <a:rPr kumimoji="1" lang="ja-JP" altLang="en-US"/>
              <a:t>自分の研究の進捗状況確認にもなる</a:t>
            </a:r>
          </a:p>
        </p:txBody>
      </p:sp>
      <p:sp>
        <p:nvSpPr>
          <p:cNvPr id="4" name="スライド番号プレースホルダー 3">
            <a:extLst>
              <a:ext uri="{FF2B5EF4-FFF2-40B4-BE49-F238E27FC236}">
                <a16:creationId xmlns:a16="http://schemas.microsoft.com/office/drawing/2014/main" id="{E8123B81-9218-C440-5750-5F20356B13A0}"/>
              </a:ext>
            </a:extLst>
          </p:cNvPr>
          <p:cNvSpPr>
            <a:spLocks noGrp="1"/>
          </p:cNvSpPr>
          <p:nvPr>
            <p:ph type="sldNum" sz="quarter" idx="12"/>
          </p:nvPr>
        </p:nvSpPr>
        <p:spPr/>
        <p:txBody>
          <a:bodyPr/>
          <a:lstStyle/>
          <a:p>
            <a:fld id="{3C83C733-A267-4C27-B924-90460700986B}" type="slidenum">
              <a:rPr lang="ja-JP" altLang="en-US" smtClean="0"/>
              <a:pPr/>
              <a:t>47</a:t>
            </a:fld>
            <a:endParaRPr lang="ja-JP" altLang="en-US"/>
          </a:p>
        </p:txBody>
      </p:sp>
      <p:sp>
        <p:nvSpPr>
          <p:cNvPr id="5" name="角丸四角形 4">
            <a:extLst>
              <a:ext uri="{FF2B5EF4-FFF2-40B4-BE49-F238E27FC236}">
                <a16:creationId xmlns:a16="http://schemas.microsoft.com/office/drawing/2014/main" id="{3B3B7A0B-8882-D327-C86A-5DFBE36A02F2}"/>
              </a:ext>
            </a:extLst>
          </p:cNvPr>
          <p:cNvSpPr/>
          <p:nvPr/>
        </p:nvSpPr>
        <p:spPr>
          <a:xfrm>
            <a:off x="138336" y="2404130"/>
            <a:ext cx="3399656" cy="720080"/>
          </a:xfrm>
          <a:prstGeom prst="round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2400" dirty="0" err="1">
                <a:solidFill>
                  <a:schemeClr val="tx1"/>
                </a:solidFill>
              </a:rPr>
              <a:t>AutoEncoder</a:t>
            </a:r>
            <a:r>
              <a:rPr kumimoji="1" lang="ja-JP" altLang="en-US" sz="2400">
                <a:solidFill>
                  <a:schemeClr val="tx1"/>
                </a:solidFill>
              </a:rPr>
              <a:t>を学ぶ</a:t>
            </a:r>
            <a:endParaRPr kumimoji="1" lang="ja-JP" altLang="en-US" sz="2400" dirty="0">
              <a:solidFill>
                <a:schemeClr val="tx1"/>
              </a:solidFill>
            </a:endParaRPr>
          </a:p>
        </p:txBody>
      </p:sp>
      <p:sp>
        <p:nvSpPr>
          <p:cNvPr id="6" name="角丸四角形 5">
            <a:extLst>
              <a:ext uri="{FF2B5EF4-FFF2-40B4-BE49-F238E27FC236}">
                <a16:creationId xmlns:a16="http://schemas.microsoft.com/office/drawing/2014/main" id="{268419B6-94C8-08DF-B14A-B6B7B3F86FAA}"/>
              </a:ext>
            </a:extLst>
          </p:cNvPr>
          <p:cNvSpPr/>
          <p:nvPr/>
        </p:nvSpPr>
        <p:spPr>
          <a:xfrm>
            <a:off x="138336" y="3559104"/>
            <a:ext cx="3399656" cy="720080"/>
          </a:xfrm>
          <a:prstGeom prst="round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2400" dirty="0">
                <a:solidFill>
                  <a:schemeClr val="tx1"/>
                </a:solidFill>
              </a:rPr>
              <a:t>RNN</a:t>
            </a:r>
            <a:r>
              <a:rPr kumimoji="1" lang="ja-JP" altLang="en-US" sz="2400">
                <a:solidFill>
                  <a:schemeClr val="tx1"/>
                </a:solidFill>
              </a:rPr>
              <a:t>，</a:t>
            </a:r>
            <a:r>
              <a:rPr kumimoji="1" lang="en-US" altLang="ja-JP" sz="2400" dirty="0">
                <a:solidFill>
                  <a:schemeClr val="tx1"/>
                </a:solidFill>
              </a:rPr>
              <a:t>CNN</a:t>
            </a:r>
            <a:r>
              <a:rPr kumimoji="1" lang="ja-JP" altLang="en-US" sz="2400">
                <a:solidFill>
                  <a:schemeClr val="tx1"/>
                </a:solidFill>
              </a:rPr>
              <a:t>を学ぶ</a:t>
            </a:r>
            <a:endParaRPr kumimoji="1" lang="ja-JP" altLang="en-US" sz="2400" dirty="0">
              <a:solidFill>
                <a:schemeClr val="tx1"/>
              </a:solidFill>
            </a:endParaRPr>
          </a:p>
        </p:txBody>
      </p:sp>
      <p:sp>
        <p:nvSpPr>
          <p:cNvPr id="7" name="角丸四角形 6">
            <a:extLst>
              <a:ext uri="{FF2B5EF4-FFF2-40B4-BE49-F238E27FC236}">
                <a16:creationId xmlns:a16="http://schemas.microsoft.com/office/drawing/2014/main" id="{E6DD9206-BB35-741D-2C24-EDC92573E7C6}"/>
              </a:ext>
            </a:extLst>
          </p:cNvPr>
          <p:cNvSpPr/>
          <p:nvPr/>
        </p:nvSpPr>
        <p:spPr>
          <a:xfrm>
            <a:off x="138336" y="4714078"/>
            <a:ext cx="3399656" cy="720080"/>
          </a:xfrm>
          <a:prstGeom prst="round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400">
                <a:solidFill>
                  <a:schemeClr val="tx1"/>
                </a:solidFill>
              </a:rPr>
              <a:t>文章生成を学ぶ</a:t>
            </a:r>
            <a:endParaRPr kumimoji="1" lang="ja-JP" altLang="en-US" sz="2400" dirty="0">
              <a:solidFill>
                <a:schemeClr val="tx1"/>
              </a:solidFill>
            </a:endParaRPr>
          </a:p>
        </p:txBody>
      </p:sp>
      <p:sp>
        <p:nvSpPr>
          <p:cNvPr id="8" name="角丸四角形 7">
            <a:extLst>
              <a:ext uri="{FF2B5EF4-FFF2-40B4-BE49-F238E27FC236}">
                <a16:creationId xmlns:a16="http://schemas.microsoft.com/office/drawing/2014/main" id="{10F4171A-10DC-4329-1334-8AF199AFE39A}"/>
              </a:ext>
            </a:extLst>
          </p:cNvPr>
          <p:cNvSpPr/>
          <p:nvPr/>
        </p:nvSpPr>
        <p:spPr>
          <a:xfrm>
            <a:off x="4396172" y="3559104"/>
            <a:ext cx="3399656" cy="720080"/>
          </a:xfrm>
          <a:prstGeom prst="round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2400" dirty="0" err="1">
                <a:solidFill>
                  <a:schemeClr val="tx1"/>
                </a:solidFill>
              </a:rPr>
              <a:t>Bokete</a:t>
            </a:r>
            <a:r>
              <a:rPr kumimoji="1" lang="ja-JP" altLang="en-US" sz="2400">
                <a:solidFill>
                  <a:schemeClr val="tx1"/>
                </a:solidFill>
              </a:rPr>
              <a:t>のデータを収集</a:t>
            </a:r>
            <a:endParaRPr kumimoji="1" lang="ja-JP" altLang="en-US" sz="2400" dirty="0">
              <a:solidFill>
                <a:schemeClr val="tx1"/>
              </a:solidFill>
            </a:endParaRPr>
          </a:p>
        </p:txBody>
      </p:sp>
      <p:sp>
        <p:nvSpPr>
          <p:cNvPr id="9" name="角丸四角形 8">
            <a:extLst>
              <a:ext uri="{FF2B5EF4-FFF2-40B4-BE49-F238E27FC236}">
                <a16:creationId xmlns:a16="http://schemas.microsoft.com/office/drawing/2014/main" id="{0ACF1BF2-2CB7-7B0C-4D16-055616FF0907}"/>
              </a:ext>
            </a:extLst>
          </p:cNvPr>
          <p:cNvSpPr/>
          <p:nvPr/>
        </p:nvSpPr>
        <p:spPr>
          <a:xfrm>
            <a:off x="8673008" y="2394467"/>
            <a:ext cx="3399656" cy="720080"/>
          </a:xfrm>
          <a:prstGeom prst="round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400">
                <a:solidFill>
                  <a:schemeClr val="tx1"/>
                </a:solidFill>
              </a:rPr>
              <a:t>大喜利生成</a:t>
            </a:r>
            <a:r>
              <a:rPr kumimoji="1" lang="en-US" altLang="ja-JP" sz="2400" dirty="0">
                <a:solidFill>
                  <a:schemeClr val="tx1"/>
                </a:solidFill>
              </a:rPr>
              <a:t>AI</a:t>
            </a:r>
            <a:r>
              <a:rPr kumimoji="1" lang="ja-JP" altLang="en-US" sz="2400">
                <a:solidFill>
                  <a:schemeClr val="tx1"/>
                </a:solidFill>
              </a:rPr>
              <a:t>を実装</a:t>
            </a:r>
            <a:endParaRPr kumimoji="1" lang="ja-JP" altLang="en-US" sz="2400" dirty="0">
              <a:solidFill>
                <a:schemeClr val="tx1"/>
              </a:solidFill>
            </a:endParaRPr>
          </a:p>
        </p:txBody>
      </p:sp>
      <p:sp>
        <p:nvSpPr>
          <p:cNvPr id="10" name="角丸四角形 9">
            <a:extLst>
              <a:ext uri="{FF2B5EF4-FFF2-40B4-BE49-F238E27FC236}">
                <a16:creationId xmlns:a16="http://schemas.microsoft.com/office/drawing/2014/main" id="{6E5FF5A7-1AA8-AA76-34A6-2746F1001C5C}"/>
              </a:ext>
            </a:extLst>
          </p:cNvPr>
          <p:cNvSpPr/>
          <p:nvPr/>
        </p:nvSpPr>
        <p:spPr>
          <a:xfrm>
            <a:off x="4393626" y="2394467"/>
            <a:ext cx="3399656" cy="720080"/>
          </a:xfrm>
          <a:prstGeom prst="round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400">
                <a:solidFill>
                  <a:schemeClr val="tx1"/>
                </a:solidFill>
              </a:rPr>
              <a:t>画像キャプション生成を学ぶ</a:t>
            </a:r>
            <a:endParaRPr kumimoji="1" lang="ja-JP" altLang="en-US" sz="2400" dirty="0">
              <a:solidFill>
                <a:schemeClr val="tx1"/>
              </a:solidFill>
            </a:endParaRPr>
          </a:p>
        </p:txBody>
      </p:sp>
      <p:sp>
        <p:nvSpPr>
          <p:cNvPr id="11" name="角丸四角形 10">
            <a:extLst>
              <a:ext uri="{FF2B5EF4-FFF2-40B4-BE49-F238E27FC236}">
                <a16:creationId xmlns:a16="http://schemas.microsoft.com/office/drawing/2014/main" id="{C05B95C2-61D0-F670-BCBF-7B0B1B2358D9}"/>
              </a:ext>
            </a:extLst>
          </p:cNvPr>
          <p:cNvSpPr/>
          <p:nvPr/>
        </p:nvSpPr>
        <p:spPr>
          <a:xfrm>
            <a:off x="8673008" y="3559104"/>
            <a:ext cx="3399656" cy="720080"/>
          </a:xfrm>
          <a:prstGeom prst="round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400">
                <a:solidFill>
                  <a:schemeClr val="tx1"/>
                </a:solidFill>
              </a:rPr>
              <a:t>大喜利生成</a:t>
            </a:r>
            <a:r>
              <a:rPr kumimoji="1" lang="en-US" altLang="ja-JP" sz="2400" dirty="0">
                <a:solidFill>
                  <a:schemeClr val="tx1"/>
                </a:solidFill>
              </a:rPr>
              <a:t>AI</a:t>
            </a:r>
            <a:r>
              <a:rPr kumimoji="1" lang="ja-JP" altLang="en-US" sz="2400">
                <a:solidFill>
                  <a:schemeClr val="tx1"/>
                </a:solidFill>
              </a:rPr>
              <a:t>を評価</a:t>
            </a:r>
            <a:endParaRPr kumimoji="1" lang="ja-JP" altLang="en-US" sz="2400" dirty="0">
              <a:solidFill>
                <a:schemeClr val="tx1"/>
              </a:solidFill>
            </a:endParaRPr>
          </a:p>
        </p:txBody>
      </p:sp>
      <p:cxnSp>
        <p:nvCxnSpPr>
          <p:cNvPr id="13" name="直線矢印コネクタ 12">
            <a:extLst>
              <a:ext uri="{FF2B5EF4-FFF2-40B4-BE49-F238E27FC236}">
                <a16:creationId xmlns:a16="http://schemas.microsoft.com/office/drawing/2014/main" id="{B4A0875E-8A2A-03EA-3013-92279E56C000}"/>
              </a:ext>
            </a:extLst>
          </p:cNvPr>
          <p:cNvCxnSpPr>
            <a:stCxn id="5" idx="2"/>
            <a:endCxn id="6" idx="0"/>
          </p:cNvCxnSpPr>
          <p:nvPr/>
        </p:nvCxnSpPr>
        <p:spPr>
          <a:xfrm>
            <a:off x="1838164" y="3124210"/>
            <a:ext cx="0" cy="43489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矢印コネクタ 14">
            <a:extLst>
              <a:ext uri="{FF2B5EF4-FFF2-40B4-BE49-F238E27FC236}">
                <a16:creationId xmlns:a16="http://schemas.microsoft.com/office/drawing/2014/main" id="{5B9BE398-AC34-B194-6C55-1AF2B40C6738}"/>
              </a:ext>
            </a:extLst>
          </p:cNvPr>
          <p:cNvCxnSpPr>
            <a:cxnSpLocks/>
            <a:stCxn id="6" idx="2"/>
            <a:endCxn id="7" idx="0"/>
          </p:cNvCxnSpPr>
          <p:nvPr/>
        </p:nvCxnSpPr>
        <p:spPr>
          <a:xfrm>
            <a:off x="1838164" y="4279184"/>
            <a:ext cx="0" cy="43489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線矢印コネクタ 17">
            <a:extLst>
              <a:ext uri="{FF2B5EF4-FFF2-40B4-BE49-F238E27FC236}">
                <a16:creationId xmlns:a16="http://schemas.microsoft.com/office/drawing/2014/main" id="{5247F070-892A-7CEF-A039-D12930C30E16}"/>
              </a:ext>
            </a:extLst>
          </p:cNvPr>
          <p:cNvCxnSpPr>
            <a:cxnSpLocks/>
            <a:stCxn id="7" idx="2"/>
            <a:endCxn id="10" idx="0"/>
          </p:cNvCxnSpPr>
          <p:nvPr/>
        </p:nvCxnSpPr>
        <p:spPr>
          <a:xfrm rot="5400000" flipH="1" flipV="1">
            <a:off x="2445963" y="1786668"/>
            <a:ext cx="3039691" cy="4255290"/>
          </a:xfrm>
          <a:prstGeom prst="bentConnector5">
            <a:avLst>
              <a:gd name="adj1" fmla="val -7521"/>
              <a:gd name="adj2" fmla="val 50000"/>
              <a:gd name="adj3" fmla="val 10752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E67EDDF2-5928-71F6-3AFE-6A16558D3583}"/>
              </a:ext>
            </a:extLst>
          </p:cNvPr>
          <p:cNvCxnSpPr>
            <a:cxnSpLocks/>
            <a:stCxn id="10" idx="2"/>
            <a:endCxn id="8" idx="0"/>
          </p:cNvCxnSpPr>
          <p:nvPr/>
        </p:nvCxnSpPr>
        <p:spPr>
          <a:xfrm>
            <a:off x="6093454" y="3114547"/>
            <a:ext cx="2546" cy="44455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矢印コネクタ 23">
            <a:extLst>
              <a:ext uri="{FF2B5EF4-FFF2-40B4-BE49-F238E27FC236}">
                <a16:creationId xmlns:a16="http://schemas.microsoft.com/office/drawing/2014/main" id="{6B0EFEE3-C443-C605-0C58-3A1165037E3B}"/>
              </a:ext>
            </a:extLst>
          </p:cNvPr>
          <p:cNvCxnSpPr>
            <a:cxnSpLocks/>
            <a:stCxn id="8" idx="2"/>
            <a:endCxn id="9" idx="0"/>
          </p:cNvCxnSpPr>
          <p:nvPr/>
        </p:nvCxnSpPr>
        <p:spPr>
          <a:xfrm rot="5400000" flipH="1" flipV="1">
            <a:off x="7292059" y="1198408"/>
            <a:ext cx="1884717" cy="4276836"/>
          </a:xfrm>
          <a:prstGeom prst="bentConnector5">
            <a:avLst>
              <a:gd name="adj1" fmla="val -12129"/>
              <a:gd name="adj2" fmla="val 50000"/>
              <a:gd name="adj3" fmla="val 112129"/>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線矢印コネクタ 26">
            <a:extLst>
              <a:ext uri="{FF2B5EF4-FFF2-40B4-BE49-F238E27FC236}">
                <a16:creationId xmlns:a16="http://schemas.microsoft.com/office/drawing/2014/main" id="{FB69D93C-33A0-452A-0FAE-E935F81BDEE3}"/>
              </a:ext>
            </a:extLst>
          </p:cNvPr>
          <p:cNvCxnSpPr>
            <a:cxnSpLocks/>
            <a:stCxn id="9" idx="2"/>
            <a:endCxn id="11" idx="0"/>
          </p:cNvCxnSpPr>
          <p:nvPr/>
        </p:nvCxnSpPr>
        <p:spPr>
          <a:xfrm>
            <a:off x="10372836" y="3114547"/>
            <a:ext cx="0" cy="44455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テキスト ボックス 29">
            <a:extLst>
              <a:ext uri="{FF2B5EF4-FFF2-40B4-BE49-F238E27FC236}">
                <a16:creationId xmlns:a16="http://schemas.microsoft.com/office/drawing/2014/main" id="{8770343D-A84F-C367-2FA7-9E044EE6B7DD}"/>
              </a:ext>
            </a:extLst>
          </p:cNvPr>
          <p:cNvSpPr txBox="1"/>
          <p:nvPr/>
        </p:nvSpPr>
        <p:spPr>
          <a:xfrm>
            <a:off x="3254093" y="2142519"/>
            <a:ext cx="576064" cy="523220"/>
          </a:xfrm>
          <a:prstGeom prst="rect">
            <a:avLst/>
          </a:prstGeom>
          <a:noFill/>
        </p:spPr>
        <p:txBody>
          <a:bodyPr wrap="square" rtlCol="0">
            <a:spAutoFit/>
          </a:bodyPr>
          <a:lstStyle/>
          <a:p>
            <a:pPr algn="ctr"/>
            <a:r>
              <a:rPr kumimoji="1" lang="ja-JP" altLang="en-US" sz="2800">
                <a:solidFill>
                  <a:srgbClr val="FF0000"/>
                </a:solidFill>
              </a:rPr>
              <a:t>✔︎</a:t>
            </a:r>
            <a:endParaRPr kumimoji="1" lang="ja-JP" altLang="en-US" sz="2800" dirty="0" err="1">
              <a:solidFill>
                <a:srgbClr val="FF0000"/>
              </a:solidFill>
            </a:endParaRPr>
          </a:p>
        </p:txBody>
      </p:sp>
      <p:sp>
        <p:nvSpPr>
          <p:cNvPr id="31" name="テキスト ボックス 30">
            <a:extLst>
              <a:ext uri="{FF2B5EF4-FFF2-40B4-BE49-F238E27FC236}">
                <a16:creationId xmlns:a16="http://schemas.microsoft.com/office/drawing/2014/main" id="{D7794D05-4004-C40D-DA9B-4EFF5BE2EF5C}"/>
              </a:ext>
            </a:extLst>
          </p:cNvPr>
          <p:cNvSpPr txBox="1"/>
          <p:nvPr/>
        </p:nvSpPr>
        <p:spPr>
          <a:xfrm>
            <a:off x="3228414" y="3297493"/>
            <a:ext cx="576064" cy="523220"/>
          </a:xfrm>
          <a:prstGeom prst="rect">
            <a:avLst/>
          </a:prstGeom>
          <a:noFill/>
        </p:spPr>
        <p:txBody>
          <a:bodyPr wrap="square" rtlCol="0">
            <a:spAutoFit/>
          </a:bodyPr>
          <a:lstStyle/>
          <a:p>
            <a:pPr algn="ctr"/>
            <a:r>
              <a:rPr kumimoji="1" lang="ja-JP" altLang="en-US" sz="2800">
                <a:solidFill>
                  <a:srgbClr val="FF0000"/>
                </a:solidFill>
              </a:rPr>
              <a:t>✔︎</a:t>
            </a:r>
            <a:endParaRPr kumimoji="1" lang="ja-JP" altLang="en-US" sz="2800" dirty="0" err="1">
              <a:solidFill>
                <a:srgbClr val="FF0000"/>
              </a:solidFill>
            </a:endParaRPr>
          </a:p>
        </p:txBody>
      </p:sp>
      <p:sp>
        <p:nvSpPr>
          <p:cNvPr id="12" name="テキスト ボックス 11">
            <a:extLst>
              <a:ext uri="{FF2B5EF4-FFF2-40B4-BE49-F238E27FC236}">
                <a16:creationId xmlns:a16="http://schemas.microsoft.com/office/drawing/2014/main" id="{C48B3F8A-A346-7D57-7DB9-D97D6562B7D4}"/>
              </a:ext>
            </a:extLst>
          </p:cNvPr>
          <p:cNvSpPr txBox="1"/>
          <p:nvPr/>
        </p:nvSpPr>
        <p:spPr>
          <a:xfrm>
            <a:off x="3228414" y="4450583"/>
            <a:ext cx="576064" cy="523220"/>
          </a:xfrm>
          <a:prstGeom prst="rect">
            <a:avLst/>
          </a:prstGeom>
          <a:noFill/>
        </p:spPr>
        <p:txBody>
          <a:bodyPr wrap="square" rtlCol="0">
            <a:spAutoFit/>
          </a:bodyPr>
          <a:lstStyle/>
          <a:p>
            <a:pPr algn="ctr"/>
            <a:r>
              <a:rPr kumimoji="1" lang="ja-JP" altLang="en-US" sz="2800">
                <a:solidFill>
                  <a:srgbClr val="FF0000"/>
                </a:solidFill>
              </a:rPr>
              <a:t>✔︎</a:t>
            </a:r>
            <a:endParaRPr kumimoji="1" lang="ja-JP" altLang="en-US" sz="2800" dirty="0" err="1">
              <a:solidFill>
                <a:srgbClr val="FF0000"/>
              </a:solidFill>
            </a:endParaRPr>
          </a:p>
        </p:txBody>
      </p:sp>
      <p:sp>
        <p:nvSpPr>
          <p:cNvPr id="14" name="テキスト ボックス 13">
            <a:extLst>
              <a:ext uri="{FF2B5EF4-FFF2-40B4-BE49-F238E27FC236}">
                <a16:creationId xmlns:a16="http://schemas.microsoft.com/office/drawing/2014/main" id="{7E6BC7A0-C524-D0AB-92D4-BC4DE06BEC61}"/>
              </a:ext>
            </a:extLst>
          </p:cNvPr>
          <p:cNvSpPr txBox="1"/>
          <p:nvPr/>
        </p:nvSpPr>
        <p:spPr>
          <a:xfrm>
            <a:off x="7505251" y="2132856"/>
            <a:ext cx="576064" cy="523220"/>
          </a:xfrm>
          <a:prstGeom prst="rect">
            <a:avLst/>
          </a:prstGeom>
          <a:noFill/>
        </p:spPr>
        <p:txBody>
          <a:bodyPr wrap="square" rtlCol="0">
            <a:spAutoFit/>
          </a:bodyPr>
          <a:lstStyle/>
          <a:p>
            <a:pPr algn="ctr"/>
            <a:r>
              <a:rPr kumimoji="1" lang="ja-JP" altLang="en-US" sz="2800">
                <a:solidFill>
                  <a:srgbClr val="FF0000"/>
                </a:solidFill>
              </a:rPr>
              <a:t>○</a:t>
            </a:r>
            <a:endParaRPr kumimoji="1" lang="ja-JP" altLang="en-US" sz="2800" dirty="0" err="1">
              <a:solidFill>
                <a:srgbClr val="FF0000"/>
              </a:solidFill>
            </a:endParaRPr>
          </a:p>
        </p:txBody>
      </p:sp>
      <p:sp>
        <p:nvSpPr>
          <p:cNvPr id="16" name="テキスト ボックス 15">
            <a:extLst>
              <a:ext uri="{FF2B5EF4-FFF2-40B4-BE49-F238E27FC236}">
                <a16:creationId xmlns:a16="http://schemas.microsoft.com/office/drawing/2014/main" id="{EFA73F75-0448-CAD0-6B36-DF290D4EED74}"/>
              </a:ext>
            </a:extLst>
          </p:cNvPr>
          <p:cNvSpPr txBox="1"/>
          <p:nvPr/>
        </p:nvSpPr>
        <p:spPr>
          <a:xfrm>
            <a:off x="7510341" y="3292662"/>
            <a:ext cx="576064" cy="523220"/>
          </a:xfrm>
          <a:prstGeom prst="rect">
            <a:avLst/>
          </a:prstGeom>
          <a:noFill/>
        </p:spPr>
        <p:txBody>
          <a:bodyPr wrap="square" rtlCol="0">
            <a:spAutoFit/>
          </a:bodyPr>
          <a:lstStyle/>
          <a:p>
            <a:pPr algn="ctr"/>
            <a:r>
              <a:rPr kumimoji="1" lang="ja-JP" altLang="en-US" sz="2800">
                <a:solidFill>
                  <a:srgbClr val="FF0000"/>
                </a:solidFill>
              </a:rPr>
              <a:t>○</a:t>
            </a:r>
            <a:endParaRPr kumimoji="1" lang="ja-JP" altLang="en-US" sz="2800" dirty="0" err="1">
              <a:solidFill>
                <a:srgbClr val="FF0000"/>
              </a:solidFill>
            </a:endParaRPr>
          </a:p>
        </p:txBody>
      </p:sp>
      <p:sp>
        <p:nvSpPr>
          <p:cNvPr id="17" name="テキスト ボックス 16">
            <a:extLst>
              <a:ext uri="{FF2B5EF4-FFF2-40B4-BE49-F238E27FC236}">
                <a16:creationId xmlns:a16="http://schemas.microsoft.com/office/drawing/2014/main" id="{41BD1F14-637D-4E2A-69F4-FCB895A97579}"/>
              </a:ext>
            </a:extLst>
          </p:cNvPr>
          <p:cNvSpPr txBox="1"/>
          <p:nvPr/>
        </p:nvSpPr>
        <p:spPr>
          <a:xfrm>
            <a:off x="924968" y="5686107"/>
            <a:ext cx="1826390" cy="523220"/>
          </a:xfrm>
          <a:prstGeom prst="rect">
            <a:avLst/>
          </a:prstGeom>
          <a:noFill/>
        </p:spPr>
        <p:txBody>
          <a:bodyPr wrap="square" rtlCol="0">
            <a:spAutoFit/>
          </a:bodyPr>
          <a:lstStyle/>
          <a:p>
            <a:pPr algn="ctr"/>
            <a:r>
              <a:rPr kumimoji="1" lang="ja-JP" altLang="en-US" sz="2800"/>
              <a:t>これまで</a:t>
            </a:r>
            <a:endParaRPr kumimoji="1" lang="ja-JP" altLang="en-US" sz="2800" dirty="0"/>
          </a:p>
        </p:txBody>
      </p:sp>
      <p:sp>
        <p:nvSpPr>
          <p:cNvPr id="19" name="テキスト ボックス 18">
            <a:extLst>
              <a:ext uri="{FF2B5EF4-FFF2-40B4-BE49-F238E27FC236}">
                <a16:creationId xmlns:a16="http://schemas.microsoft.com/office/drawing/2014/main" id="{8FDBF365-F5CE-95C0-EE46-A5E092479670}"/>
              </a:ext>
            </a:extLst>
          </p:cNvPr>
          <p:cNvSpPr txBox="1"/>
          <p:nvPr/>
        </p:nvSpPr>
        <p:spPr>
          <a:xfrm>
            <a:off x="5182805" y="5686107"/>
            <a:ext cx="1826390" cy="523220"/>
          </a:xfrm>
          <a:prstGeom prst="rect">
            <a:avLst/>
          </a:prstGeom>
          <a:noFill/>
        </p:spPr>
        <p:txBody>
          <a:bodyPr wrap="square" rtlCol="0">
            <a:spAutoFit/>
          </a:bodyPr>
          <a:lstStyle/>
          <a:p>
            <a:pPr algn="ctr"/>
            <a:r>
              <a:rPr kumimoji="1" lang="ja-JP" altLang="en-US" sz="2800"/>
              <a:t>今回</a:t>
            </a:r>
            <a:endParaRPr kumimoji="1" lang="ja-JP" altLang="en-US" sz="2800" dirty="0"/>
          </a:p>
        </p:txBody>
      </p:sp>
      <p:sp>
        <p:nvSpPr>
          <p:cNvPr id="20" name="テキスト ボックス 19">
            <a:extLst>
              <a:ext uri="{FF2B5EF4-FFF2-40B4-BE49-F238E27FC236}">
                <a16:creationId xmlns:a16="http://schemas.microsoft.com/office/drawing/2014/main" id="{3CF06B65-A8E1-893A-4900-5B688A8F519A}"/>
              </a:ext>
            </a:extLst>
          </p:cNvPr>
          <p:cNvSpPr txBox="1"/>
          <p:nvPr/>
        </p:nvSpPr>
        <p:spPr>
          <a:xfrm>
            <a:off x="9459641" y="5686107"/>
            <a:ext cx="1826390" cy="523220"/>
          </a:xfrm>
          <a:prstGeom prst="rect">
            <a:avLst/>
          </a:prstGeom>
          <a:noFill/>
        </p:spPr>
        <p:txBody>
          <a:bodyPr wrap="square" rtlCol="0">
            <a:spAutoFit/>
          </a:bodyPr>
          <a:lstStyle/>
          <a:p>
            <a:pPr algn="ctr"/>
            <a:r>
              <a:rPr kumimoji="1" lang="ja-JP" altLang="en-US" sz="2800"/>
              <a:t>これから</a:t>
            </a:r>
            <a:endParaRPr kumimoji="1" lang="ja-JP" altLang="en-US" sz="2800" dirty="0"/>
          </a:p>
        </p:txBody>
      </p:sp>
    </p:spTree>
    <p:extLst>
      <p:ext uri="{BB962C8B-B14F-4D97-AF65-F5344CB8AC3E}">
        <p14:creationId xmlns:p14="http://schemas.microsoft.com/office/powerpoint/2010/main" val="156159033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EA3D168-4D60-6FE2-F0FF-2CB987451C59}"/>
              </a:ext>
            </a:extLst>
          </p:cNvPr>
          <p:cNvSpPr>
            <a:spLocks noGrp="1"/>
          </p:cNvSpPr>
          <p:nvPr>
            <p:ph type="title"/>
          </p:nvPr>
        </p:nvSpPr>
        <p:spPr/>
        <p:txBody>
          <a:bodyPr/>
          <a:lstStyle/>
          <a:p>
            <a:r>
              <a:rPr kumimoji="1" lang="ja-JP" altLang="en-US" dirty="0"/>
              <a:t>引用</a:t>
            </a:r>
          </a:p>
        </p:txBody>
      </p:sp>
      <p:sp>
        <p:nvSpPr>
          <p:cNvPr id="3" name="コンテンツ プレースホルダー 2">
            <a:extLst>
              <a:ext uri="{FF2B5EF4-FFF2-40B4-BE49-F238E27FC236}">
                <a16:creationId xmlns:a16="http://schemas.microsoft.com/office/drawing/2014/main" id="{2AB3E66E-B6C0-1A3D-FD02-F0BD8D50B55A}"/>
              </a:ext>
            </a:extLst>
          </p:cNvPr>
          <p:cNvSpPr>
            <a:spLocks noGrp="1"/>
          </p:cNvSpPr>
          <p:nvPr>
            <p:ph idx="1"/>
          </p:nvPr>
        </p:nvSpPr>
        <p:spPr/>
        <p:txBody>
          <a:bodyPr>
            <a:normAutofit/>
          </a:bodyPr>
          <a:lstStyle/>
          <a:p>
            <a:pPr marL="0" indent="0">
              <a:buNone/>
            </a:pPr>
            <a:r>
              <a:rPr kumimoji="1" lang="ja-JP" altLang="en-US" dirty="0"/>
              <a:t>論文等を引用する際は以下のルールに従う</a:t>
            </a:r>
            <a:endParaRPr lang="en-US" altLang="ja-JP" dirty="0"/>
          </a:p>
          <a:p>
            <a:r>
              <a:rPr kumimoji="1" lang="en-US" altLang="ja-JP" dirty="0"/>
              <a:t>Web</a:t>
            </a:r>
            <a:r>
              <a:rPr kumimoji="1" lang="ja-JP" altLang="en-US" dirty="0"/>
              <a:t>サイトの場合</a:t>
            </a:r>
            <a:endParaRPr kumimoji="1" lang="en-US" altLang="ja-JP" dirty="0"/>
          </a:p>
          <a:p>
            <a:pPr marL="457200" lvl="1" indent="0">
              <a:buNone/>
            </a:pPr>
            <a:r>
              <a:rPr lang="ja-JP" altLang="en-US" dirty="0"/>
              <a:t>サイトの運営会社名，ページ名，</a:t>
            </a:r>
            <a:r>
              <a:rPr lang="en-US" altLang="ja-JP" dirty="0"/>
              <a:t>URL</a:t>
            </a:r>
            <a:r>
              <a:rPr lang="ja-JP" altLang="en-US" dirty="0"/>
              <a:t> </a:t>
            </a:r>
            <a:r>
              <a:rPr lang="en-US" altLang="ja-JP" dirty="0"/>
              <a:t>(</a:t>
            </a:r>
            <a:r>
              <a:rPr lang="ja-JP" altLang="en-US" dirty="0"/>
              <a:t>最終閲覧日</a:t>
            </a:r>
            <a:r>
              <a:rPr lang="en-US" altLang="ja-JP" dirty="0"/>
              <a:t> : YYYY/MM/DD)</a:t>
            </a:r>
          </a:p>
          <a:p>
            <a:pPr marL="457200" lvl="1" indent="0">
              <a:buNone/>
            </a:pPr>
            <a:r>
              <a:rPr lang="en-US" altLang="ja-JP" dirty="0"/>
              <a:t>ex) </a:t>
            </a:r>
            <a:r>
              <a:rPr lang="ja-JP" altLang="en-US" dirty="0"/>
              <a:t>株式会社オモロキ，ボケて，</a:t>
            </a:r>
            <a:r>
              <a:rPr lang="en-US" altLang="ja-JP" dirty="0"/>
              <a:t>https://bokete.jp/</a:t>
            </a:r>
            <a:r>
              <a:rPr lang="ja-JP" altLang="en-US" dirty="0"/>
              <a:t> </a:t>
            </a:r>
            <a:r>
              <a:rPr lang="en-US" altLang="ja-JP" dirty="0"/>
              <a:t>(</a:t>
            </a:r>
            <a:r>
              <a:rPr lang="ja-JP" altLang="en-US" dirty="0"/>
              <a:t>最終閲覧日</a:t>
            </a:r>
            <a:r>
              <a:rPr lang="en-US" altLang="ja-JP" dirty="0"/>
              <a:t> : 2023/12/9)</a:t>
            </a:r>
          </a:p>
          <a:p>
            <a:pPr marL="457200" lvl="1" indent="0">
              <a:buNone/>
            </a:pPr>
            <a:r>
              <a:rPr kumimoji="1" lang="ja-JP" altLang="en-US" dirty="0">
                <a:solidFill>
                  <a:srgbClr val="FF0000"/>
                </a:solidFill>
              </a:rPr>
              <a:t>ハイパーリンクは削除するように</a:t>
            </a:r>
            <a:r>
              <a:rPr kumimoji="1" lang="en-US" altLang="ja-JP" dirty="0">
                <a:solidFill>
                  <a:srgbClr val="FF0000"/>
                </a:solidFill>
              </a:rPr>
              <a:t>(URL</a:t>
            </a:r>
            <a:r>
              <a:rPr kumimoji="1" lang="ja-JP" altLang="en-US" dirty="0">
                <a:solidFill>
                  <a:srgbClr val="FF0000"/>
                </a:solidFill>
              </a:rPr>
              <a:t>が青字下線付きにならないように</a:t>
            </a:r>
            <a:r>
              <a:rPr kumimoji="1" lang="en-US" altLang="ja-JP" dirty="0">
                <a:solidFill>
                  <a:srgbClr val="FF0000"/>
                </a:solidFill>
              </a:rPr>
              <a:t>)</a:t>
            </a:r>
            <a:r>
              <a:rPr kumimoji="1" lang="ja-JP" altLang="en-US" dirty="0">
                <a:solidFill>
                  <a:srgbClr val="FF0000"/>
                </a:solidFill>
              </a:rPr>
              <a:t>注意</a:t>
            </a:r>
            <a:r>
              <a:rPr kumimoji="1" lang="en-US" altLang="ja-JP" dirty="0">
                <a:solidFill>
                  <a:srgbClr val="FF0000"/>
                </a:solidFill>
              </a:rPr>
              <a:t>!</a:t>
            </a:r>
          </a:p>
          <a:p>
            <a:r>
              <a:rPr kumimoji="1" lang="ja-JP" altLang="en-US" dirty="0"/>
              <a:t>論文の場合</a:t>
            </a:r>
            <a:endParaRPr kumimoji="1" lang="en-US" altLang="ja-JP" dirty="0"/>
          </a:p>
          <a:p>
            <a:pPr marL="457200" lvl="1" indent="0">
              <a:buNone/>
            </a:pPr>
            <a:r>
              <a:rPr lang="ja-JP" altLang="en-US" dirty="0"/>
              <a:t>著者名</a:t>
            </a:r>
            <a:r>
              <a:rPr lang="en-US" altLang="ja-JP" dirty="0"/>
              <a:t>, ”</a:t>
            </a:r>
            <a:r>
              <a:rPr lang="ja-JP" altLang="en-US" dirty="0"/>
              <a:t>タイトル</a:t>
            </a:r>
            <a:r>
              <a:rPr lang="en-US" altLang="ja-JP" dirty="0"/>
              <a:t>”, </a:t>
            </a:r>
            <a:r>
              <a:rPr lang="ja-JP" altLang="en-US" dirty="0"/>
              <a:t>論文・学会名</a:t>
            </a:r>
            <a:r>
              <a:rPr lang="en-US" altLang="ja-JP" dirty="0"/>
              <a:t>, Vol. X,</a:t>
            </a:r>
            <a:r>
              <a:rPr lang="ja-JP" altLang="en-US" dirty="0"/>
              <a:t> </a:t>
            </a:r>
            <a:r>
              <a:rPr lang="en-US" altLang="ja-JP" dirty="0"/>
              <a:t>PP. Y-Z</a:t>
            </a:r>
            <a:r>
              <a:rPr lang="ja-JP" altLang="en-US" dirty="0"/>
              <a:t> </a:t>
            </a:r>
            <a:r>
              <a:rPr lang="en-US" altLang="ja-JP" dirty="0"/>
              <a:t>(</a:t>
            </a:r>
            <a:r>
              <a:rPr lang="ja-JP" altLang="en-US" dirty="0"/>
              <a:t>発行年</a:t>
            </a:r>
            <a:r>
              <a:rPr lang="en-US" altLang="ja-JP" dirty="0"/>
              <a:t>)</a:t>
            </a:r>
          </a:p>
          <a:p>
            <a:pPr marL="457200" lvl="1" indent="0">
              <a:buNone/>
            </a:pPr>
            <a:r>
              <a:rPr lang="en-US" altLang="ja-JP" dirty="0"/>
              <a:t>ex) Yamatomi, Ryo, et al., "Generative Model of Suitable Meme Sentences for Images Using </a:t>
            </a:r>
            <a:r>
              <a:rPr lang="en-US" altLang="ja-JP" dirty="0" err="1"/>
              <a:t>AutoEncoder</a:t>
            </a:r>
            <a:r>
              <a:rPr lang="en-US" altLang="ja-JP" dirty="0"/>
              <a:t>." Pacific Rim International Conference on Artificial Intelligence. Singapore: Springer Nature Singapore, (2023).</a:t>
            </a:r>
          </a:p>
          <a:p>
            <a:pPr marL="0" indent="0">
              <a:buNone/>
            </a:pPr>
            <a:r>
              <a:rPr kumimoji="1" lang="ja-JP" altLang="en-US" dirty="0"/>
              <a:t>引用は下のテキストボックスをコピーしてページ下部に貼り付ける</a:t>
            </a:r>
          </a:p>
        </p:txBody>
      </p:sp>
      <p:sp>
        <p:nvSpPr>
          <p:cNvPr id="4" name="スライド番号プレースホルダー 3">
            <a:extLst>
              <a:ext uri="{FF2B5EF4-FFF2-40B4-BE49-F238E27FC236}">
                <a16:creationId xmlns:a16="http://schemas.microsoft.com/office/drawing/2014/main" id="{055BE2B4-E5F8-DA4A-752B-5FC74FCE205A}"/>
              </a:ext>
            </a:extLst>
          </p:cNvPr>
          <p:cNvSpPr>
            <a:spLocks noGrp="1"/>
          </p:cNvSpPr>
          <p:nvPr>
            <p:ph type="sldNum" sz="quarter" idx="12"/>
          </p:nvPr>
        </p:nvSpPr>
        <p:spPr/>
        <p:txBody>
          <a:bodyPr/>
          <a:lstStyle/>
          <a:p>
            <a:fld id="{3C83C733-A267-4C27-B924-90460700986B}" type="slidenum">
              <a:rPr lang="ja-JP" altLang="en-US" smtClean="0"/>
              <a:pPr/>
              <a:t>48</a:t>
            </a:fld>
            <a:endParaRPr lang="ja-JP" altLang="en-US"/>
          </a:p>
        </p:txBody>
      </p:sp>
      <p:sp>
        <p:nvSpPr>
          <p:cNvPr id="5" name="テキスト ボックス 4">
            <a:extLst>
              <a:ext uri="{FF2B5EF4-FFF2-40B4-BE49-F238E27FC236}">
                <a16:creationId xmlns:a16="http://schemas.microsoft.com/office/drawing/2014/main" id="{9ED9FD84-7573-E6BB-A6F5-3BDBFFBBFC94}"/>
              </a:ext>
            </a:extLst>
          </p:cNvPr>
          <p:cNvSpPr txBox="1"/>
          <p:nvPr/>
        </p:nvSpPr>
        <p:spPr>
          <a:xfrm>
            <a:off x="262076" y="5949445"/>
            <a:ext cx="11662756" cy="523220"/>
          </a:xfrm>
          <a:prstGeom prst="rect">
            <a:avLst/>
          </a:prstGeom>
          <a:noFill/>
        </p:spPr>
        <p:txBody>
          <a:bodyPr wrap="square" rtlCol="0">
            <a:spAutoFit/>
          </a:bodyPr>
          <a:lstStyle/>
          <a:p>
            <a:pPr algn="ctr"/>
            <a:r>
              <a:rPr kumimoji="1" lang="en-US" altLang="ja-JP" sz="1400" dirty="0"/>
              <a:t>[1] </a:t>
            </a:r>
            <a:r>
              <a:rPr lang="en-US" altLang="ja-JP" sz="1400" b="0" i="0" dirty="0">
                <a:solidFill>
                  <a:srgbClr val="222222"/>
                </a:solidFill>
                <a:effectLst/>
                <a:latin typeface="Arial" panose="020B0604020202020204" pitchFamily="34" charset="0"/>
              </a:rPr>
              <a:t>Yamatomi, Ryo, et al., "Generative Model of Suitable Meme Sentences for Images Using </a:t>
            </a:r>
            <a:r>
              <a:rPr lang="en-US" altLang="ja-JP" sz="1400" b="0" i="0" dirty="0" err="1">
                <a:solidFill>
                  <a:srgbClr val="222222"/>
                </a:solidFill>
                <a:effectLst/>
                <a:latin typeface="Arial" panose="020B0604020202020204" pitchFamily="34" charset="0"/>
              </a:rPr>
              <a:t>AutoEncoder</a:t>
            </a:r>
            <a:r>
              <a:rPr lang="en-US" altLang="ja-JP" sz="1400" b="0" i="0" dirty="0">
                <a:solidFill>
                  <a:srgbClr val="222222"/>
                </a:solidFill>
                <a:effectLst/>
                <a:latin typeface="Arial" panose="020B0604020202020204" pitchFamily="34" charset="0"/>
              </a:rPr>
              <a:t>." </a:t>
            </a:r>
          </a:p>
          <a:p>
            <a:pPr algn="ctr"/>
            <a:r>
              <a:rPr lang="en-US" altLang="ja-JP" sz="1400" b="0" i="0" dirty="0">
                <a:solidFill>
                  <a:srgbClr val="222222"/>
                </a:solidFill>
                <a:effectLst/>
                <a:latin typeface="Arial" panose="020B0604020202020204" pitchFamily="34" charset="0"/>
              </a:rPr>
              <a:t>Pacific Rim International Conference on Artificial Intelligence. Singapore: Springer Nature Singapore, (2023).</a:t>
            </a:r>
          </a:p>
        </p:txBody>
      </p:sp>
    </p:spTree>
    <p:extLst>
      <p:ext uri="{BB962C8B-B14F-4D97-AF65-F5344CB8AC3E}">
        <p14:creationId xmlns:p14="http://schemas.microsoft.com/office/powerpoint/2010/main" val="343824123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8349971-07F1-5C51-4A3F-6A558A3B2C87}"/>
              </a:ext>
            </a:extLst>
          </p:cNvPr>
          <p:cNvSpPr>
            <a:spLocks noGrp="1"/>
          </p:cNvSpPr>
          <p:nvPr>
            <p:ph type="title"/>
          </p:nvPr>
        </p:nvSpPr>
        <p:spPr/>
        <p:txBody>
          <a:bodyPr/>
          <a:lstStyle/>
          <a:p>
            <a:r>
              <a:rPr kumimoji="1" lang="ja-JP" altLang="en-US" dirty="0"/>
              <a:t>表</a:t>
            </a:r>
          </a:p>
        </p:txBody>
      </p:sp>
      <p:sp>
        <p:nvSpPr>
          <p:cNvPr id="3" name="コンテンツ プレースホルダー 2">
            <a:extLst>
              <a:ext uri="{FF2B5EF4-FFF2-40B4-BE49-F238E27FC236}">
                <a16:creationId xmlns:a16="http://schemas.microsoft.com/office/drawing/2014/main" id="{CDF3F4E7-797D-E3B7-AA4D-65B41D77BB7E}"/>
              </a:ext>
            </a:extLst>
          </p:cNvPr>
          <p:cNvSpPr>
            <a:spLocks noGrp="1"/>
          </p:cNvSpPr>
          <p:nvPr>
            <p:ph idx="1"/>
          </p:nvPr>
        </p:nvSpPr>
        <p:spPr/>
        <p:txBody>
          <a:bodyPr/>
          <a:lstStyle/>
          <a:p>
            <a:pPr marL="0" indent="0">
              <a:buNone/>
            </a:pPr>
            <a:r>
              <a:rPr kumimoji="1" lang="ja-JP" altLang="en-US" dirty="0"/>
              <a:t>表を追加する際は以下のルールに従う</a:t>
            </a:r>
            <a:endParaRPr kumimoji="1" lang="en-US" altLang="ja-JP" dirty="0"/>
          </a:p>
          <a:p>
            <a:r>
              <a:rPr kumimoji="1" lang="ja-JP" altLang="en-US" dirty="0"/>
              <a:t>表番号，表のタイトルを</a:t>
            </a:r>
            <a:r>
              <a:rPr kumimoji="1" lang="ja-JP" altLang="en-US" dirty="0">
                <a:solidFill>
                  <a:srgbClr val="FF0000"/>
                </a:solidFill>
              </a:rPr>
              <a:t>必ず</a:t>
            </a:r>
            <a:r>
              <a:rPr kumimoji="1" lang="ja-JP" altLang="en-US" dirty="0"/>
              <a:t>付ける</a:t>
            </a:r>
            <a:endParaRPr kumimoji="1" lang="en-US" altLang="ja-JP" dirty="0"/>
          </a:p>
          <a:p>
            <a:r>
              <a:rPr lang="ja-JP" altLang="en-US" dirty="0"/>
              <a:t>表のフォントサイズを</a:t>
            </a:r>
            <a:r>
              <a:rPr lang="en-US" altLang="ja-JP" dirty="0"/>
              <a:t>24</a:t>
            </a:r>
            <a:r>
              <a:rPr lang="ja-JP" altLang="en-US" dirty="0"/>
              <a:t>，</a:t>
            </a:r>
            <a:r>
              <a:rPr lang="en-US" altLang="ja-JP" dirty="0"/>
              <a:t>28</a:t>
            </a:r>
            <a:r>
              <a:rPr lang="ja-JP" altLang="en-US" dirty="0"/>
              <a:t>のいずれかにする</a:t>
            </a:r>
            <a:endParaRPr lang="en-US" altLang="ja-JP" dirty="0"/>
          </a:p>
          <a:p>
            <a:endParaRPr kumimoji="1" lang="en-US" altLang="ja-JP" dirty="0"/>
          </a:p>
          <a:p>
            <a:pPr marL="0" indent="0">
              <a:buNone/>
            </a:pPr>
            <a:r>
              <a:rPr kumimoji="1" lang="ja-JP" altLang="en-US" dirty="0"/>
              <a:t>下記のテンプレートをコピーして貼り付けるのが無難</a:t>
            </a:r>
          </a:p>
        </p:txBody>
      </p:sp>
      <p:sp>
        <p:nvSpPr>
          <p:cNvPr id="4" name="スライド番号プレースホルダー 3">
            <a:extLst>
              <a:ext uri="{FF2B5EF4-FFF2-40B4-BE49-F238E27FC236}">
                <a16:creationId xmlns:a16="http://schemas.microsoft.com/office/drawing/2014/main" id="{0B448461-D823-3BC3-C320-B96FC6DEE982}"/>
              </a:ext>
            </a:extLst>
          </p:cNvPr>
          <p:cNvSpPr>
            <a:spLocks noGrp="1"/>
          </p:cNvSpPr>
          <p:nvPr>
            <p:ph type="sldNum" sz="quarter" idx="12"/>
          </p:nvPr>
        </p:nvSpPr>
        <p:spPr/>
        <p:txBody>
          <a:bodyPr/>
          <a:lstStyle/>
          <a:p>
            <a:fld id="{3C83C733-A267-4C27-B924-90460700986B}" type="slidenum">
              <a:rPr lang="ja-JP" altLang="en-US" smtClean="0"/>
              <a:pPr/>
              <a:t>49</a:t>
            </a:fld>
            <a:endParaRPr lang="ja-JP" altLang="en-US"/>
          </a:p>
        </p:txBody>
      </p:sp>
      <p:graphicFrame>
        <p:nvGraphicFramePr>
          <p:cNvPr id="6" name="表 5">
            <a:extLst>
              <a:ext uri="{FF2B5EF4-FFF2-40B4-BE49-F238E27FC236}">
                <a16:creationId xmlns:a16="http://schemas.microsoft.com/office/drawing/2014/main" id="{01FC11F1-DC15-68D3-CD24-56D13A64E6F3}"/>
              </a:ext>
            </a:extLst>
          </p:cNvPr>
          <p:cNvGraphicFramePr>
            <a:graphicFrameLocks noGrp="1"/>
          </p:cNvGraphicFramePr>
          <p:nvPr>
            <p:extLst>
              <p:ext uri="{D42A27DB-BD31-4B8C-83A1-F6EECF244321}">
                <p14:modId xmlns:p14="http://schemas.microsoft.com/office/powerpoint/2010/main" val="2707752159"/>
              </p:ext>
            </p:extLst>
          </p:nvPr>
        </p:nvGraphicFramePr>
        <p:xfrm>
          <a:off x="262076" y="4888324"/>
          <a:ext cx="11662756" cy="1036320"/>
        </p:xfrm>
        <a:graphic>
          <a:graphicData uri="http://schemas.openxmlformats.org/drawingml/2006/table">
            <a:tbl>
              <a:tblPr firstRow="1" bandRow="1">
                <a:tableStyleId>{5C22544A-7EE6-4342-B048-85BDC9FD1C3A}</a:tableStyleId>
              </a:tblPr>
              <a:tblGrid>
                <a:gridCol w="5831378">
                  <a:extLst>
                    <a:ext uri="{9D8B030D-6E8A-4147-A177-3AD203B41FA5}">
                      <a16:colId xmlns:a16="http://schemas.microsoft.com/office/drawing/2014/main" val="2712013235"/>
                    </a:ext>
                  </a:extLst>
                </a:gridCol>
                <a:gridCol w="5831378">
                  <a:extLst>
                    <a:ext uri="{9D8B030D-6E8A-4147-A177-3AD203B41FA5}">
                      <a16:colId xmlns:a16="http://schemas.microsoft.com/office/drawing/2014/main" val="1980779309"/>
                    </a:ext>
                  </a:extLst>
                </a:gridCol>
              </a:tblGrid>
              <a:tr h="370840">
                <a:tc>
                  <a:txBody>
                    <a:bodyPr/>
                    <a:lstStyle/>
                    <a:p>
                      <a:pPr algn="ctr"/>
                      <a:r>
                        <a:rPr kumimoji="1" lang="ja-JP" altLang="en-US" sz="2800" dirty="0"/>
                        <a:t>フォントサイズ</a:t>
                      </a:r>
                    </a:p>
                  </a:txBody>
                  <a:tcPr/>
                </a:tc>
                <a:tc>
                  <a:txBody>
                    <a:bodyPr/>
                    <a:lstStyle/>
                    <a:p>
                      <a:pPr algn="ctr"/>
                      <a:r>
                        <a:rPr kumimoji="1" lang="en-US" altLang="ja-JP" sz="2800" dirty="0"/>
                        <a:t>24</a:t>
                      </a:r>
                      <a:r>
                        <a:rPr kumimoji="1" lang="ja-JP" altLang="en-US" sz="2800" dirty="0"/>
                        <a:t>，</a:t>
                      </a:r>
                      <a:r>
                        <a:rPr kumimoji="1" lang="en-US" altLang="ja-JP" sz="2800" dirty="0"/>
                        <a:t>28</a:t>
                      </a:r>
                      <a:endParaRPr kumimoji="1" lang="ja-JP" altLang="en-US" sz="2800" dirty="0"/>
                    </a:p>
                  </a:txBody>
                  <a:tcPr/>
                </a:tc>
                <a:extLst>
                  <a:ext uri="{0D108BD9-81ED-4DB2-BD59-A6C34878D82A}">
                    <a16:rowId xmlns:a16="http://schemas.microsoft.com/office/drawing/2014/main" val="2937080585"/>
                  </a:ext>
                </a:extLst>
              </a:tr>
              <a:tr h="370840">
                <a:tc>
                  <a:txBody>
                    <a:bodyPr/>
                    <a:lstStyle/>
                    <a:p>
                      <a:pPr algn="ctr"/>
                      <a:r>
                        <a:rPr kumimoji="1" lang="ja-JP" altLang="en-US" sz="2800" dirty="0"/>
                        <a:t>デフォルト設定が</a:t>
                      </a:r>
                    </a:p>
                  </a:txBody>
                  <a:tcPr/>
                </a:tc>
                <a:tc>
                  <a:txBody>
                    <a:bodyPr/>
                    <a:lstStyle/>
                    <a:p>
                      <a:pPr algn="ctr"/>
                      <a:r>
                        <a:rPr kumimoji="1" lang="en-US" altLang="ja-JP" sz="2800" dirty="0"/>
                        <a:t>18</a:t>
                      </a:r>
                      <a:r>
                        <a:rPr kumimoji="1" lang="ja-JP" altLang="en-US" sz="2800" dirty="0"/>
                        <a:t>になっているので注意</a:t>
                      </a:r>
                    </a:p>
                  </a:txBody>
                  <a:tcPr/>
                </a:tc>
                <a:extLst>
                  <a:ext uri="{0D108BD9-81ED-4DB2-BD59-A6C34878D82A}">
                    <a16:rowId xmlns:a16="http://schemas.microsoft.com/office/drawing/2014/main" val="1838777480"/>
                  </a:ext>
                </a:extLst>
              </a:tr>
            </a:tbl>
          </a:graphicData>
        </a:graphic>
      </p:graphicFrame>
      <p:sp>
        <p:nvSpPr>
          <p:cNvPr id="7" name="テキスト ボックス 6">
            <a:extLst>
              <a:ext uri="{FF2B5EF4-FFF2-40B4-BE49-F238E27FC236}">
                <a16:creationId xmlns:a16="http://schemas.microsoft.com/office/drawing/2014/main" id="{E73A3DDC-EE9F-61AF-E8FC-254C88ACB7FC}"/>
              </a:ext>
            </a:extLst>
          </p:cNvPr>
          <p:cNvSpPr txBox="1"/>
          <p:nvPr/>
        </p:nvSpPr>
        <p:spPr>
          <a:xfrm>
            <a:off x="3287688" y="4365104"/>
            <a:ext cx="5616624" cy="523220"/>
          </a:xfrm>
          <a:prstGeom prst="rect">
            <a:avLst/>
          </a:prstGeom>
          <a:noFill/>
        </p:spPr>
        <p:txBody>
          <a:bodyPr wrap="square" rtlCol="0">
            <a:spAutoFit/>
          </a:bodyPr>
          <a:lstStyle/>
          <a:p>
            <a:pPr algn="ctr"/>
            <a:r>
              <a:rPr kumimoji="1" lang="ja-JP" altLang="en-US" sz="2800" dirty="0"/>
              <a:t>表</a:t>
            </a:r>
            <a:r>
              <a:rPr kumimoji="1" lang="en-US" altLang="ja-JP" sz="2800" dirty="0"/>
              <a:t>1</a:t>
            </a:r>
            <a:r>
              <a:rPr kumimoji="1" lang="ja-JP" altLang="en-US" sz="2800" dirty="0"/>
              <a:t>　表のタイトル</a:t>
            </a:r>
          </a:p>
        </p:txBody>
      </p:sp>
    </p:spTree>
    <p:extLst>
      <p:ext uri="{BB962C8B-B14F-4D97-AF65-F5344CB8AC3E}">
        <p14:creationId xmlns:p14="http://schemas.microsoft.com/office/powerpoint/2010/main" val="26848284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5E7A2F1-56CB-8F89-C058-ED02BE342EE5}"/>
              </a:ext>
            </a:extLst>
          </p:cNvPr>
          <p:cNvSpPr>
            <a:spLocks noGrp="1"/>
          </p:cNvSpPr>
          <p:nvPr>
            <p:ph type="title"/>
          </p:nvPr>
        </p:nvSpPr>
        <p:spPr/>
        <p:txBody>
          <a:bodyPr/>
          <a:lstStyle/>
          <a:p>
            <a:r>
              <a:rPr lang="ja-JP" altLang="en-US" dirty="0"/>
              <a:t>提案手法</a:t>
            </a:r>
            <a:endParaRPr kumimoji="1" lang="ja-JP" altLang="en-US" dirty="0"/>
          </a:p>
        </p:txBody>
      </p:sp>
      <p:sp>
        <p:nvSpPr>
          <p:cNvPr id="3" name="コンテンツ プレースホルダー 2">
            <a:extLst>
              <a:ext uri="{FF2B5EF4-FFF2-40B4-BE49-F238E27FC236}">
                <a16:creationId xmlns:a16="http://schemas.microsoft.com/office/drawing/2014/main" id="{469EA13F-E799-4C6B-096B-BB9C072C7CF2}"/>
              </a:ext>
            </a:extLst>
          </p:cNvPr>
          <p:cNvSpPr>
            <a:spLocks noGrp="1"/>
          </p:cNvSpPr>
          <p:nvPr>
            <p:ph idx="1"/>
          </p:nvPr>
        </p:nvSpPr>
        <p:spPr/>
        <p:txBody>
          <a:bodyPr/>
          <a:lstStyle/>
          <a:p>
            <a:pPr marL="0" indent="0">
              <a:buNone/>
            </a:pPr>
            <a:endParaRPr kumimoji="1" lang="ja-JP" altLang="en-US"/>
          </a:p>
        </p:txBody>
      </p:sp>
      <p:sp>
        <p:nvSpPr>
          <p:cNvPr id="4" name="スライド番号プレースホルダー 3">
            <a:extLst>
              <a:ext uri="{FF2B5EF4-FFF2-40B4-BE49-F238E27FC236}">
                <a16:creationId xmlns:a16="http://schemas.microsoft.com/office/drawing/2014/main" id="{264075AA-D977-6D9C-AB46-EF991852CA11}"/>
              </a:ext>
            </a:extLst>
          </p:cNvPr>
          <p:cNvSpPr>
            <a:spLocks noGrp="1"/>
          </p:cNvSpPr>
          <p:nvPr>
            <p:ph type="sldNum" sz="quarter" idx="12"/>
          </p:nvPr>
        </p:nvSpPr>
        <p:spPr/>
        <p:txBody>
          <a:bodyPr/>
          <a:lstStyle/>
          <a:p>
            <a:fld id="{3C83C733-A267-4C27-B924-90460700986B}" type="slidenum">
              <a:rPr lang="ja-JP" altLang="en-US" smtClean="0"/>
              <a:pPr/>
              <a:t>5</a:t>
            </a:fld>
            <a:endParaRPr lang="ja-JP" altLang="en-US"/>
          </a:p>
        </p:txBody>
      </p:sp>
      <p:sp>
        <p:nvSpPr>
          <p:cNvPr id="6" name="角丸四角形 4">
            <a:extLst>
              <a:ext uri="{FF2B5EF4-FFF2-40B4-BE49-F238E27FC236}">
                <a16:creationId xmlns:a16="http://schemas.microsoft.com/office/drawing/2014/main" id="{29514B63-FEE9-F201-86EF-5AD2C7601D83}"/>
              </a:ext>
            </a:extLst>
          </p:cNvPr>
          <p:cNvSpPr/>
          <p:nvPr/>
        </p:nvSpPr>
        <p:spPr>
          <a:xfrm>
            <a:off x="632922" y="1085571"/>
            <a:ext cx="5030546" cy="1066800"/>
          </a:xfrm>
          <a:prstGeom prst="roundRect">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sz="2800" kern="100" dirty="0">
                <a:solidFill>
                  <a:schemeClr val="tx1"/>
                </a:solidFill>
                <a:effectLst/>
                <a:latin typeface="Times New Roman" panose="02020603050405020304" pitchFamily="18" charset="0"/>
                <a:ea typeface="ＭＳ 明朝" panose="02020609040205080304" pitchFamily="49" charset="-128"/>
              </a:rPr>
              <a:t>Popularity of games on Steam[1]</a:t>
            </a:r>
            <a:endParaRPr kumimoji="1" lang="ja-JP" altLang="en-US" sz="4000" dirty="0">
              <a:solidFill>
                <a:schemeClr val="tx1"/>
              </a:solidFill>
            </a:endParaRPr>
          </a:p>
        </p:txBody>
      </p:sp>
      <p:sp>
        <p:nvSpPr>
          <p:cNvPr id="7" name="角丸四角形 5">
            <a:extLst>
              <a:ext uri="{FF2B5EF4-FFF2-40B4-BE49-F238E27FC236}">
                <a16:creationId xmlns:a16="http://schemas.microsoft.com/office/drawing/2014/main" id="{45863439-A082-278F-84DE-727DB1FC4882}"/>
              </a:ext>
            </a:extLst>
          </p:cNvPr>
          <p:cNvSpPr/>
          <p:nvPr/>
        </p:nvSpPr>
        <p:spPr>
          <a:xfrm>
            <a:off x="6804186" y="1085571"/>
            <a:ext cx="4749800" cy="1066800"/>
          </a:xfrm>
          <a:prstGeom prst="roundRect">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sz="2800" kern="100" dirty="0">
                <a:solidFill>
                  <a:schemeClr val="tx1"/>
                </a:solidFill>
                <a:effectLst/>
                <a:latin typeface="Times New Roman" panose="02020603050405020304" pitchFamily="18" charset="0"/>
                <a:ea typeface="ＭＳ 明朝" panose="02020609040205080304" pitchFamily="49" charset="-128"/>
              </a:rPr>
              <a:t>Steam DB[2]</a:t>
            </a:r>
            <a:endParaRPr kumimoji="1" lang="ja-JP" altLang="en-US" sz="4000" dirty="0">
              <a:solidFill>
                <a:schemeClr val="tx1"/>
              </a:solidFill>
            </a:endParaRPr>
          </a:p>
        </p:txBody>
      </p:sp>
      <p:sp>
        <p:nvSpPr>
          <p:cNvPr id="8" name="角丸四角形 6">
            <a:extLst>
              <a:ext uri="{FF2B5EF4-FFF2-40B4-BE49-F238E27FC236}">
                <a16:creationId xmlns:a16="http://schemas.microsoft.com/office/drawing/2014/main" id="{D5F5FD5C-A33A-E1CF-7C7E-65AEBEFF1B6A}"/>
              </a:ext>
            </a:extLst>
          </p:cNvPr>
          <p:cNvSpPr/>
          <p:nvPr/>
        </p:nvSpPr>
        <p:spPr>
          <a:xfrm>
            <a:off x="3716008" y="2752514"/>
            <a:ext cx="4749800" cy="1066800"/>
          </a:xfrm>
          <a:prstGeom prst="roundRect">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sz="2800" kern="100" dirty="0">
                <a:solidFill>
                  <a:schemeClr val="tx1"/>
                </a:solidFill>
                <a:effectLst/>
                <a:latin typeface="Times New Roman" panose="02020603050405020304" pitchFamily="18" charset="0"/>
                <a:ea typeface="ＭＳ 明朝" panose="02020609040205080304" pitchFamily="49" charset="-128"/>
              </a:rPr>
              <a:t>RNN</a:t>
            </a:r>
            <a:endParaRPr kumimoji="1" lang="ja-JP" altLang="en-US" sz="4000" dirty="0">
              <a:solidFill>
                <a:schemeClr val="tx1"/>
              </a:solidFill>
            </a:endParaRPr>
          </a:p>
        </p:txBody>
      </p:sp>
      <p:sp>
        <p:nvSpPr>
          <p:cNvPr id="9" name="角丸四角形 7">
            <a:extLst>
              <a:ext uri="{FF2B5EF4-FFF2-40B4-BE49-F238E27FC236}">
                <a16:creationId xmlns:a16="http://schemas.microsoft.com/office/drawing/2014/main" id="{C9759C63-2B61-F8E9-DDDE-A80690D22739}"/>
              </a:ext>
            </a:extLst>
          </p:cNvPr>
          <p:cNvSpPr/>
          <p:nvPr/>
        </p:nvSpPr>
        <p:spPr>
          <a:xfrm>
            <a:off x="3718554" y="4732771"/>
            <a:ext cx="4749800" cy="1066800"/>
          </a:xfrm>
          <a:prstGeom prst="roundRect">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800">
                <a:solidFill>
                  <a:schemeClr val="tx1"/>
                </a:solidFill>
              </a:rPr>
              <a:t>次月のプレイヤーの</a:t>
            </a:r>
            <a:endParaRPr kumimoji="1" lang="en-US" altLang="ja-JP" sz="2800" dirty="0">
              <a:solidFill>
                <a:schemeClr val="tx1"/>
              </a:solidFill>
            </a:endParaRPr>
          </a:p>
          <a:p>
            <a:pPr algn="ctr"/>
            <a:r>
              <a:rPr kumimoji="1" lang="ja-JP" altLang="en-US" sz="2800">
                <a:solidFill>
                  <a:schemeClr val="tx1"/>
                </a:solidFill>
              </a:rPr>
              <a:t>最大同時接続数の増加率</a:t>
            </a:r>
            <a:endParaRPr kumimoji="1" lang="en-US" altLang="ja-JP" sz="2800" dirty="0">
              <a:solidFill>
                <a:schemeClr val="tx1"/>
              </a:solidFill>
            </a:endParaRPr>
          </a:p>
        </p:txBody>
      </p:sp>
      <p:cxnSp>
        <p:nvCxnSpPr>
          <p:cNvPr id="10" name="直線矢印コネクタ 9">
            <a:extLst>
              <a:ext uri="{FF2B5EF4-FFF2-40B4-BE49-F238E27FC236}">
                <a16:creationId xmlns:a16="http://schemas.microsoft.com/office/drawing/2014/main" id="{20AB8D5F-4BEA-6C3C-8DEB-0F136DEC1A59}"/>
              </a:ext>
            </a:extLst>
          </p:cNvPr>
          <p:cNvCxnSpPr>
            <a:cxnSpLocks/>
            <a:stCxn id="6" idx="2"/>
            <a:endCxn id="8" idx="0"/>
          </p:cNvCxnSpPr>
          <p:nvPr/>
        </p:nvCxnSpPr>
        <p:spPr>
          <a:xfrm rot="16200000" flipH="1">
            <a:off x="4319480" y="981085"/>
            <a:ext cx="600143" cy="2942713"/>
          </a:xfrm>
          <a:prstGeom prst="bentConnector3">
            <a:avLst>
              <a:gd name="adj1" fmla="val 5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線矢印コネクタ 10">
            <a:extLst>
              <a:ext uri="{FF2B5EF4-FFF2-40B4-BE49-F238E27FC236}">
                <a16:creationId xmlns:a16="http://schemas.microsoft.com/office/drawing/2014/main" id="{4EE21E71-F918-67FE-B28B-10E6017E7D32}"/>
              </a:ext>
            </a:extLst>
          </p:cNvPr>
          <p:cNvCxnSpPr>
            <a:cxnSpLocks/>
            <a:stCxn id="8" idx="2"/>
            <a:endCxn id="9" idx="0"/>
          </p:cNvCxnSpPr>
          <p:nvPr/>
        </p:nvCxnSpPr>
        <p:spPr>
          <a:xfrm>
            <a:off x="6090908" y="3819314"/>
            <a:ext cx="2546" cy="91345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テキスト ボックス 18">
            <a:extLst>
              <a:ext uri="{FF2B5EF4-FFF2-40B4-BE49-F238E27FC236}">
                <a16:creationId xmlns:a16="http://schemas.microsoft.com/office/drawing/2014/main" id="{32861D73-0E9E-B70D-E431-FE10EDB650FB}"/>
              </a:ext>
            </a:extLst>
          </p:cNvPr>
          <p:cNvSpPr txBox="1"/>
          <p:nvPr/>
        </p:nvSpPr>
        <p:spPr>
          <a:xfrm>
            <a:off x="262080" y="6366827"/>
            <a:ext cx="11662752" cy="523220"/>
          </a:xfrm>
          <a:prstGeom prst="rect">
            <a:avLst/>
          </a:prstGeom>
          <a:noFill/>
        </p:spPr>
        <p:txBody>
          <a:bodyPr wrap="square">
            <a:spAutoFit/>
          </a:bodyPr>
          <a:lstStyle/>
          <a:p>
            <a:pPr marL="0" indent="0" algn="ctr">
              <a:buNone/>
            </a:pPr>
            <a:r>
              <a:rPr kumimoji="1" lang="en-US" altLang="ja-JP" sz="1400" dirty="0">
                <a:solidFill>
                  <a:schemeClr val="bg1"/>
                </a:solidFill>
              </a:rPr>
              <a:t>[1]</a:t>
            </a:r>
            <a:r>
              <a:rPr lang="en-US" altLang="ja-JP" sz="1400" kern="100" dirty="0">
                <a:solidFill>
                  <a:schemeClr val="bg1"/>
                </a:solidFill>
                <a:effectLst/>
                <a:latin typeface="Times New Roman" panose="02020603050405020304" pitchFamily="18" charset="0"/>
                <a:ea typeface="ＭＳ 明朝" panose="02020609040205080304" pitchFamily="49" charset="-128"/>
              </a:rPr>
              <a:t> Kaggle</a:t>
            </a:r>
            <a:r>
              <a:rPr lang="ja-JP" altLang="ja-JP" sz="1400" kern="100">
                <a:solidFill>
                  <a:schemeClr val="bg1"/>
                </a:solidFill>
                <a:effectLst/>
                <a:latin typeface="Times New Roman" panose="02020603050405020304" pitchFamily="18" charset="0"/>
                <a:ea typeface="ＭＳ 明朝" panose="02020609040205080304" pitchFamily="49" charset="-128"/>
                <a:cs typeface="Times New Roman" panose="02020603050405020304" pitchFamily="18" charset="0"/>
              </a:rPr>
              <a:t>，“</a:t>
            </a:r>
            <a:r>
              <a:rPr lang="en-US" altLang="ja-JP" sz="1400" kern="100" dirty="0">
                <a:solidFill>
                  <a:schemeClr val="bg1"/>
                </a:solidFill>
                <a:effectLst/>
                <a:latin typeface="Times New Roman" panose="02020603050405020304" pitchFamily="18" charset="0"/>
                <a:ea typeface="ＭＳ 明朝" panose="02020609040205080304" pitchFamily="49" charset="-128"/>
              </a:rPr>
              <a:t>Popularity of games on Steam</a:t>
            </a:r>
            <a:r>
              <a:rPr lang="ja-JP" altLang="ja-JP" sz="1400" kern="100">
                <a:solidFill>
                  <a:schemeClr val="bg1"/>
                </a:solidFill>
                <a:effectLst/>
                <a:latin typeface="Times New Roman" panose="02020603050405020304" pitchFamily="18" charset="0"/>
                <a:ea typeface="ＭＳ 明朝" panose="02020609040205080304" pitchFamily="49" charset="-128"/>
                <a:cs typeface="Times New Roman" panose="02020603050405020304" pitchFamily="18" charset="0"/>
              </a:rPr>
              <a:t>”，</a:t>
            </a:r>
            <a:r>
              <a:rPr lang="en-US" altLang="ja-JP" sz="1400" kern="100" dirty="0">
                <a:solidFill>
                  <a:schemeClr val="bg1"/>
                </a:solidFill>
                <a:effectLst/>
                <a:latin typeface="Times New Roman" panose="02020603050405020304" pitchFamily="18" charset="0"/>
                <a:ea typeface="ＭＳ 明朝" panose="02020609040205080304" pitchFamily="49" charset="-128"/>
              </a:rPr>
              <a:t>https://</a:t>
            </a:r>
            <a:r>
              <a:rPr lang="en-US" altLang="ja-JP" sz="1400" kern="100" dirty="0" err="1">
                <a:solidFill>
                  <a:schemeClr val="bg1"/>
                </a:solidFill>
                <a:effectLst/>
                <a:latin typeface="Times New Roman" panose="02020603050405020304" pitchFamily="18" charset="0"/>
                <a:ea typeface="ＭＳ 明朝" panose="02020609040205080304" pitchFamily="49" charset="-128"/>
              </a:rPr>
              <a:t>www.kaggle.com</a:t>
            </a:r>
            <a:r>
              <a:rPr lang="en-US" altLang="ja-JP" sz="1400" kern="100" dirty="0">
                <a:solidFill>
                  <a:schemeClr val="bg1"/>
                </a:solidFill>
                <a:effectLst/>
                <a:latin typeface="Times New Roman" panose="02020603050405020304" pitchFamily="18" charset="0"/>
                <a:ea typeface="ＭＳ 明朝" panose="02020609040205080304" pitchFamily="49" charset="-128"/>
              </a:rPr>
              <a:t>/datasets/michau96/popularity-of-games-on-steam</a:t>
            </a:r>
            <a:r>
              <a:rPr lang="en" altLang="ja-JP" sz="1400" dirty="0">
                <a:solidFill>
                  <a:schemeClr val="bg1"/>
                </a:solidFill>
                <a:effectLst/>
              </a:rPr>
              <a:t> (</a:t>
            </a:r>
            <a:r>
              <a:rPr lang="ja-JP" altLang="en-US" sz="1400">
                <a:solidFill>
                  <a:schemeClr val="bg1"/>
                </a:solidFill>
                <a:effectLst/>
              </a:rPr>
              <a:t>最終確認日</a:t>
            </a:r>
            <a:r>
              <a:rPr lang="en-US" altLang="ja-JP" sz="1400" dirty="0">
                <a:solidFill>
                  <a:schemeClr val="bg1"/>
                </a:solidFill>
                <a:effectLst/>
              </a:rPr>
              <a:t>:2024/2/5</a:t>
            </a:r>
            <a:r>
              <a:rPr lang="en" altLang="ja-JP" sz="1400" dirty="0">
                <a:solidFill>
                  <a:schemeClr val="bg1"/>
                </a:solidFill>
                <a:effectLst/>
              </a:rPr>
              <a:t>)</a:t>
            </a:r>
            <a:endParaRPr lang="en-US" altLang="ja-JP" sz="1400" kern="100" dirty="0">
              <a:solidFill>
                <a:schemeClr val="bg1"/>
              </a:solidFill>
              <a:effectLst/>
              <a:latin typeface="Times New Roman" panose="02020603050405020304" pitchFamily="18" charset="0"/>
              <a:ea typeface="ＭＳ 明朝" panose="02020609040205080304" pitchFamily="49" charset="-128"/>
            </a:endParaRPr>
          </a:p>
          <a:p>
            <a:pPr algn="ctr"/>
            <a:r>
              <a:rPr lang="en-US" altLang="ja-JP" sz="1400" kern="100" dirty="0">
                <a:solidFill>
                  <a:schemeClr val="bg1"/>
                </a:solidFill>
                <a:latin typeface="Times New Roman" panose="02020603050405020304" pitchFamily="18" charset="0"/>
                <a:ea typeface="ＭＳ 明朝" panose="02020609040205080304" pitchFamily="49" charset="-128"/>
              </a:rPr>
              <a:t>[2]</a:t>
            </a:r>
            <a:r>
              <a:rPr lang="ja-JP" altLang="ja-JP" sz="1400">
                <a:solidFill>
                  <a:schemeClr val="bg1"/>
                </a:solidFill>
                <a:effectLst/>
              </a:rPr>
              <a:t> </a:t>
            </a:r>
            <a:r>
              <a:rPr lang="en" altLang="ja-JP" sz="1400" dirty="0">
                <a:solidFill>
                  <a:schemeClr val="bg1"/>
                </a:solidFill>
                <a:effectLst/>
              </a:rPr>
              <a:t>Steam DB</a:t>
            </a:r>
            <a:r>
              <a:rPr lang="ja-JP" altLang="en" sz="1400">
                <a:solidFill>
                  <a:schemeClr val="bg1"/>
                </a:solidFill>
                <a:effectLst/>
              </a:rPr>
              <a:t>，“</a:t>
            </a:r>
            <a:r>
              <a:rPr lang="en" altLang="ja-JP" sz="1400" dirty="0" err="1">
                <a:solidFill>
                  <a:schemeClr val="bg1"/>
                </a:solidFill>
                <a:effectLst/>
              </a:rPr>
              <a:t>Datebase</a:t>
            </a:r>
            <a:r>
              <a:rPr lang="en" altLang="ja-JP" sz="1400" dirty="0">
                <a:solidFill>
                  <a:schemeClr val="bg1"/>
                </a:solidFill>
                <a:effectLst/>
              </a:rPr>
              <a:t> of everything on Steam”</a:t>
            </a:r>
            <a:r>
              <a:rPr lang="ja-JP" altLang="en" sz="1400">
                <a:solidFill>
                  <a:schemeClr val="bg1"/>
                </a:solidFill>
                <a:effectLst/>
              </a:rPr>
              <a:t>，</a:t>
            </a:r>
            <a:r>
              <a:rPr lang="en" altLang="ja-JP" sz="1400" dirty="0">
                <a:solidFill>
                  <a:schemeClr val="bg1"/>
                </a:solidFill>
                <a:effectLst/>
              </a:rPr>
              <a:t>https://</a:t>
            </a:r>
            <a:r>
              <a:rPr lang="en" altLang="ja-JP" sz="1400" dirty="0" err="1">
                <a:solidFill>
                  <a:schemeClr val="bg1"/>
                </a:solidFill>
                <a:effectLst/>
              </a:rPr>
              <a:t>steamdb.info</a:t>
            </a:r>
            <a:r>
              <a:rPr lang="en" altLang="ja-JP" sz="1400" dirty="0">
                <a:solidFill>
                  <a:schemeClr val="bg1"/>
                </a:solidFill>
                <a:effectLst/>
              </a:rPr>
              <a:t>/ (</a:t>
            </a:r>
            <a:r>
              <a:rPr lang="ja-JP" altLang="en-US" sz="1400">
                <a:solidFill>
                  <a:schemeClr val="bg1"/>
                </a:solidFill>
                <a:effectLst/>
              </a:rPr>
              <a:t>最終確認日</a:t>
            </a:r>
            <a:r>
              <a:rPr lang="en-US" altLang="ja-JP" sz="1400" dirty="0">
                <a:solidFill>
                  <a:schemeClr val="bg1"/>
                </a:solidFill>
                <a:effectLst/>
              </a:rPr>
              <a:t>:2024/2/5</a:t>
            </a:r>
            <a:r>
              <a:rPr lang="en" altLang="ja-JP" sz="1400" dirty="0">
                <a:solidFill>
                  <a:schemeClr val="bg1"/>
                </a:solidFill>
                <a:effectLst/>
              </a:rPr>
              <a:t>)</a:t>
            </a:r>
            <a:endParaRPr kumimoji="1" lang="en-US" altLang="ja-JP" sz="1400" dirty="0">
              <a:solidFill>
                <a:schemeClr val="bg1"/>
              </a:solidFill>
            </a:endParaRPr>
          </a:p>
        </p:txBody>
      </p:sp>
      <p:cxnSp>
        <p:nvCxnSpPr>
          <p:cNvPr id="21" name="直線矢印コネクタ 9">
            <a:extLst>
              <a:ext uri="{FF2B5EF4-FFF2-40B4-BE49-F238E27FC236}">
                <a16:creationId xmlns:a16="http://schemas.microsoft.com/office/drawing/2014/main" id="{2C1EC838-10E0-F73C-72CE-11B15934E8A9}"/>
              </a:ext>
            </a:extLst>
          </p:cNvPr>
          <p:cNvCxnSpPr>
            <a:cxnSpLocks/>
            <a:stCxn id="7" idx="2"/>
            <a:endCxn id="8" idx="0"/>
          </p:cNvCxnSpPr>
          <p:nvPr/>
        </p:nvCxnSpPr>
        <p:spPr>
          <a:xfrm rot="5400000">
            <a:off x="7334926" y="908353"/>
            <a:ext cx="600143" cy="3088178"/>
          </a:xfrm>
          <a:prstGeom prst="bentConnector3">
            <a:avLst>
              <a:gd name="adj1" fmla="val 5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 name="角丸四角形吹き出し 4">
                <a:extLst>
                  <a:ext uri="{FF2B5EF4-FFF2-40B4-BE49-F238E27FC236}">
                    <a16:creationId xmlns:a16="http://schemas.microsoft.com/office/drawing/2014/main" id="{8FF15108-89F8-DED3-C7BD-F7B6DC7C3B1C}"/>
                  </a:ext>
                </a:extLst>
              </p:cNvPr>
              <p:cNvSpPr/>
              <p:nvPr/>
            </p:nvSpPr>
            <p:spPr>
              <a:xfrm>
                <a:off x="352875" y="2607996"/>
                <a:ext cx="5435852" cy="1211316"/>
              </a:xfrm>
              <a:prstGeom prst="wedgeRoundRectCallout">
                <a:avLst>
                  <a:gd name="adj1" fmla="val -18990"/>
                  <a:gd name="adj2" fmla="val -85608"/>
                  <a:gd name="adj3" fmla="val 16667"/>
                </a:avLst>
              </a:prstGeom>
              <a:solidFill>
                <a:schemeClr val="bg1"/>
              </a:solid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14:m>
                  <m:oMath xmlns:m="http://schemas.openxmlformats.org/officeDocument/2006/math">
                    <m:r>
                      <a:rPr kumimoji="1" lang="en-US" altLang="ja-JP" sz="2800" b="0" i="1" smtClean="0">
                        <a:solidFill>
                          <a:schemeClr val="tx1"/>
                        </a:solidFill>
                        <a:latin typeface="Cambria Math" panose="02040503050406030204" pitchFamily="18" charset="0"/>
                      </a:rPr>
                      <m:t>𝐹</m:t>
                    </m:r>
                  </m:oMath>
                </a14:m>
                <a:r>
                  <a:rPr kumimoji="1" lang="en-US" altLang="ja-JP" sz="2800" dirty="0">
                    <a:solidFill>
                      <a:schemeClr val="tx1"/>
                    </a:solidFill>
                  </a:rPr>
                  <a:t>: </a:t>
                </a:r>
                <a:r>
                  <a:rPr kumimoji="1" lang="ja-JP" altLang="en-US" sz="2800">
                    <a:solidFill>
                      <a:schemeClr val="tx1"/>
                    </a:solidFill>
                  </a:rPr>
                  <a:t>ゲーム名</a:t>
                </a:r>
                <a:endParaRPr kumimoji="1" lang="en-US" altLang="ja-JP" sz="2800" dirty="0">
                  <a:solidFill>
                    <a:schemeClr val="tx1"/>
                  </a:solidFill>
                </a:endParaRPr>
              </a:p>
              <a:p>
                <a14:m>
                  <m:oMath xmlns:m="http://schemas.openxmlformats.org/officeDocument/2006/math">
                    <m:r>
                      <a:rPr lang="ja-JP" altLang="en-US" sz="2800" b="0" i="1" smtClean="0">
                        <a:solidFill>
                          <a:schemeClr val="tx1"/>
                        </a:solidFill>
                        <a:latin typeface="Cambria Math" panose="02040503050406030204" pitchFamily="18" charset="0"/>
                      </a:rPr>
                      <m:t>𝑃</m:t>
                    </m:r>
                  </m:oMath>
                </a14:m>
                <a:r>
                  <a:rPr kumimoji="1" lang="en-US" altLang="ja-JP" sz="2800" dirty="0">
                    <a:solidFill>
                      <a:schemeClr val="tx1"/>
                    </a:solidFill>
                  </a:rPr>
                  <a:t>: </a:t>
                </a:r>
                <a:r>
                  <a:rPr kumimoji="1" lang="ja-JP" altLang="en-US" sz="2800">
                    <a:solidFill>
                      <a:schemeClr val="tx1"/>
                    </a:solidFill>
                  </a:rPr>
                  <a:t>プレイヤーの最大同時接続数</a:t>
                </a:r>
                <a:endParaRPr kumimoji="1" lang="ja-JP" altLang="en-US" sz="2800" dirty="0">
                  <a:solidFill>
                    <a:schemeClr val="tx1"/>
                  </a:solidFill>
                </a:endParaRPr>
              </a:p>
            </p:txBody>
          </p:sp>
        </mc:Choice>
        <mc:Fallback xmlns="">
          <p:sp>
            <p:nvSpPr>
              <p:cNvPr id="5" name="角丸四角形吹き出し 4">
                <a:extLst>
                  <a:ext uri="{FF2B5EF4-FFF2-40B4-BE49-F238E27FC236}">
                    <a16:creationId xmlns:a16="http://schemas.microsoft.com/office/drawing/2014/main" id="{8FF15108-89F8-DED3-C7BD-F7B6DC7C3B1C}"/>
                  </a:ext>
                </a:extLst>
              </p:cNvPr>
              <p:cNvSpPr>
                <a:spLocks noRot="1" noChangeAspect="1" noMove="1" noResize="1" noEditPoints="1" noAdjustHandles="1" noChangeArrowheads="1" noChangeShapeType="1" noTextEdit="1"/>
              </p:cNvSpPr>
              <p:nvPr/>
            </p:nvSpPr>
            <p:spPr>
              <a:xfrm>
                <a:off x="352875" y="2607996"/>
                <a:ext cx="5435852" cy="1211316"/>
              </a:xfrm>
              <a:prstGeom prst="wedgeRoundRectCallout">
                <a:avLst>
                  <a:gd name="adj1" fmla="val -18990"/>
                  <a:gd name="adj2" fmla="val -85608"/>
                  <a:gd name="adj3" fmla="val 16667"/>
                </a:avLst>
              </a:prstGeom>
              <a:blipFill>
                <a:blip r:embed="rId3"/>
                <a:stretch>
                  <a:fillRect b="-1515"/>
                </a:stretch>
              </a:blipFill>
              <a:ln w="19050">
                <a:solidFill>
                  <a:srgbClr val="FF0000"/>
                </a:solidFill>
              </a:ln>
            </p:spPr>
            <p:txBody>
              <a:bodyPr/>
              <a:lstStyle/>
              <a:p>
                <a:r>
                  <a:rPr lang="ja-JP" altLang="en-US">
                    <a:noFill/>
                  </a:rPr>
                  <a:t> </a:t>
                </a:r>
              </a:p>
            </p:txBody>
          </p:sp>
        </mc:Fallback>
      </mc:AlternateContent>
    </p:spTree>
    <p:extLst>
      <p:ext uri="{BB962C8B-B14F-4D97-AF65-F5344CB8AC3E}">
        <p14:creationId xmlns:p14="http://schemas.microsoft.com/office/powerpoint/2010/main" val="18323555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C426197-1225-8D3F-EBCF-862EF4272E87}"/>
              </a:ext>
            </a:extLst>
          </p:cNvPr>
          <p:cNvSpPr>
            <a:spLocks noGrp="1"/>
          </p:cNvSpPr>
          <p:nvPr>
            <p:ph type="title"/>
          </p:nvPr>
        </p:nvSpPr>
        <p:spPr/>
        <p:txBody>
          <a:bodyPr/>
          <a:lstStyle/>
          <a:p>
            <a:r>
              <a:rPr lang="ja-JP" altLang="en-US" dirty="0"/>
              <a:t>画像</a:t>
            </a:r>
            <a:endParaRPr kumimoji="1" lang="ja-JP" altLang="en-US" dirty="0"/>
          </a:p>
        </p:txBody>
      </p:sp>
      <p:sp>
        <p:nvSpPr>
          <p:cNvPr id="3" name="コンテンツ プレースホルダー 2">
            <a:extLst>
              <a:ext uri="{FF2B5EF4-FFF2-40B4-BE49-F238E27FC236}">
                <a16:creationId xmlns:a16="http://schemas.microsoft.com/office/drawing/2014/main" id="{BC8AE98E-7C04-DF6B-4DAC-987911177038}"/>
              </a:ext>
            </a:extLst>
          </p:cNvPr>
          <p:cNvSpPr>
            <a:spLocks noGrp="1"/>
          </p:cNvSpPr>
          <p:nvPr>
            <p:ph idx="1"/>
          </p:nvPr>
        </p:nvSpPr>
        <p:spPr/>
        <p:txBody>
          <a:bodyPr/>
          <a:lstStyle/>
          <a:p>
            <a:pPr marL="0" indent="0">
              <a:buNone/>
            </a:pPr>
            <a:r>
              <a:rPr kumimoji="1" lang="ja-JP" altLang="en-US" dirty="0"/>
              <a:t>画像を追加する際は以下のルールに従う</a:t>
            </a:r>
            <a:endParaRPr kumimoji="1" lang="en-US" altLang="ja-JP" dirty="0"/>
          </a:p>
          <a:p>
            <a:r>
              <a:rPr kumimoji="1" lang="ja-JP" altLang="en-US" dirty="0"/>
              <a:t>図番号，図のタイトルを</a:t>
            </a:r>
            <a:r>
              <a:rPr kumimoji="1" lang="ja-JP" altLang="en-US" dirty="0">
                <a:solidFill>
                  <a:srgbClr val="FF0000"/>
                </a:solidFill>
              </a:rPr>
              <a:t>必ず</a:t>
            </a:r>
            <a:r>
              <a:rPr kumimoji="1" lang="ja-JP" altLang="en-US" dirty="0"/>
              <a:t>付ける</a:t>
            </a:r>
            <a:endParaRPr kumimoji="1" lang="en-US" altLang="ja-JP" dirty="0"/>
          </a:p>
          <a:p>
            <a:r>
              <a:rPr kumimoji="1" lang="ja-JP" altLang="en-US" dirty="0"/>
              <a:t>元の画像の縦横比を変化させる変形をしない</a:t>
            </a:r>
            <a:endParaRPr kumimoji="1" lang="en-US" altLang="ja-JP" dirty="0"/>
          </a:p>
          <a:p>
            <a:endParaRPr lang="en-US" altLang="ja-JP" dirty="0"/>
          </a:p>
          <a:p>
            <a:pPr marL="0" indent="0">
              <a:buNone/>
            </a:pPr>
            <a:r>
              <a:rPr kumimoji="1" lang="ja-JP" altLang="en-US" dirty="0"/>
              <a:t>右記のテンプレートをコピーして</a:t>
            </a:r>
            <a:endParaRPr kumimoji="1" lang="en-US" altLang="ja-JP" dirty="0"/>
          </a:p>
          <a:p>
            <a:pPr marL="0" indent="0">
              <a:buNone/>
            </a:pPr>
            <a:r>
              <a:rPr kumimoji="1" lang="ja-JP" altLang="en-US" dirty="0"/>
              <a:t>貼り付けるのが無難</a:t>
            </a:r>
          </a:p>
        </p:txBody>
      </p:sp>
      <p:sp>
        <p:nvSpPr>
          <p:cNvPr id="4" name="スライド番号プレースホルダー 3">
            <a:extLst>
              <a:ext uri="{FF2B5EF4-FFF2-40B4-BE49-F238E27FC236}">
                <a16:creationId xmlns:a16="http://schemas.microsoft.com/office/drawing/2014/main" id="{33307A48-0922-E263-B1F9-5785A57C4E44}"/>
              </a:ext>
            </a:extLst>
          </p:cNvPr>
          <p:cNvSpPr>
            <a:spLocks noGrp="1"/>
          </p:cNvSpPr>
          <p:nvPr>
            <p:ph type="sldNum" sz="quarter" idx="12"/>
          </p:nvPr>
        </p:nvSpPr>
        <p:spPr/>
        <p:txBody>
          <a:bodyPr/>
          <a:lstStyle/>
          <a:p>
            <a:fld id="{3C83C733-A267-4C27-B924-90460700986B}" type="slidenum">
              <a:rPr lang="ja-JP" altLang="en-US" smtClean="0"/>
              <a:pPr/>
              <a:t>50</a:t>
            </a:fld>
            <a:endParaRPr lang="ja-JP" altLang="en-US"/>
          </a:p>
        </p:txBody>
      </p:sp>
      <p:pic>
        <p:nvPicPr>
          <p:cNvPr id="3074" name="Picture 2">
            <a:extLst>
              <a:ext uri="{FF2B5EF4-FFF2-40B4-BE49-F238E27FC236}">
                <a16:creationId xmlns:a16="http://schemas.microsoft.com/office/drawing/2014/main" id="{88CFCCB1-A0FF-BB32-604F-BACFFDB746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30616" y="2983795"/>
            <a:ext cx="3563888" cy="2672916"/>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a:extLst>
              <a:ext uri="{FF2B5EF4-FFF2-40B4-BE49-F238E27FC236}">
                <a16:creationId xmlns:a16="http://schemas.microsoft.com/office/drawing/2014/main" id="{B86645EE-3F31-716B-CA12-9ADF51F44FF7}"/>
              </a:ext>
            </a:extLst>
          </p:cNvPr>
          <p:cNvSpPr txBox="1"/>
          <p:nvPr/>
        </p:nvSpPr>
        <p:spPr>
          <a:xfrm>
            <a:off x="7830616" y="5656711"/>
            <a:ext cx="3563888" cy="523220"/>
          </a:xfrm>
          <a:prstGeom prst="rect">
            <a:avLst/>
          </a:prstGeom>
          <a:noFill/>
        </p:spPr>
        <p:txBody>
          <a:bodyPr wrap="square" rtlCol="0">
            <a:spAutoFit/>
          </a:bodyPr>
          <a:lstStyle/>
          <a:p>
            <a:pPr algn="ctr"/>
            <a:r>
              <a:rPr kumimoji="1" lang="ja-JP" altLang="en-US" sz="2800" dirty="0"/>
              <a:t>図</a:t>
            </a:r>
            <a:r>
              <a:rPr kumimoji="1" lang="en-US" altLang="ja-JP" sz="2800" dirty="0"/>
              <a:t>1</a:t>
            </a:r>
            <a:r>
              <a:rPr kumimoji="1" lang="ja-JP" altLang="en-US" sz="2800" dirty="0"/>
              <a:t>　図のタイトル</a:t>
            </a:r>
          </a:p>
        </p:txBody>
      </p:sp>
    </p:spTree>
    <p:extLst>
      <p:ext uri="{BB962C8B-B14F-4D97-AF65-F5344CB8AC3E}">
        <p14:creationId xmlns:p14="http://schemas.microsoft.com/office/powerpoint/2010/main" val="195768209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D685F99-6649-4C94-D39F-27762C928734}"/>
              </a:ext>
            </a:extLst>
          </p:cNvPr>
          <p:cNvSpPr>
            <a:spLocks noGrp="1"/>
          </p:cNvSpPr>
          <p:nvPr>
            <p:ph type="title"/>
          </p:nvPr>
        </p:nvSpPr>
        <p:spPr/>
        <p:txBody>
          <a:bodyPr/>
          <a:lstStyle/>
          <a:p>
            <a:r>
              <a:rPr kumimoji="1" lang="ja-JP" altLang="en-US" dirty="0"/>
              <a:t>確認項目</a:t>
            </a:r>
          </a:p>
        </p:txBody>
      </p:sp>
      <p:sp>
        <p:nvSpPr>
          <p:cNvPr id="3" name="コンテンツ プレースホルダー 2">
            <a:extLst>
              <a:ext uri="{FF2B5EF4-FFF2-40B4-BE49-F238E27FC236}">
                <a16:creationId xmlns:a16="http://schemas.microsoft.com/office/drawing/2014/main" id="{762A5A8A-35CE-98DC-7FD9-FD4B5B3FB258}"/>
              </a:ext>
            </a:extLst>
          </p:cNvPr>
          <p:cNvSpPr>
            <a:spLocks noGrp="1"/>
          </p:cNvSpPr>
          <p:nvPr>
            <p:ph idx="1"/>
          </p:nvPr>
        </p:nvSpPr>
        <p:spPr/>
        <p:txBody>
          <a:bodyPr/>
          <a:lstStyle/>
          <a:p>
            <a:pPr>
              <a:buFont typeface="Wingdings" panose="05000000000000000000" pitchFamily="2" charset="2"/>
              <a:buChar char="p"/>
            </a:pPr>
            <a:r>
              <a:rPr kumimoji="1" lang="ja-JP" altLang="en-US" dirty="0"/>
              <a:t>理由なくフォントサイズやフォントカラーを変更していないか</a:t>
            </a:r>
            <a:endParaRPr kumimoji="1" lang="en-US" altLang="ja-JP" dirty="0"/>
          </a:p>
          <a:p>
            <a:pPr>
              <a:buFont typeface="Wingdings" panose="05000000000000000000" pitchFamily="2" charset="2"/>
              <a:buChar char="p"/>
            </a:pPr>
            <a:r>
              <a:rPr kumimoji="1" lang="ja-JP" altLang="en-US" dirty="0"/>
              <a:t>図，表にタイトルを付けたか</a:t>
            </a:r>
            <a:endParaRPr kumimoji="1" lang="en-US" altLang="ja-JP" dirty="0"/>
          </a:p>
          <a:p>
            <a:pPr>
              <a:buFont typeface="Wingdings" panose="05000000000000000000" pitchFamily="2" charset="2"/>
              <a:buChar char="p"/>
            </a:pPr>
            <a:r>
              <a:rPr lang="ja-JP" altLang="en-US" dirty="0"/>
              <a:t>文章が長すぎないか</a:t>
            </a:r>
            <a:endParaRPr lang="en-US" altLang="ja-JP" dirty="0"/>
          </a:p>
          <a:p>
            <a:pPr>
              <a:buFont typeface="Wingdings" panose="05000000000000000000" pitchFamily="2" charset="2"/>
              <a:buChar char="p"/>
            </a:pPr>
            <a:r>
              <a:rPr kumimoji="1" lang="ja-JP" altLang="en-US" dirty="0"/>
              <a:t>正しく引用できているか</a:t>
            </a:r>
            <a:endParaRPr kumimoji="1" lang="en-US" altLang="ja-JP" dirty="0"/>
          </a:p>
          <a:p>
            <a:pPr>
              <a:buFont typeface="Wingdings" panose="05000000000000000000" pitchFamily="2" charset="2"/>
              <a:buChar char="p"/>
            </a:pPr>
            <a:r>
              <a:rPr kumimoji="1" lang="ja-JP" altLang="en-US" dirty="0"/>
              <a:t>、や。を使用していないか</a:t>
            </a:r>
            <a:endParaRPr kumimoji="1" lang="en-US" altLang="ja-JP" dirty="0"/>
          </a:p>
          <a:p>
            <a:pPr>
              <a:buFont typeface="Wingdings" panose="05000000000000000000" pitchFamily="2" charset="2"/>
              <a:buChar char="p"/>
            </a:pPr>
            <a:r>
              <a:rPr lang="ja-JP" altLang="en-US" dirty="0"/>
              <a:t>オブジェクトの位置がバラバラでは</a:t>
            </a:r>
            <a:r>
              <a:rPr lang="ja-JP" altLang="en-US"/>
              <a:t>ないか</a:t>
            </a:r>
            <a:endParaRPr lang="en-US" altLang="ja-JP" dirty="0"/>
          </a:p>
          <a:p>
            <a:pPr>
              <a:buFont typeface="Wingdings" panose="05000000000000000000" pitchFamily="2" charset="2"/>
              <a:buChar char="p"/>
            </a:pPr>
            <a:r>
              <a:rPr kumimoji="1" lang="ja-JP" altLang="en-US"/>
              <a:t>ロードマップはあるか</a:t>
            </a:r>
            <a:endParaRPr kumimoji="1" lang="en-US" altLang="ja-JP" dirty="0"/>
          </a:p>
          <a:p>
            <a:pPr>
              <a:buFont typeface="Wingdings" panose="05000000000000000000" pitchFamily="2" charset="2"/>
              <a:buChar char="p"/>
            </a:pPr>
            <a:r>
              <a:rPr lang="ja-JP" altLang="en-US"/>
              <a:t>主張が伝わる資料になっているか</a:t>
            </a:r>
            <a:endParaRPr kumimoji="1" lang="ja-JP" altLang="en-US" dirty="0"/>
          </a:p>
        </p:txBody>
      </p:sp>
      <p:sp>
        <p:nvSpPr>
          <p:cNvPr id="4" name="スライド番号プレースホルダー 3">
            <a:extLst>
              <a:ext uri="{FF2B5EF4-FFF2-40B4-BE49-F238E27FC236}">
                <a16:creationId xmlns:a16="http://schemas.microsoft.com/office/drawing/2014/main" id="{3AC651BD-DC5D-809C-A210-935274025DF8}"/>
              </a:ext>
            </a:extLst>
          </p:cNvPr>
          <p:cNvSpPr>
            <a:spLocks noGrp="1"/>
          </p:cNvSpPr>
          <p:nvPr>
            <p:ph type="sldNum" sz="quarter" idx="12"/>
          </p:nvPr>
        </p:nvSpPr>
        <p:spPr/>
        <p:txBody>
          <a:bodyPr/>
          <a:lstStyle/>
          <a:p>
            <a:fld id="{3C83C733-A267-4C27-B924-90460700986B}" type="slidenum">
              <a:rPr lang="ja-JP" altLang="en-US" smtClean="0"/>
              <a:pPr/>
              <a:t>51</a:t>
            </a:fld>
            <a:endParaRPr lang="ja-JP" altLang="en-US"/>
          </a:p>
        </p:txBody>
      </p:sp>
    </p:spTree>
    <p:extLst>
      <p:ext uri="{BB962C8B-B14F-4D97-AF65-F5344CB8AC3E}">
        <p14:creationId xmlns:p14="http://schemas.microsoft.com/office/powerpoint/2010/main" val="9110260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5E7A2F1-56CB-8F89-C058-ED02BE342EE5}"/>
              </a:ext>
            </a:extLst>
          </p:cNvPr>
          <p:cNvSpPr>
            <a:spLocks noGrp="1"/>
          </p:cNvSpPr>
          <p:nvPr>
            <p:ph type="title"/>
          </p:nvPr>
        </p:nvSpPr>
        <p:spPr/>
        <p:txBody>
          <a:bodyPr/>
          <a:lstStyle/>
          <a:p>
            <a:r>
              <a:rPr lang="ja-JP" altLang="en-US" dirty="0"/>
              <a:t>提案手法</a:t>
            </a:r>
            <a:endParaRPr kumimoji="1" lang="ja-JP" altLang="en-US" dirty="0"/>
          </a:p>
        </p:txBody>
      </p:sp>
      <p:sp>
        <p:nvSpPr>
          <p:cNvPr id="3" name="コンテンツ プレースホルダー 2">
            <a:extLst>
              <a:ext uri="{FF2B5EF4-FFF2-40B4-BE49-F238E27FC236}">
                <a16:creationId xmlns:a16="http://schemas.microsoft.com/office/drawing/2014/main" id="{469EA13F-E799-4C6B-096B-BB9C072C7CF2}"/>
              </a:ext>
            </a:extLst>
          </p:cNvPr>
          <p:cNvSpPr>
            <a:spLocks noGrp="1"/>
          </p:cNvSpPr>
          <p:nvPr>
            <p:ph idx="1"/>
          </p:nvPr>
        </p:nvSpPr>
        <p:spPr/>
        <p:txBody>
          <a:bodyPr/>
          <a:lstStyle/>
          <a:p>
            <a:pPr marL="0" indent="0">
              <a:buNone/>
            </a:pPr>
            <a:endParaRPr kumimoji="1" lang="ja-JP" altLang="en-US"/>
          </a:p>
        </p:txBody>
      </p:sp>
      <p:sp>
        <p:nvSpPr>
          <p:cNvPr id="4" name="スライド番号プレースホルダー 3">
            <a:extLst>
              <a:ext uri="{FF2B5EF4-FFF2-40B4-BE49-F238E27FC236}">
                <a16:creationId xmlns:a16="http://schemas.microsoft.com/office/drawing/2014/main" id="{264075AA-D977-6D9C-AB46-EF991852CA11}"/>
              </a:ext>
            </a:extLst>
          </p:cNvPr>
          <p:cNvSpPr>
            <a:spLocks noGrp="1"/>
          </p:cNvSpPr>
          <p:nvPr>
            <p:ph type="sldNum" sz="quarter" idx="12"/>
          </p:nvPr>
        </p:nvSpPr>
        <p:spPr/>
        <p:txBody>
          <a:bodyPr/>
          <a:lstStyle/>
          <a:p>
            <a:fld id="{3C83C733-A267-4C27-B924-90460700986B}" type="slidenum">
              <a:rPr lang="ja-JP" altLang="en-US" smtClean="0"/>
              <a:pPr/>
              <a:t>6</a:t>
            </a:fld>
            <a:endParaRPr lang="ja-JP" altLang="en-US"/>
          </a:p>
        </p:txBody>
      </p:sp>
      <p:sp>
        <p:nvSpPr>
          <p:cNvPr id="6" name="角丸四角形 4">
            <a:extLst>
              <a:ext uri="{FF2B5EF4-FFF2-40B4-BE49-F238E27FC236}">
                <a16:creationId xmlns:a16="http://schemas.microsoft.com/office/drawing/2014/main" id="{29514B63-FEE9-F201-86EF-5AD2C7601D83}"/>
              </a:ext>
            </a:extLst>
          </p:cNvPr>
          <p:cNvSpPr/>
          <p:nvPr/>
        </p:nvSpPr>
        <p:spPr>
          <a:xfrm>
            <a:off x="632922" y="1085571"/>
            <a:ext cx="5030546" cy="1066800"/>
          </a:xfrm>
          <a:prstGeom prst="roundRect">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sz="2800" kern="100" dirty="0">
                <a:solidFill>
                  <a:schemeClr val="tx1"/>
                </a:solidFill>
                <a:effectLst/>
                <a:latin typeface="Times New Roman" panose="02020603050405020304" pitchFamily="18" charset="0"/>
                <a:ea typeface="ＭＳ 明朝" panose="02020609040205080304" pitchFamily="49" charset="-128"/>
              </a:rPr>
              <a:t>Popularity of games on Steam[1]</a:t>
            </a:r>
            <a:endParaRPr kumimoji="1" lang="ja-JP" altLang="en-US" sz="4000" dirty="0">
              <a:solidFill>
                <a:schemeClr val="tx1"/>
              </a:solidFill>
            </a:endParaRPr>
          </a:p>
        </p:txBody>
      </p:sp>
      <p:sp>
        <p:nvSpPr>
          <p:cNvPr id="7" name="角丸四角形 5">
            <a:extLst>
              <a:ext uri="{FF2B5EF4-FFF2-40B4-BE49-F238E27FC236}">
                <a16:creationId xmlns:a16="http://schemas.microsoft.com/office/drawing/2014/main" id="{45863439-A082-278F-84DE-727DB1FC4882}"/>
              </a:ext>
            </a:extLst>
          </p:cNvPr>
          <p:cNvSpPr/>
          <p:nvPr/>
        </p:nvSpPr>
        <p:spPr>
          <a:xfrm>
            <a:off x="6804186" y="1085571"/>
            <a:ext cx="4749800" cy="1066800"/>
          </a:xfrm>
          <a:prstGeom prst="roundRect">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sz="2800" kern="100" dirty="0">
                <a:solidFill>
                  <a:schemeClr val="tx1"/>
                </a:solidFill>
                <a:effectLst/>
                <a:latin typeface="Times New Roman" panose="02020603050405020304" pitchFamily="18" charset="0"/>
                <a:ea typeface="ＭＳ 明朝" panose="02020609040205080304" pitchFamily="49" charset="-128"/>
              </a:rPr>
              <a:t>Steam DB[2]</a:t>
            </a:r>
            <a:endParaRPr kumimoji="1" lang="ja-JP" altLang="en-US" sz="4000" dirty="0">
              <a:solidFill>
                <a:schemeClr val="tx1"/>
              </a:solidFill>
            </a:endParaRPr>
          </a:p>
        </p:txBody>
      </p:sp>
      <p:sp>
        <p:nvSpPr>
          <p:cNvPr id="8" name="角丸四角形 6">
            <a:extLst>
              <a:ext uri="{FF2B5EF4-FFF2-40B4-BE49-F238E27FC236}">
                <a16:creationId xmlns:a16="http://schemas.microsoft.com/office/drawing/2014/main" id="{D5F5FD5C-A33A-E1CF-7C7E-65AEBEFF1B6A}"/>
              </a:ext>
            </a:extLst>
          </p:cNvPr>
          <p:cNvSpPr/>
          <p:nvPr/>
        </p:nvSpPr>
        <p:spPr>
          <a:xfrm>
            <a:off x="3716008" y="2752514"/>
            <a:ext cx="4749800" cy="1066800"/>
          </a:xfrm>
          <a:prstGeom prst="roundRect">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sz="2800" kern="100" dirty="0">
                <a:solidFill>
                  <a:schemeClr val="tx1"/>
                </a:solidFill>
                <a:effectLst/>
                <a:latin typeface="Times New Roman" panose="02020603050405020304" pitchFamily="18" charset="0"/>
                <a:ea typeface="ＭＳ 明朝" panose="02020609040205080304" pitchFamily="49" charset="-128"/>
              </a:rPr>
              <a:t>RNN</a:t>
            </a:r>
            <a:endParaRPr kumimoji="1" lang="ja-JP" altLang="en-US" sz="4000" dirty="0">
              <a:solidFill>
                <a:schemeClr val="tx1"/>
              </a:solidFill>
            </a:endParaRPr>
          </a:p>
        </p:txBody>
      </p:sp>
      <p:sp>
        <p:nvSpPr>
          <p:cNvPr id="9" name="角丸四角形 7">
            <a:extLst>
              <a:ext uri="{FF2B5EF4-FFF2-40B4-BE49-F238E27FC236}">
                <a16:creationId xmlns:a16="http://schemas.microsoft.com/office/drawing/2014/main" id="{C9759C63-2B61-F8E9-DDDE-A80690D22739}"/>
              </a:ext>
            </a:extLst>
          </p:cNvPr>
          <p:cNvSpPr/>
          <p:nvPr/>
        </p:nvSpPr>
        <p:spPr>
          <a:xfrm>
            <a:off x="3718554" y="4732771"/>
            <a:ext cx="4749800" cy="1066800"/>
          </a:xfrm>
          <a:prstGeom prst="roundRect">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800">
                <a:solidFill>
                  <a:schemeClr val="tx1"/>
                </a:solidFill>
              </a:rPr>
              <a:t>次月のプレイヤーの</a:t>
            </a:r>
            <a:endParaRPr kumimoji="1" lang="en-US" altLang="ja-JP" sz="2800" dirty="0">
              <a:solidFill>
                <a:schemeClr val="tx1"/>
              </a:solidFill>
            </a:endParaRPr>
          </a:p>
          <a:p>
            <a:pPr algn="ctr"/>
            <a:r>
              <a:rPr kumimoji="1" lang="ja-JP" altLang="en-US" sz="2800">
                <a:solidFill>
                  <a:schemeClr val="tx1"/>
                </a:solidFill>
              </a:rPr>
              <a:t>最大同時接続数の増加率</a:t>
            </a:r>
            <a:endParaRPr kumimoji="1" lang="en-US" altLang="ja-JP" sz="2800" dirty="0">
              <a:solidFill>
                <a:schemeClr val="tx1"/>
              </a:solidFill>
            </a:endParaRPr>
          </a:p>
        </p:txBody>
      </p:sp>
      <p:cxnSp>
        <p:nvCxnSpPr>
          <p:cNvPr id="10" name="直線矢印コネクタ 9">
            <a:extLst>
              <a:ext uri="{FF2B5EF4-FFF2-40B4-BE49-F238E27FC236}">
                <a16:creationId xmlns:a16="http://schemas.microsoft.com/office/drawing/2014/main" id="{20AB8D5F-4BEA-6C3C-8DEB-0F136DEC1A59}"/>
              </a:ext>
            </a:extLst>
          </p:cNvPr>
          <p:cNvCxnSpPr>
            <a:cxnSpLocks/>
            <a:stCxn id="6" idx="2"/>
            <a:endCxn id="8" idx="0"/>
          </p:cNvCxnSpPr>
          <p:nvPr/>
        </p:nvCxnSpPr>
        <p:spPr>
          <a:xfrm rot="16200000" flipH="1">
            <a:off x="4319480" y="981085"/>
            <a:ext cx="600143" cy="2942713"/>
          </a:xfrm>
          <a:prstGeom prst="bentConnector3">
            <a:avLst>
              <a:gd name="adj1" fmla="val 5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線矢印コネクタ 10">
            <a:extLst>
              <a:ext uri="{FF2B5EF4-FFF2-40B4-BE49-F238E27FC236}">
                <a16:creationId xmlns:a16="http://schemas.microsoft.com/office/drawing/2014/main" id="{4EE21E71-F918-67FE-B28B-10E6017E7D32}"/>
              </a:ext>
            </a:extLst>
          </p:cNvPr>
          <p:cNvCxnSpPr>
            <a:cxnSpLocks/>
            <a:stCxn id="8" idx="2"/>
            <a:endCxn id="9" idx="0"/>
          </p:cNvCxnSpPr>
          <p:nvPr/>
        </p:nvCxnSpPr>
        <p:spPr>
          <a:xfrm>
            <a:off x="6090908" y="3819314"/>
            <a:ext cx="2546" cy="91345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テキスト ボックス 18">
            <a:extLst>
              <a:ext uri="{FF2B5EF4-FFF2-40B4-BE49-F238E27FC236}">
                <a16:creationId xmlns:a16="http://schemas.microsoft.com/office/drawing/2014/main" id="{32861D73-0E9E-B70D-E431-FE10EDB650FB}"/>
              </a:ext>
            </a:extLst>
          </p:cNvPr>
          <p:cNvSpPr txBox="1"/>
          <p:nvPr/>
        </p:nvSpPr>
        <p:spPr>
          <a:xfrm>
            <a:off x="262080" y="6366827"/>
            <a:ext cx="11662752" cy="523220"/>
          </a:xfrm>
          <a:prstGeom prst="rect">
            <a:avLst/>
          </a:prstGeom>
          <a:noFill/>
        </p:spPr>
        <p:txBody>
          <a:bodyPr wrap="square">
            <a:spAutoFit/>
          </a:bodyPr>
          <a:lstStyle/>
          <a:p>
            <a:pPr marL="0" indent="0" algn="ctr">
              <a:buNone/>
            </a:pPr>
            <a:r>
              <a:rPr kumimoji="1" lang="en-US" altLang="ja-JP" sz="1400" dirty="0">
                <a:solidFill>
                  <a:schemeClr val="bg1"/>
                </a:solidFill>
              </a:rPr>
              <a:t>[1]</a:t>
            </a:r>
            <a:r>
              <a:rPr lang="en-US" altLang="ja-JP" sz="1400" kern="100" dirty="0">
                <a:solidFill>
                  <a:schemeClr val="bg1"/>
                </a:solidFill>
                <a:effectLst/>
                <a:latin typeface="Times New Roman" panose="02020603050405020304" pitchFamily="18" charset="0"/>
                <a:ea typeface="ＭＳ 明朝" panose="02020609040205080304" pitchFamily="49" charset="-128"/>
              </a:rPr>
              <a:t> Kaggle</a:t>
            </a:r>
            <a:r>
              <a:rPr lang="ja-JP" altLang="ja-JP" sz="1400" kern="100">
                <a:solidFill>
                  <a:schemeClr val="bg1"/>
                </a:solidFill>
                <a:effectLst/>
                <a:latin typeface="Times New Roman" panose="02020603050405020304" pitchFamily="18" charset="0"/>
                <a:ea typeface="ＭＳ 明朝" panose="02020609040205080304" pitchFamily="49" charset="-128"/>
                <a:cs typeface="Times New Roman" panose="02020603050405020304" pitchFamily="18" charset="0"/>
              </a:rPr>
              <a:t>，“</a:t>
            </a:r>
            <a:r>
              <a:rPr lang="en-US" altLang="ja-JP" sz="1400" kern="100" dirty="0">
                <a:solidFill>
                  <a:schemeClr val="bg1"/>
                </a:solidFill>
                <a:effectLst/>
                <a:latin typeface="Times New Roman" panose="02020603050405020304" pitchFamily="18" charset="0"/>
                <a:ea typeface="ＭＳ 明朝" panose="02020609040205080304" pitchFamily="49" charset="-128"/>
              </a:rPr>
              <a:t>Popularity of games on Steam</a:t>
            </a:r>
            <a:r>
              <a:rPr lang="ja-JP" altLang="ja-JP" sz="1400" kern="100">
                <a:solidFill>
                  <a:schemeClr val="bg1"/>
                </a:solidFill>
                <a:effectLst/>
                <a:latin typeface="Times New Roman" panose="02020603050405020304" pitchFamily="18" charset="0"/>
                <a:ea typeface="ＭＳ 明朝" panose="02020609040205080304" pitchFamily="49" charset="-128"/>
                <a:cs typeface="Times New Roman" panose="02020603050405020304" pitchFamily="18" charset="0"/>
              </a:rPr>
              <a:t>”，</a:t>
            </a:r>
            <a:r>
              <a:rPr lang="en-US" altLang="ja-JP" sz="1400" kern="100" dirty="0">
                <a:solidFill>
                  <a:schemeClr val="bg1"/>
                </a:solidFill>
                <a:effectLst/>
                <a:latin typeface="Times New Roman" panose="02020603050405020304" pitchFamily="18" charset="0"/>
                <a:ea typeface="ＭＳ 明朝" panose="02020609040205080304" pitchFamily="49" charset="-128"/>
              </a:rPr>
              <a:t>https://</a:t>
            </a:r>
            <a:r>
              <a:rPr lang="en-US" altLang="ja-JP" sz="1400" kern="100" dirty="0" err="1">
                <a:solidFill>
                  <a:schemeClr val="bg1"/>
                </a:solidFill>
                <a:effectLst/>
                <a:latin typeface="Times New Roman" panose="02020603050405020304" pitchFamily="18" charset="0"/>
                <a:ea typeface="ＭＳ 明朝" panose="02020609040205080304" pitchFamily="49" charset="-128"/>
              </a:rPr>
              <a:t>www.kaggle.com</a:t>
            </a:r>
            <a:r>
              <a:rPr lang="en-US" altLang="ja-JP" sz="1400" kern="100" dirty="0">
                <a:solidFill>
                  <a:schemeClr val="bg1"/>
                </a:solidFill>
                <a:effectLst/>
                <a:latin typeface="Times New Roman" panose="02020603050405020304" pitchFamily="18" charset="0"/>
                <a:ea typeface="ＭＳ 明朝" panose="02020609040205080304" pitchFamily="49" charset="-128"/>
              </a:rPr>
              <a:t>/datasets/michau96/popularity-of-games-on-steam</a:t>
            </a:r>
            <a:r>
              <a:rPr lang="en" altLang="ja-JP" sz="1400" dirty="0">
                <a:solidFill>
                  <a:schemeClr val="bg1"/>
                </a:solidFill>
                <a:effectLst/>
              </a:rPr>
              <a:t> (</a:t>
            </a:r>
            <a:r>
              <a:rPr lang="ja-JP" altLang="en-US" sz="1400">
                <a:solidFill>
                  <a:schemeClr val="bg1"/>
                </a:solidFill>
                <a:effectLst/>
              </a:rPr>
              <a:t>最終確認日</a:t>
            </a:r>
            <a:r>
              <a:rPr lang="en-US" altLang="ja-JP" sz="1400" dirty="0">
                <a:solidFill>
                  <a:schemeClr val="bg1"/>
                </a:solidFill>
                <a:effectLst/>
              </a:rPr>
              <a:t>:2024/2/5</a:t>
            </a:r>
            <a:r>
              <a:rPr lang="en" altLang="ja-JP" sz="1400" dirty="0">
                <a:solidFill>
                  <a:schemeClr val="bg1"/>
                </a:solidFill>
                <a:effectLst/>
              </a:rPr>
              <a:t>)</a:t>
            </a:r>
            <a:endParaRPr lang="en-US" altLang="ja-JP" sz="1400" kern="100" dirty="0">
              <a:solidFill>
                <a:schemeClr val="bg1"/>
              </a:solidFill>
              <a:effectLst/>
              <a:latin typeface="Times New Roman" panose="02020603050405020304" pitchFamily="18" charset="0"/>
              <a:ea typeface="ＭＳ 明朝" panose="02020609040205080304" pitchFamily="49" charset="-128"/>
            </a:endParaRPr>
          </a:p>
          <a:p>
            <a:pPr algn="ctr"/>
            <a:r>
              <a:rPr lang="en-US" altLang="ja-JP" sz="1400" kern="100" dirty="0">
                <a:solidFill>
                  <a:schemeClr val="bg1"/>
                </a:solidFill>
                <a:latin typeface="Times New Roman" panose="02020603050405020304" pitchFamily="18" charset="0"/>
                <a:ea typeface="ＭＳ 明朝" panose="02020609040205080304" pitchFamily="49" charset="-128"/>
              </a:rPr>
              <a:t>[2]</a:t>
            </a:r>
            <a:r>
              <a:rPr lang="ja-JP" altLang="ja-JP" sz="1400">
                <a:solidFill>
                  <a:schemeClr val="bg1"/>
                </a:solidFill>
                <a:effectLst/>
              </a:rPr>
              <a:t> </a:t>
            </a:r>
            <a:r>
              <a:rPr lang="en" altLang="ja-JP" sz="1400" dirty="0">
                <a:solidFill>
                  <a:schemeClr val="bg1"/>
                </a:solidFill>
                <a:effectLst/>
              </a:rPr>
              <a:t>Steam DB</a:t>
            </a:r>
            <a:r>
              <a:rPr lang="ja-JP" altLang="en" sz="1400">
                <a:solidFill>
                  <a:schemeClr val="bg1"/>
                </a:solidFill>
                <a:effectLst/>
              </a:rPr>
              <a:t>，“</a:t>
            </a:r>
            <a:r>
              <a:rPr lang="en" altLang="ja-JP" sz="1400" dirty="0" err="1">
                <a:solidFill>
                  <a:schemeClr val="bg1"/>
                </a:solidFill>
                <a:effectLst/>
              </a:rPr>
              <a:t>Datebase</a:t>
            </a:r>
            <a:r>
              <a:rPr lang="en" altLang="ja-JP" sz="1400" dirty="0">
                <a:solidFill>
                  <a:schemeClr val="bg1"/>
                </a:solidFill>
                <a:effectLst/>
              </a:rPr>
              <a:t> of everything on Steam”</a:t>
            </a:r>
            <a:r>
              <a:rPr lang="ja-JP" altLang="en" sz="1400">
                <a:solidFill>
                  <a:schemeClr val="bg1"/>
                </a:solidFill>
                <a:effectLst/>
              </a:rPr>
              <a:t>，</a:t>
            </a:r>
            <a:r>
              <a:rPr lang="en" altLang="ja-JP" sz="1400" dirty="0">
                <a:solidFill>
                  <a:schemeClr val="bg1"/>
                </a:solidFill>
                <a:effectLst/>
              </a:rPr>
              <a:t>https://</a:t>
            </a:r>
            <a:r>
              <a:rPr lang="en" altLang="ja-JP" sz="1400" dirty="0" err="1">
                <a:solidFill>
                  <a:schemeClr val="bg1"/>
                </a:solidFill>
                <a:effectLst/>
              </a:rPr>
              <a:t>steamdb.info</a:t>
            </a:r>
            <a:r>
              <a:rPr lang="en" altLang="ja-JP" sz="1400" dirty="0">
                <a:solidFill>
                  <a:schemeClr val="bg1"/>
                </a:solidFill>
                <a:effectLst/>
              </a:rPr>
              <a:t>/ (</a:t>
            </a:r>
            <a:r>
              <a:rPr lang="ja-JP" altLang="en-US" sz="1400">
                <a:solidFill>
                  <a:schemeClr val="bg1"/>
                </a:solidFill>
                <a:effectLst/>
              </a:rPr>
              <a:t>最終確認日</a:t>
            </a:r>
            <a:r>
              <a:rPr lang="en-US" altLang="ja-JP" sz="1400" dirty="0">
                <a:solidFill>
                  <a:schemeClr val="bg1"/>
                </a:solidFill>
                <a:effectLst/>
              </a:rPr>
              <a:t>:2024/2/5</a:t>
            </a:r>
            <a:r>
              <a:rPr lang="en" altLang="ja-JP" sz="1400" dirty="0">
                <a:solidFill>
                  <a:schemeClr val="bg1"/>
                </a:solidFill>
                <a:effectLst/>
              </a:rPr>
              <a:t>)</a:t>
            </a:r>
            <a:endParaRPr kumimoji="1" lang="en-US" altLang="ja-JP" sz="1400" dirty="0">
              <a:solidFill>
                <a:schemeClr val="bg1"/>
              </a:solidFill>
            </a:endParaRPr>
          </a:p>
        </p:txBody>
      </p:sp>
      <p:cxnSp>
        <p:nvCxnSpPr>
          <p:cNvPr id="21" name="直線矢印コネクタ 9">
            <a:extLst>
              <a:ext uri="{FF2B5EF4-FFF2-40B4-BE49-F238E27FC236}">
                <a16:creationId xmlns:a16="http://schemas.microsoft.com/office/drawing/2014/main" id="{2C1EC838-10E0-F73C-72CE-11B15934E8A9}"/>
              </a:ext>
            </a:extLst>
          </p:cNvPr>
          <p:cNvCxnSpPr>
            <a:cxnSpLocks/>
            <a:stCxn id="7" idx="2"/>
            <a:endCxn id="8" idx="0"/>
          </p:cNvCxnSpPr>
          <p:nvPr/>
        </p:nvCxnSpPr>
        <p:spPr>
          <a:xfrm rot="5400000">
            <a:off x="7334926" y="908353"/>
            <a:ext cx="600143" cy="3088178"/>
          </a:xfrm>
          <a:prstGeom prst="bentConnector3">
            <a:avLst>
              <a:gd name="adj1" fmla="val 5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 name="角丸四角形吹き出し 4">
                <a:extLst>
                  <a:ext uri="{FF2B5EF4-FFF2-40B4-BE49-F238E27FC236}">
                    <a16:creationId xmlns:a16="http://schemas.microsoft.com/office/drawing/2014/main" id="{8FF15108-89F8-DED3-C7BD-F7B6DC7C3B1C}"/>
                  </a:ext>
                </a:extLst>
              </p:cNvPr>
              <p:cNvSpPr/>
              <p:nvPr/>
            </p:nvSpPr>
            <p:spPr>
              <a:xfrm>
                <a:off x="5187252" y="2594313"/>
                <a:ext cx="6557112" cy="1211316"/>
              </a:xfrm>
              <a:prstGeom prst="wedgeRoundRectCallout">
                <a:avLst>
                  <a:gd name="adj1" fmla="val -18990"/>
                  <a:gd name="adj2" fmla="val -85608"/>
                  <a:gd name="adj3" fmla="val 16667"/>
                </a:avLst>
              </a:prstGeom>
              <a:solidFill>
                <a:schemeClr val="bg1"/>
              </a:solid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14:m>
                  <m:oMath xmlns:m="http://schemas.openxmlformats.org/officeDocument/2006/math">
                    <m:r>
                      <a:rPr lang="en-US" altLang="ja-JP" sz="2800" b="0" i="1" smtClean="0">
                        <a:solidFill>
                          <a:schemeClr val="tx1"/>
                        </a:solidFill>
                        <a:latin typeface="Cambria Math" panose="02040503050406030204" pitchFamily="18" charset="0"/>
                      </a:rPr>
                      <m:t>𝐶</m:t>
                    </m:r>
                  </m:oMath>
                </a14:m>
                <a:r>
                  <a:rPr kumimoji="1" lang="en-US" altLang="ja-JP" sz="2800" dirty="0">
                    <a:solidFill>
                      <a:schemeClr val="tx1"/>
                    </a:solidFill>
                  </a:rPr>
                  <a:t>: </a:t>
                </a:r>
                <a:r>
                  <a:rPr kumimoji="1" lang="ja-JP" altLang="en-US" sz="2800">
                    <a:solidFill>
                      <a:schemeClr val="tx1"/>
                    </a:solidFill>
                  </a:rPr>
                  <a:t>ゲームの平均価格</a:t>
                </a:r>
                <a:endParaRPr kumimoji="1" lang="en-US" altLang="ja-JP" sz="2800" dirty="0">
                  <a:solidFill>
                    <a:schemeClr val="tx1"/>
                  </a:solidFill>
                </a:endParaRPr>
              </a:p>
              <a:p>
                <a14:m>
                  <m:oMath xmlns:m="http://schemas.openxmlformats.org/officeDocument/2006/math">
                    <m:r>
                      <a:rPr lang="en-US" altLang="ja-JP" sz="2800" b="0" i="1" smtClean="0">
                        <a:solidFill>
                          <a:schemeClr val="tx1"/>
                        </a:solidFill>
                        <a:latin typeface="Cambria Math" panose="02040503050406030204" pitchFamily="18" charset="0"/>
                      </a:rPr>
                      <m:t>𝑆</m:t>
                    </m:r>
                  </m:oMath>
                </a14:m>
                <a:r>
                  <a:rPr kumimoji="1" lang="en-US" altLang="ja-JP" sz="2800" dirty="0">
                    <a:solidFill>
                      <a:schemeClr val="tx1"/>
                    </a:solidFill>
                  </a:rPr>
                  <a:t>: Steam</a:t>
                </a:r>
                <a:r>
                  <a:rPr kumimoji="1" lang="ja-JP" altLang="en-US" sz="2800">
                    <a:solidFill>
                      <a:schemeClr val="tx1"/>
                    </a:solidFill>
                  </a:rPr>
                  <a:t>の累積プレイヤー数</a:t>
                </a:r>
                <a:endParaRPr kumimoji="1" lang="ja-JP" altLang="en-US" sz="2800" dirty="0">
                  <a:solidFill>
                    <a:schemeClr val="tx1"/>
                  </a:solidFill>
                </a:endParaRPr>
              </a:p>
            </p:txBody>
          </p:sp>
        </mc:Choice>
        <mc:Fallback xmlns="">
          <p:sp>
            <p:nvSpPr>
              <p:cNvPr id="5" name="角丸四角形吹き出し 4">
                <a:extLst>
                  <a:ext uri="{FF2B5EF4-FFF2-40B4-BE49-F238E27FC236}">
                    <a16:creationId xmlns:a16="http://schemas.microsoft.com/office/drawing/2014/main" id="{8FF15108-89F8-DED3-C7BD-F7B6DC7C3B1C}"/>
                  </a:ext>
                </a:extLst>
              </p:cNvPr>
              <p:cNvSpPr>
                <a:spLocks noRot="1" noChangeAspect="1" noMove="1" noResize="1" noEditPoints="1" noAdjustHandles="1" noChangeArrowheads="1" noChangeShapeType="1" noTextEdit="1"/>
              </p:cNvSpPr>
              <p:nvPr/>
            </p:nvSpPr>
            <p:spPr>
              <a:xfrm>
                <a:off x="5187252" y="2594313"/>
                <a:ext cx="6557112" cy="1211316"/>
              </a:xfrm>
              <a:prstGeom prst="wedgeRoundRectCallout">
                <a:avLst>
                  <a:gd name="adj1" fmla="val -18990"/>
                  <a:gd name="adj2" fmla="val -85608"/>
                  <a:gd name="adj3" fmla="val 16667"/>
                </a:avLst>
              </a:prstGeom>
              <a:blipFill>
                <a:blip r:embed="rId3"/>
                <a:stretch>
                  <a:fillRect b="-1515"/>
                </a:stretch>
              </a:blipFill>
              <a:ln w="19050">
                <a:solidFill>
                  <a:srgbClr val="FF0000"/>
                </a:solidFill>
              </a:ln>
            </p:spPr>
            <p:txBody>
              <a:bodyPr/>
              <a:lstStyle/>
              <a:p>
                <a:r>
                  <a:rPr lang="ja-JP" altLang="en-US">
                    <a:noFill/>
                  </a:rPr>
                  <a:t> </a:t>
                </a:r>
              </a:p>
            </p:txBody>
          </p:sp>
        </mc:Fallback>
      </mc:AlternateContent>
    </p:spTree>
    <p:extLst>
      <p:ext uri="{BB962C8B-B14F-4D97-AF65-F5344CB8AC3E}">
        <p14:creationId xmlns:p14="http://schemas.microsoft.com/office/powerpoint/2010/main" val="3881599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5E7A2F1-56CB-8F89-C058-ED02BE342EE5}"/>
              </a:ext>
            </a:extLst>
          </p:cNvPr>
          <p:cNvSpPr>
            <a:spLocks noGrp="1"/>
          </p:cNvSpPr>
          <p:nvPr>
            <p:ph type="title"/>
          </p:nvPr>
        </p:nvSpPr>
        <p:spPr/>
        <p:txBody>
          <a:bodyPr/>
          <a:lstStyle/>
          <a:p>
            <a:r>
              <a:rPr lang="ja-JP" altLang="en-US" dirty="0"/>
              <a:t>提案手法</a:t>
            </a:r>
            <a:endParaRPr kumimoji="1" lang="ja-JP" altLang="en-US" dirty="0"/>
          </a:p>
        </p:txBody>
      </p:sp>
      <p:sp>
        <p:nvSpPr>
          <p:cNvPr id="3" name="コンテンツ プレースホルダー 2">
            <a:extLst>
              <a:ext uri="{FF2B5EF4-FFF2-40B4-BE49-F238E27FC236}">
                <a16:creationId xmlns:a16="http://schemas.microsoft.com/office/drawing/2014/main" id="{469EA13F-E799-4C6B-096B-BB9C072C7CF2}"/>
              </a:ext>
            </a:extLst>
          </p:cNvPr>
          <p:cNvSpPr>
            <a:spLocks noGrp="1"/>
          </p:cNvSpPr>
          <p:nvPr>
            <p:ph idx="1"/>
          </p:nvPr>
        </p:nvSpPr>
        <p:spPr/>
        <p:txBody>
          <a:bodyPr/>
          <a:lstStyle/>
          <a:p>
            <a:pPr marL="0" indent="0">
              <a:buNone/>
            </a:pPr>
            <a:endParaRPr kumimoji="1" lang="ja-JP" altLang="en-US"/>
          </a:p>
        </p:txBody>
      </p:sp>
      <p:sp>
        <p:nvSpPr>
          <p:cNvPr id="4" name="スライド番号プレースホルダー 3">
            <a:extLst>
              <a:ext uri="{FF2B5EF4-FFF2-40B4-BE49-F238E27FC236}">
                <a16:creationId xmlns:a16="http://schemas.microsoft.com/office/drawing/2014/main" id="{264075AA-D977-6D9C-AB46-EF991852CA11}"/>
              </a:ext>
            </a:extLst>
          </p:cNvPr>
          <p:cNvSpPr>
            <a:spLocks noGrp="1"/>
          </p:cNvSpPr>
          <p:nvPr>
            <p:ph type="sldNum" sz="quarter" idx="12"/>
          </p:nvPr>
        </p:nvSpPr>
        <p:spPr/>
        <p:txBody>
          <a:bodyPr/>
          <a:lstStyle/>
          <a:p>
            <a:fld id="{3C83C733-A267-4C27-B924-90460700986B}" type="slidenum">
              <a:rPr lang="ja-JP" altLang="en-US" smtClean="0"/>
              <a:pPr/>
              <a:t>7</a:t>
            </a:fld>
            <a:endParaRPr lang="ja-JP" altLang="en-US"/>
          </a:p>
        </p:txBody>
      </p:sp>
      <p:sp>
        <p:nvSpPr>
          <p:cNvPr id="6" name="角丸四角形 4">
            <a:extLst>
              <a:ext uri="{FF2B5EF4-FFF2-40B4-BE49-F238E27FC236}">
                <a16:creationId xmlns:a16="http://schemas.microsoft.com/office/drawing/2014/main" id="{29514B63-FEE9-F201-86EF-5AD2C7601D83}"/>
              </a:ext>
            </a:extLst>
          </p:cNvPr>
          <p:cNvSpPr/>
          <p:nvPr/>
        </p:nvSpPr>
        <p:spPr>
          <a:xfrm>
            <a:off x="632922" y="1085571"/>
            <a:ext cx="5030546" cy="1066800"/>
          </a:xfrm>
          <a:prstGeom prst="roundRect">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sz="2800" kern="100" dirty="0">
                <a:solidFill>
                  <a:schemeClr val="tx1"/>
                </a:solidFill>
                <a:effectLst/>
                <a:latin typeface="Times New Roman" panose="02020603050405020304" pitchFamily="18" charset="0"/>
                <a:ea typeface="ＭＳ 明朝" panose="02020609040205080304" pitchFamily="49" charset="-128"/>
              </a:rPr>
              <a:t>Popularity of games on Steam[1]</a:t>
            </a:r>
            <a:endParaRPr kumimoji="1" lang="ja-JP" altLang="en-US" sz="4000" dirty="0">
              <a:solidFill>
                <a:schemeClr val="tx1"/>
              </a:solidFill>
            </a:endParaRPr>
          </a:p>
        </p:txBody>
      </p:sp>
      <p:sp>
        <p:nvSpPr>
          <p:cNvPr id="7" name="角丸四角形 5">
            <a:extLst>
              <a:ext uri="{FF2B5EF4-FFF2-40B4-BE49-F238E27FC236}">
                <a16:creationId xmlns:a16="http://schemas.microsoft.com/office/drawing/2014/main" id="{45863439-A082-278F-84DE-727DB1FC4882}"/>
              </a:ext>
            </a:extLst>
          </p:cNvPr>
          <p:cNvSpPr/>
          <p:nvPr/>
        </p:nvSpPr>
        <p:spPr>
          <a:xfrm>
            <a:off x="6804186" y="1085571"/>
            <a:ext cx="4749800" cy="1066800"/>
          </a:xfrm>
          <a:prstGeom prst="roundRect">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sz="2800" kern="100" dirty="0">
                <a:solidFill>
                  <a:schemeClr val="tx1"/>
                </a:solidFill>
                <a:effectLst/>
                <a:latin typeface="Times New Roman" panose="02020603050405020304" pitchFamily="18" charset="0"/>
                <a:ea typeface="ＭＳ 明朝" panose="02020609040205080304" pitchFamily="49" charset="-128"/>
              </a:rPr>
              <a:t>Steam DB[2]</a:t>
            </a:r>
            <a:endParaRPr kumimoji="1" lang="ja-JP" altLang="en-US" sz="4000" dirty="0">
              <a:solidFill>
                <a:schemeClr val="tx1"/>
              </a:solidFill>
            </a:endParaRPr>
          </a:p>
        </p:txBody>
      </p:sp>
      <p:sp>
        <p:nvSpPr>
          <p:cNvPr id="8" name="角丸四角形 6">
            <a:extLst>
              <a:ext uri="{FF2B5EF4-FFF2-40B4-BE49-F238E27FC236}">
                <a16:creationId xmlns:a16="http://schemas.microsoft.com/office/drawing/2014/main" id="{D5F5FD5C-A33A-E1CF-7C7E-65AEBEFF1B6A}"/>
              </a:ext>
            </a:extLst>
          </p:cNvPr>
          <p:cNvSpPr/>
          <p:nvPr/>
        </p:nvSpPr>
        <p:spPr>
          <a:xfrm>
            <a:off x="3716008" y="2752514"/>
            <a:ext cx="4749800" cy="1066800"/>
          </a:xfrm>
          <a:prstGeom prst="roundRect">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sz="2800" kern="100" dirty="0">
                <a:solidFill>
                  <a:schemeClr val="tx1"/>
                </a:solidFill>
                <a:effectLst/>
                <a:latin typeface="Times New Roman" panose="02020603050405020304" pitchFamily="18" charset="0"/>
                <a:ea typeface="ＭＳ 明朝" panose="02020609040205080304" pitchFamily="49" charset="-128"/>
              </a:rPr>
              <a:t>RNN</a:t>
            </a:r>
            <a:endParaRPr kumimoji="1" lang="ja-JP" altLang="en-US" sz="4000" dirty="0">
              <a:solidFill>
                <a:schemeClr val="tx1"/>
              </a:solidFill>
            </a:endParaRPr>
          </a:p>
        </p:txBody>
      </p:sp>
      <p:sp>
        <p:nvSpPr>
          <p:cNvPr id="9" name="角丸四角形 7">
            <a:extLst>
              <a:ext uri="{FF2B5EF4-FFF2-40B4-BE49-F238E27FC236}">
                <a16:creationId xmlns:a16="http://schemas.microsoft.com/office/drawing/2014/main" id="{C9759C63-2B61-F8E9-DDDE-A80690D22739}"/>
              </a:ext>
            </a:extLst>
          </p:cNvPr>
          <p:cNvSpPr/>
          <p:nvPr/>
        </p:nvSpPr>
        <p:spPr>
          <a:xfrm>
            <a:off x="3718554" y="4732771"/>
            <a:ext cx="4749800" cy="1066800"/>
          </a:xfrm>
          <a:prstGeom prst="roundRect">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800">
                <a:solidFill>
                  <a:schemeClr val="tx1"/>
                </a:solidFill>
              </a:rPr>
              <a:t>次月のプレイヤーの</a:t>
            </a:r>
            <a:endParaRPr kumimoji="1" lang="en-US" altLang="ja-JP" sz="2800" dirty="0">
              <a:solidFill>
                <a:schemeClr val="tx1"/>
              </a:solidFill>
            </a:endParaRPr>
          </a:p>
          <a:p>
            <a:pPr algn="ctr"/>
            <a:r>
              <a:rPr kumimoji="1" lang="ja-JP" altLang="en-US" sz="2800">
                <a:solidFill>
                  <a:schemeClr val="tx1"/>
                </a:solidFill>
              </a:rPr>
              <a:t>最大同時接続数の増加率</a:t>
            </a:r>
            <a:endParaRPr kumimoji="1" lang="en-US" altLang="ja-JP" sz="2800" dirty="0">
              <a:solidFill>
                <a:schemeClr val="tx1"/>
              </a:solidFill>
            </a:endParaRPr>
          </a:p>
        </p:txBody>
      </p:sp>
      <p:cxnSp>
        <p:nvCxnSpPr>
          <p:cNvPr id="10" name="直線矢印コネクタ 9">
            <a:extLst>
              <a:ext uri="{FF2B5EF4-FFF2-40B4-BE49-F238E27FC236}">
                <a16:creationId xmlns:a16="http://schemas.microsoft.com/office/drawing/2014/main" id="{20AB8D5F-4BEA-6C3C-8DEB-0F136DEC1A59}"/>
              </a:ext>
            </a:extLst>
          </p:cNvPr>
          <p:cNvCxnSpPr>
            <a:cxnSpLocks/>
            <a:stCxn id="6" idx="2"/>
            <a:endCxn id="8" idx="0"/>
          </p:cNvCxnSpPr>
          <p:nvPr/>
        </p:nvCxnSpPr>
        <p:spPr>
          <a:xfrm rot="16200000" flipH="1">
            <a:off x="4319480" y="981085"/>
            <a:ext cx="600143" cy="2942713"/>
          </a:xfrm>
          <a:prstGeom prst="bentConnector3">
            <a:avLst>
              <a:gd name="adj1" fmla="val 5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線矢印コネクタ 10">
            <a:extLst>
              <a:ext uri="{FF2B5EF4-FFF2-40B4-BE49-F238E27FC236}">
                <a16:creationId xmlns:a16="http://schemas.microsoft.com/office/drawing/2014/main" id="{4EE21E71-F918-67FE-B28B-10E6017E7D32}"/>
              </a:ext>
            </a:extLst>
          </p:cNvPr>
          <p:cNvCxnSpPr>
            <a:cxnSpLocks/>
            <a:stCxn id="8" idx="2"/>
            <a:endCxn id="9" idx="0"/>
          </p:cNvCxnSpPr>
          <p:nvPr/>
        </p:nvCxnSpPr>
        <p:spPr>
          <a:xfrm>
            <a:off x="6090908" y="3819314"/>
            <a:ext cx="2546" cy="91345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テキスト ボックス 18">
            <a:extLst>
              <a:ext uri="{FF2B5EF4-FFF2-40B4-BE49-F238E27FC236}">
                <a16:creationId xmlns:a16="http://schemas.microsoft.com/office/drawing/2014/main" id="{32861D73-0E9E-B70D-E431-FE10EDB650FB}"/>
              </a:ext>
            </a:extLst>
          </p:cNvPr>
          <p:cNvSpPr txBox="1"/>
          <p:nvPr/>
        </p:nvSpPr>
        <p:spPr>
          <a:xfrm>
            <a:off x="262080" y="6366827"/>
            <a:ext cx="11662752" cy="523220"/>
          </a:xfrm>
          <a:prstGeom prst="rect">
            <a:avLst/>
          </a:prstGeom>
          <a:noFill/>
        </p:spPr>
        <p:txBody>
          <a:bodyPr wrap="square">
            <a:spAutoFit/>
          </a:bodyPr>
          <a:lstStyle/>
          <a:p>
            <a:pPr marL="0" indent="0" algn="ctr">
              <a:buNone/>
            </a:pPr>
            <a:r>
              <a:rPr kumimoji="1" lang="en-US" altLang="ja-JP" sz="1400" dirty="0">
                <a:solidFill>
                  <a:schemeClr val="bg1"/>
                </a:solidFill>
              </a:rPr>
              <a:t>[1]</a:t>
            </a:r>
            <a:r>
              <a:rPr lang="en-US" altLang="ja-JP" sz="1400" kern="100" dirty="0">
                <a:solidFill>
                  <a:schemeClr val="bg1"/>
                </a:solidFill>
                <a:effectLst/>
                <a:latin typeface="Times New Roman" panose="02020603050405020304" pitchFamily="18" charset="0"/>
                <a:ea typeface="ＭＳ 明朝" panose="02020609040205080304" pitchFamily="49" charset="-128"/>
              </a:rPr>
              <a:t> Kaggle</a:t>
            </a:r>
            <a:r>
              <a:rPr lang="ja-JP" altLang="ja-JP" sz="1400" kern="100">
                <a:solidFill>
                  <a:schemeClr val="bg1"/>
                </a:solidFill>
                <a:effectLst/>
                <a:latin typeface="Times New Roman" panose="02020603050405020304" pitchFamily="18" charset="0"/>
                <a:ea typeface="ＭＳ 明朝" panose="02020609040205080304" pitchFamily="49" charset="-128"/>
                <a:cs typeface="Times New Roman" panose="02020603050405020304" pitchFamily="18" charset="0"/>
              </a:rPr>
              <a:t>，“</a:t>
            </a:r>
            <a:r>
              <a:rPr lang="en-US" altLang="ja-JP" sz="1400" kern="100" dirty="0">
                <a:solidFill>
                  <a:schemeClr val="bg1"/>
                </a:solidFill>
                <a:effectLst/>
                <a:latin typeface="Times New Roman" panose="02020603050405020304" pitchFamily="18" charset="0"/>
                <a:ea typeface="ＭＳ 明朝" panose="02020609040205080304" pitchFamily="49" charset="-128"/>
              </a:rPr>
              <a:t>Popularity of games on Steam</a:t>
            </a:r>
            <a:r>
              <a:rPr lang="ja-JP" altLang="ja-JP" sz="1400" kern="100">
                <a:solidFill>
                  <a:schemeClr val="bg1"/>
                </a:solidFill>
                <a:effectLst/>
                <a:latin typeface="Times New Roman" panose="02020603050405020304" pitchFamily="18" charset="0"/>
                <a:ea typeface="ＭＳ 明朝" panose="02020609040205080304" pitchFamily="49" charset="-128"/>
                <a:cs typeface="Times New Roman" panose="02020603050405020304" pitchFamily="18" charset="0"/>
              </a:rPr>
              <a:t>”，</a:t>
            </a:r>
            <a:r>
              <a:rPr lang="en-US" altLang="ja-JP" sz="1400" kern="100" dirty="0">
                <a:solidFill>
                  <a:schemeClr val="bg1"/>
                </a:solidFill>
                <a:effectLst/>
                <a:latin typeface="Times New Roman" panose="02020603050405020304" pitchFamily="18" charset="0"/>
                <a:ea typeface="ＭＳ 明朝" panose="02020609040205080304" pitchFamily="49" charset="-128"/>
              </a:rPr>
              <a:t>https://</a:t>
            </a:r>
            <a:r>
              <a:rPr lang="en-US" altLang="ja-JP" sz="1400" kern="100" dirty="0" err="1">
                <a:solidFill>
                  <a:schemeClr val="bg1"/>
                </a:solidFill>
                <a:effectLst/>
                <a:latin typeface="Times New Roman" panose="02020603050405020304" pitchFamily="18" charset="0"/>
                <a:ea typeface="ＭＳ 明朝" panose="02020609040205080304" pitchFamily="49" charset="-128"/>
              </a:rPr>
              <a:t>www.kaggle.com</a:t>
            </a:r>
            <a:r>
              <a:rPr lang="en-US" altLang="ja-JP" sz="1400" kern="100" dirty="0">
                <a:solidFill>
                  <a:schemeClr val="bg1"/>
                </a:solidFill>
                <a:effectLst/>
                <a:latin typeface="Times New Roman" panose="02020603050405020304" pitchFamily="18" charset="0"/>
                <a:ea typeface="ＭＳ 明朝" panose="02020609040205080304" pitchFamily="49" charset="-128"/>
              </a:rPr>
              <a:t>/datasets/michau96/popularity-of-games-on-steam</a:t>
            </a:r>
            <a:r>
              <a:rPr lang="en" altLang="ja-JP" sz="1400" dirty="0">
                <a:solidFill>
                  <a:schemeClr val="bg1"/>
                </a:solidFill>
                <a:effectLst/>
              </a:rPr>
              <a:t> (</a:t>
            </a:r>
            <a:r>
              <a:rPr lang="ja-JP" altLang="en-US" sz="1400">
                <a:solidFill>
                  <a:schemeClr val="bg1"/>
                </a:solidFill>
                <a:effectLst/>
              </a:rPr>
              <a:t>最終確認日</a:t>
            </a:r>
            <a:r>
              <a:rPr lang="en-US" altLang="ja-JP" sz="1400" dirty="0">
                <a:solidFill>
                  <a:schemeClr val="bg1"/>
                </a:solidFill>
                <a:effectLst/>
              </a:rPr>
              <a:t>:2024/2/5</a:t>
            </a:r>
            <a:r>
              <a:rPr lang="en" altLang="ja-JP" sz="1400" dirty="0">
                <a:solidFill>
                  <a:schemeClr val="bg1"/>
                </a:solidFill>
                <a:effectLst/>
              </a:rPr>
              <a:t>)</a:t>
            </a:r>
            <a:endParaRPr lang="en-US" altLang="ja-JP" sz="1400" kern="100" dirty="0">
              <a:solidFill>
                <a:schemeClr val="bg1"/>
              </a:solidFill>
              <a:effectLst/>
              <a:latin typeface="Times New Roman" panose="02020603050405020304" pitchFamily="18" charset="0"/>
              <a:ea typeface="ＭＳ 明朝" panose="02020609040205080304" pitchFamily="49" charset="-128"/>
            </a:endParaRPr>
          </a:p>
          <a:p>
            <a:pPr algn="ctr"/>
            <a:r>
              <a:rPr lang="en-US" altLang="ja-JP" sz="1400" kern="100" dirty="0">
                <a:solidFill>
                  <a:schemeClr val="bg1"/>
                </a:solidFill>
                <a:latin typeface="Times New Roman" panose="02020603050405020304" pitchFamily="18" charset="0"/>
                <a:ea typeface="ＭＳ 明朝" panose="02020609040205080304" pitchFamily="49" charset="-128"/>
              </a:rPr>
              <a:t>[2]</a:t>
            </a:r>
            <a:r>
              <a:rPr lang="ja-JP" altLang="ja-JP" sz="1400">
                <a:solidFill>
                  <a:schemeClr val="bg1"/>
                </a:solidFill>
                <a:effectLst/>
              </a:rPr>
              <a:t> </a:t>
            </a:r>
            <a:r>
              <a:rPr lang="en" altLang="ja-JP" sz="1400" dirty="0">
                <a:solidFill>
                  <a:schemeClr val="bg1"/>
                </a:solidFill>
                <a:effectLst/>
              </a:rPr>
              <a:t>Steam DB</a:t>
            </a:r>
            <a:r>
              <a:rPr lang="ja-JP" altLang="en" sz="1400">
                <a:solidFill>
                  <a:schemeClr val="bg1"/>
                </a:solidFill>
                <a:effectLst/>
              </a:rPr>
              <a:t>，“</a:t>
            </a:r>
            <a:r>
              <a:rPr lang="en" altLang="ja-JP" sz="1400" dirty="0" err="1">
                <a:solidFill>
                  <a:schemeClr val="bg1"/>
                </a:solidFill>
                <a:effectLst/>
              </a:rPr>
              <a:t>Datebase</a:t>
            </a:r>
            <a:r>
              <a:rPr lang="en" altLang="ja-JP" sz="1400" dirty="0">
                <a:solidFill>
                  <a:schemeClr val="bg1"/>
                </a:solidFill>
                <a:effectLst/>
              </a:rPr>
              <a:t> of everything on Steam”</a:t>
            </a:r>
            <a:r>
              <a:rPr lang="ja-JP" altLang="en" sz="1400">
                <a:solidFill>
                  <a:schemeClr val="bg1"/>
                </a:solidFill>
                <a:effectLst/>
              </a:rPr>
              <a:t>，</a:t>
            </a:r>
            <a:r>
              <a:rPr lang="en" altLang="ja-JP" sz="1400" dirty="0">
                <a:solidFill>
                  <a:schemeClr val="bg1"/>
                </a:solidFill>
                <a:effectLst/>
              </a:rPr>
              <a:t>https://</a:t>
            </a:r>
            <a:r>
              <a:rPr lang="en" altLang="ja-JP" sz="1400" dirty="0" err="1">
                <a:solidFill>
                  <a:schemeClr val="bg1"/>
                </a:solidFill>
                <a:effectLst/>
              </a:rPr>
              <a:t>steamdb.info</a:t>
            </a:r>
            <a:r>
              <a:rPr lang="en" altLang="ja-JP" sz="1400" dirty="0">
                <a:solidFill>
                  <a:schemeClr val="bg1"/>
                </a:solidFill>
                <a:effectLst/>
              </a:rPr>
              <a:t>/ (</a:t>
            </a:r>
            <a:r>
              <a:rPr lang="ja-JP" altLang="en-US" sz="1400">
                <a:solidFill>
                  <a:schemeClr val="bg1"/>
                </a:solidFill>
                <a:effectLst/>
              </a:rPr>
              <a:t>最終確認日</a:t>
            </a:r>
            <a:r>
              <a:rPr lang="en-US" altLang="ja-JP" sz="1400" dirty="0">
                <a:solidFill>
                  <a:schemeClr val="bg1"/>
                </a:solidFill>
                <a:effectLst/>
              </a:rPr>
              <a:t>:2024/2/5</a:t>
            </a:r>
            <a:r>
              <a:rPr lang="en" altLang="ja-JP" sz="1400" dirty="0">
                <a:solidFill>
                  <a:schemeClr val="bg1"/>
                </a:solidFill>
                <a:effectLst/>
              </a:rPr>
              <a:t>)</a:t>
            </a:r>
            <a:endParaRPr kumimoji="1" lang="en-US" altLang="ja-JP" sz="1400" dirty="0">
              <a:solidFill>
                <a:schemeClr val="bg1"/>
              </a:solidFill>
            </a:endParaRPr>
          </a:p>
        </p:txBody>
      </p:sp>
      <p:cxnSp>
        <p:nvCxnSpPr>
          <p:cNvPr id="21" name="直線矢印コネクタ 9">
            <a:extLst>
              <a:ext uri="{FF2B5EF4-FFF2-40B4-BE49-F238E27FC236}">
                <a16:creationId xmlns:a16="http://schemas.microsoft.com/office/drawing/2014/main" id="{2C1EC838-10E0-F73C-72CE-11B15934E8A9}"/>
              </a:ext>
            </a:extLst>
          </p:cNvPr>
          <p:cNvCxnSpPr>
            <a:cxnSpLocks/>
            <a:stCxn id="7" idx="2"/>
            <a:endCxn id="8" idx="0"/>
          </p:cNvCxnSpPr>
          <p:nvPr/>
        </p:nvCxnSpPr>
        <p:spPr>
          <a:xfrm rot="5400000">
            <a:off x="7334926" y="908353"/>
            <a:ext cx="600143" cy="3088178"/>
          </a:xfrm>
          <a:prstGeom prst="bentConnector3">
            <a:avLst>
              <a:gd name="adj1" fmla="val 5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 name="角丸四角形吹き出し 4">
                <a:extLst>
                  <a:ext uri="{FF2B5EF4-FFF2-40B4-BE49-F238E27FC236}">
                    <a16:creationId xmlns:a16="http://schemas.microsoft.com/office/drawing/2014/main" id="{8FF15108-89F8-DED3-C7BD-F7B6DC7C3B1C}"/>
                  </a:ext>
                </a:extLst>
              </p:cNvPr>
              <p:cNvSpPr/>
              <p:nvPr/>
            </p:nvSpPr>
            <p:spPr>
              <a:xfrm>
                <a:off x="1624901" y="2640653"/>
                <a:ext cx="8531469" cy="1211316"/>
              </a:xfrm>
              <a:prstGeom prst="wedgeRoundRectCallout">
                <a:avLst>
                  <a:gd name="adj1" fmla="val -23764"/>
                  <a:gd name="adj2" fmla="val -89203"/>
                  <a:gd name="adj3" fmla="val 16667"/>
                </a:avLst>
              </a:prstGeom>
              <a:solidFill>
                <a:schemeClr val="bg1"/>
              </a:solid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14:m>
                  <m:oMath xmlns:m="http://schemas.openxmlformats.org/officeDocument/2006/math">
                    <m:r>
                      <a:rPr lang="en-US" altLang="ja-JP" sz="2800" b="0" i="1" smtClean="0">
                        <a:solidFill>
                          <a:schemeClr val="tx1"/>
                        </a:solidFill>
                        <a:latin typeface="Cambria Math" panose="02040503050406030204" pitchFamily="18" charset="0"/>
                      </a:rPr>
                      <m:t>𝐶</m:t>
                    </m:r>
                  </m:oMath>
                </a14:m>
                <a:r>
                  <a:rPr kumimoji="1" lang="en-US" altLang="ja-JP" sz="2800" dirty="0">
                    <a:solidFill>
                      <a:schemeClr val="tx1"/>
                    </a:solidFill>
                  </a:rPr>
                  <a:t>: </a:t>
                </a:r>
                <a:r>
                  <a:rPr kumimoji="1" lang="ja-JP" altLang="en-US" sz="2800">
                    <a:solidFill>
                      <a:schemeClr val="tx1"/>
                    </a:solidFill>
                  </a:rPr>
                  <a:t>ゲームの平均価格</a:t>
                </a:r>
                <a:endParaRPr kumimoji="1" lang="en-US" altLang="ja-JP" sz="2800" dirty="0">
                  <a:solidFill>
                    <a:schemeClr val="tx1"/>
                  </a:solidFill>
                </a:endParaRPr>
              </a:p>
              <a:p>
                <a14:m>
                  <m:oMath xmlns:m="http://schemas.openxmlformats.org/officeDocument/2006/math">
                    <m:r>
                      <a:rPr lang="en-US" altLang="ja-JP" sz="2800" b="0" i="1" smtClean="0">
                        <a:solidFill>
                          <a:schemeClr val="tx1"/>
                        </a:solidFill>
                        <a:latin typeface="Cambria Math" panose="02040503050406030204" pitchFamily="18" charset="0"/>
                      </a:rPr>
                      <m:t>𝑆</m:t>
                    </m:r>
                  </m:oMath>
                </a14:m>
                <a:r>
                  <a:rPr kumimoji="1" lang="en-US" altLang="ja-JP" sz="2800" dirty="0">
                    <a:solidFill>
                      <a:schemeClr val="tx1"/>
                    </a:solidFill>
                  </a:rPr>
                  <a:t>: Steam</a:t>
                </a:r>
                <a:r>
                  <a:rPr kumimoji="1" lang="ja-JP" altLang="en-US" sz="2800">
                    <a:solidFill>
                      <a:schemeClr val="tx1"/>
                    </a:solidFill>
                  </a:rPr>
                  <a:t>の累積プレイヤー数</a:t>
                </a:r>
                <a:endParaRPr kumimoji="1" lang="ja-JP" altLang="en-US" sz="2800" dirty="0">
                  <a:solidFill>
                    <a:schemeClr val="tx1"/>
                  </a:solidFill>
                </a:endParaRPr>
              </a:p>
            </p:txBody>
          </p:sp>
        </mc:Choice>
        <mc:Fallback xmlns="">
          <p:sp>
            <p:nvSpPr>
              <p:cNvPr id="5" name="角丸四角形吹き出し 4">
                <a:extLst>
                  <a:ext uri="{FF2B5EF4-FFF2-40B4-BE49-F238E27FC236}">
                    <a16:creationId xmlns:a16="http://schemas.microsoft.com/office/drawing/2014/main" id="{8FF15108-89F8-DED3-C7BD-F7B6DC7C3B1C}"/>
                  </a:ext>
                </a:extLst>
              </p:cNvPr>
              <p:cNvSpPr>
                <a:spLocks noRot="1" noChangeAspect="1" noMove="1" noResize="1" noEditPoints="1" noAdjustHandles="1" noChangeArrowheads="1" noChangeShapeType="1" noTextEdit="1"/>
              </p:cNvSpPr>
              <p:nvPr/>
            </p:nvSpPr>
            <p:spPr>
              <a:xfrm>
                <a:off x="1624901" y="2640653"/>
                <a:ext cx="8531469" cy="1211316"/>
              </a:xfrm>
              <a:prstGeom prst="wedgeRoundRectCallout">
                <a:avLst>
                  <a:gd name="adj1" fmla="val -23764"/>
                  <a:gd name="adj2" fmla="val -89203"/>
                  <a:gd name="adj3" fmla="val 16667"/>
                </a:avLst>
              </a:prstGeom>
              <a:blipFill>
                <a:blip r:embed="rId3"/>
                <a:stretch>
                  <a:fillRect b="-1471"/>
                </a:stretch>
              </a:blipFill>
              <a:ln w="19050">
                <a:solidFill>
                  <a:srgbClr val="FF0000"/>
                </a:solid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 name="角丸四角形吹き出し 11">
                <a:extLst>
                  <a:ext uri="{FF2B5EF4-FFF2-40B4-BE49-F238E27FC236}">
                    <a16:creationId xmlns:a16="http://schemas.microsoft.com/office/drawing/2014/main" id="{38690FE9-9DE3-7F9A-F79D-9C29ACFB5254}"/>
                  </a:ext>
                </a:extLst>
              </p:cNvPr>
              <p:cNvSpPr/>
              <p:nvPr/>
            </p:nvSpPr>
            <p:spPr>
              <a:xfrm>
                <a:off x="1624901" y="2640653"/>
                <a:ext cx="8531469" cy="1211316"/>
              </a:xfrm>
              <a:prstGeom prst="wedgeRoundRectCallout">
                <a:avLst>
                  <a:gd name="adj1" fmla="val 22425"/>
                  <a:gd name="adj2" fmla="val -89203"/>
                  <a:gd name="adj3" fmla="val 16667"/>
                </a:avLst>
              </a:prstGeom>
              <a:solidFill>
                <a:schemeClr val="bg1"/>
              </a:solid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14:m>
                  <m:oMath xmlns:m="http://schemas.openxmlformats.org/officeDocument/2006/math">
                    <m:sSub>
                      <m:sSubPr>
                        <m:ctrlPr>
                          <a:rPr lang="en-US" altLang="ja-JP" sz="2800" b="0" i="1" smtClean="0">
                            <a:solidFill>
                              <a:schemeClr val="tx1"/>
                            </a:solidFill>
                            <a:latin typeface="Cambria Math" panose="02040503050406030204" pitchFamily="18" charset="0"/>
                          </a:rPr>
                        </m:ctrlPr>
                      </m:sSubPr>
                      <m:e>
                        <m:r>
                          <a:rPr lang="en-US" altLang="ja-JP" sz="2800" b="0" i="1" smtClean="0">
                            <a:solidFill>
                              <a:schemeClr val="tx1"/>
                            </a:solidFill>
                            <a:latin typeface="Cambria Math" panose="02040503050406030204" pitchFamily="18" charset="0"/>
                          </a:rPr>
                          <m:t>𝑀</m:t>
                        </m:r>
                      </m:e>
                      <m:sub>
                        <m:r>
                          <a:rPr lang="en-US" altLang="ja-JP" sz="2800" b="0" i="1" smtClean="0">
                            <a:solidFill>
                              <a:schemeClr val="tx1"/>
                            </a:solidFill>
                            <a:latin typeface="Cambria Math" panose="02040503050406030204" pitchFamily="18" charset="0"/>
                          </a:rPr>
                          <m:t>𝐹</m:t>
                        </m:r>
                      </m:sub>
                    </m:sSub>
                  </m:oMath>
                </a14:m>
                <a:r>
                  <a:rPr kumimoji="1" lang="en-US" altLang="ja-JP" sz="2800" dirty="0">
                    <a:solidFill>
                      <a:schemeClr val="tx1"/>
                    </a:solidFill>
                  </a:rPr>
                  <a:t>: </a:t>
                </a:r>
                <a:r>
                  <a:rPr kumimoji="1" lang="ja-JP" altLang="en-US" sz="2800" dirty="0">
                    <a:solidFill>
                      <a:schemeClr val="tx1"/>
                    </a:solidFill>
                  </a:rPr>
                  <a:t>ゲーム</a:t>
                </a:r>
                <a14:m>
                  <m:oMath xmlns:m="http://schemas.openxmlformats.org/officeDocument/2006/math">
                    <m:r>
                      <a:rPr kumimoji="1" lang="en-US" altLang="ja-JP" sz="2800" i="1" dirty="0">
                        <a:solidFill>
                          <a:schemeClr val="tx1"/>
                        </a:solidFill>
                        <a:latin typeface="Cambria Math" panose="02040503050406030204" pitchFamily="18" charset="0"/>
                      </a:rPr>
                      <m:t>𝐹</m:t>
                    </m:r>
                  </m:oMath>
                </a14:m>
                <a:r>
                  <a:rPr kumimoji="1" lang="ja-JP" altLang="en-US" sz="2800">
                    <a:solidFill>
                      <a:schemeClr val="tx1"/>
                    </a:solidFill>
                  </a:rPr>
                  <a:t>のデータ数</a:t>
                </a:r>
                <a:r>
                  <a:rPr kumimoji="1" lang="en-US" altLang="ja-JP" sz="2800" dirty="0">
                    <a:solidFill>
                      <a:schemeClr val="tx1"/>
                    </a:solidFill>
                  </a:rPr>
                  <a:t> </a:t>
                </a:r>
                <a:endParaRPr kumimoji="1" lang="ja-JP" altLang="en-US" sz="2800" dirty="0">
                  <a:solidFill>
                    <a:schemeClr val="tx1"/>
                  </a:solidFill>
                </a:endParaRPr>
              </a:p>
            </p:txBody>
          </p:sp>
        </mc:Choice>
        <mc:Fallback xmlns="">
          <p:sp>
            <p:nvSpPr>
              <p:cNvPr id="12" name="角丸四角形吹き出し 11">
                <a:extLst>
                  <a:ext uri="{FF2B5EF4-FFF2-40B4-BE49-F238E27FC236}">
                    <a16:creationId xmlns:a16="http://schemas.microsoft.com/office/drawing/2014/main" id="{38690FE9-9DE3-7F9A-F79D-9C29ACFB5254}"/>
                  </a:ext>
                </a:extLst>
              </p:cNvPr>
              <p:cNvSpPr>
                <a:spLocks noRot="1" noChangeAspect="1" noMove="1" noResize="1" noEditPoints="1" noAdjustHandles="1" noChangeArrowheads="1" noChangeShapeType="1" noTextEdit="1"/>
              </p:cNvSpPr>
              <p:nvPr/>
            </p:nvSpPr>
            <p:spPr>
              <a:xfrm>
                <a:off x="1624901" y="2640653"/>
                <a:ext cx="8531469" cy="1211316"/>
              </a:xfrm>
              <a:prstGeom prst="wedgeRoundRectCallout">
                <a:avLst>
                  <a:gd name="adj1" fmla="val 22425"/>
                  <a:gd name="adj2" fmla="val -89203"/>
                  <a:gd name="adj3" fmla="val 16667"/>
                </a:avLst>
              </a:prstGeom>
              <a:blipFill>
                <a:blip r:embed="rId4"/>
                <a:stretch>
                  <a:fillRect/>
                </a:stretch>
              </a:blipFill>
              <a:ln w="19050">
                <a:solidFill>
                  <a:srgbClr val="FF0000"/>
                </a:solidFill>
              </a:ln>
            </p:spPr>
            <p:txBody>
              <a:bodyPr/>
              <a:lstStyle/>
              <a:p>
                <a:r>
                  <a:rPr lang="ja-JP" altLang="en-US">
                    <a:noFill/>
                  </a:rPr>
                  <a:t> </a:t>
                </a:r>
              </a:p>
            </p:txBody>
          </p:sp>
        </mc:Fallback>
      </mc:AlternateContent>
    </p:spTree>
    <p:extLst>
      <p:ext uri="{BB962C8B-B14F-4D97-AF65-F5344CB8AC3E}">
        <p14:creationId xmlns:p14="http://schemas.microsoft.com/office/powerpoint/2010/main" val="36850993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C806043-7C77-46C5-4CF2-A94327501348}"/>
              </a:ext>
            </a:extLst>
          </p:cNvPr>
          <p:cNvSpPr>
            <a:spLocks noGrp="1"/>
          </p:cNvSpPr>
          <p:nvPr>
            <p:ph type="title"/>
          </p:nvPr>
        </p:nvSpPr>
        <p:spPr/>
        <p:txBody>
          <a:bodyPr/>
          <a:lstStyle/>
          <a:p>
            <a:r>
              <a:rPr kumimoji="1" lang="ja-JP" altLang="en-US" dirty="0"/>
              <a:t>提案手法</a:t>
            </a: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F4860599-1691-2CC1-4D4F-41471F194D17}"/>
                  </a:ext>
                </a:extLst>
              </p:cNvPr>
              <p:cNvSpPr>
                <a:spLocks noGrp="1"/>
              </p:cNvSpPr>
              <p:nvPr>
                <p:ph idx="1"/>
              </p:nvPr>
            </p:nvSpPr>
            <p:spPr/>
            <p:txBody>
              <a:bodyPr>
                <a:normAutofit/>
              </a:bodyPr>
              <a:lstStyle/>
              <a:p>
                <a:r>
                  <a:rPr lang="ja-JP" altLang="en-US"/>
                  <a:t>教師</a:t>
                </a:r>
                <a:r>
                  <a:rPr lang="ja-JP" altLang="en-US" dirty="0"/>
                  <a:t>信号</a:t>
                </a:r>
                <a:endParaRPr lang="en-US" altLang="ja-JP" dirty="0"/>
              </a:p>
              <a:p>
                <a:pPr lvl="1"/>
                <a14:m>
                  <m:oMath xmlns:m="http://schemas.openxmlformats.org/officeDocument/2006/math">
                    <m:sSub>
                      <m:sSubPr>
                        <m:ctrlPr>
                          <a:rPr lang="ja-JP" altLang="en-US" sz="2400" b="0" i="1" smtClean="0">
                            <a:solidFill>
                              <a:srgbClr val="836967"/>
                            </a:solidFill>
                            <a:latin typeface="Cambria Math" panose="02040503050406030204" pitchFamily="18" charset="0"/>
                          </a:rPr>
                        </m:ctrlPr>
                      </m:sSubPr>
                      <m:e>
                        <m:r>
                          <a:rPr lang="en-US" altLang="ja-JP" sz="2400" b="0" i="1" smtClean="0">
                            <a:solidFill>
                              <a:schemeClr val="tx1"/>
                            </a:solidFill>
                            <a:latin typeface="Cambria Math" panose="02040503050406030204" pitchFamily="18" charset="0"/>
                          </a:rPr>
                          <m:t>𝐺</m:t>
                        </m:r>
                      </m:e>
                      <m:sub>
                        <m:r>
                          <a:rPr lang="en-US" altLang="ja-JP" i="1">
                            <a:latin typeface="Cambria Math" panose="02040503050406030204" pitchFamily="18" charset="0"/>
                            <a:cs typeface="Times New Roman" panose="02020603050405020304" pitchFamily="18" charset="0"/>
                          </a:rPr>
                          <m:t>𝐹</m:t>
                        </m:r>
                        <m:r>
                          <a:rPr lang="ja-JP" altLang="en-US" sz="2400" b="0" i="0">
                            <a:latin typeface="Cambria Math" panose="02040503050406030204" pitchFamily="18" charset="0"/>
                          </a:rPr>
                          <m:t>,</m:t>
                        </m:r>
                        <m:sSub>
                          <m:sSubPr>
                            <m:ctrlPr>
                              <a:rPr lang="en-US" altLang="ja-JP" sz="2400" b="0" i="1" smtClean="0">
                                <a:latin typeface="Cambria Math" panose="02040503050406030204" pitchFamily="18" charset="0"/>
                              </a:rPr>
                            </m:ctrlPr>
                          </m:sSubPr>
                          <m:e>
                            <m:r>
                              <a:rPr lang="en-US" altLang="ja-JP" sz="2400" b="0" i="1" smtClean="0">
                                <a:latin typeface="Cambria Math" panose="02040503050406030204" pitchFamily="18" charset="0"/>
                              </a:rPr>
                              <m:t>𝑀</m:t>
                            </m:r>
                          </m:e>
                          <m:sub>
                            <m:r>
                              <a:rPr lang="en-US" altLang="ja-JP" i="1">
                                <a:latin typeface="Cambria Math" panose="02040503050406030204" pitchFamily="18" charset="0"/>
                                <a:cs typeface="Times New Roman" panose="02020603050405020304" pitchFamily="18" charset="0"/>
                              </a:rPr>
                              <m:t>𝐹</m:t>
                            </m:r>
                          </m:sub>
                        </m:sSub>
                      </m:sub>
                    </m:sSub>
                  </m:oMath>
                </a14:m>
                <a:r>
                  <a:rPr lang="en-US" altLang="ja-JP" sz="2400"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altLang="ja-JP" sz="2400" i="1" smtClean="0">
                            <a:latin typeface="Cambria Math" panose="02040503050406030204" pitchFamily="18" charset="0"/>
                            <a:cs typeface="Times New Roman" panose="02020603050405020304" pitchFamily="18" charset="0"/>
                          </a:rPr>
                        </m:ctrlPr>
                      </m:sSubPr>
                      <m:e>
                        <m:r>
                          <a:rPr lang="en-US" altLang="ja-JP" sz="2400" b="0" i="1" smtClean="0">
                            <a:latin typeface="Cambria Math" panose="02040503050406030204" pitchFamily="18" charset="0"/>
                            <a:cs typeface="Times New Roman" panose="02020603050405020304" pitchFamily="18" charset="0"/>
                          </a:rPr>
                          <m:t>𝑀</m:t>
                        </m:r>
                      </m:e>
                      <m:sub>
                        <m:r>
                          <a:rPr lang="en-US" altLang="ja-JP" i="1">
                            <a:latin typeface="Cambria Math" panose="02040503050406030204" pitchFamily="18" charset="0"/>
                            <a:cs typeface="Times New Roman" panose="02020603050405020304" pitchFamily="18" charset="0"/>
                          </a:rPr>
                          <m:t>𝐹</m:t>
                        </m:r>
                      </m:sub>
                    </m:sSub>
                  </m:oMath>
                </a14:m>
                <a:r>
                  <a:rPr lang="ja-JP" altLang="en-US" sz="2400" dirty="0">
                    <a:latin typeface="Times New Roman" panose="02020603050405020304" pitchFamily="18" charset="0"/>
                    <a:cs typeface="Times New Roman" panose="02020603050405020304" pitchFamily="18" charset="0"/>
                  </a:rPr>
                  <a:t>月に</a:t>
                </a:r>
                <a:r>
                  <a:rPr lang="ja-JP" altLang="en-US" sz="2400">
                    <a:latin typeface="Times New Roman" panose="02020603050405020304" pitchFamily="18" charset="0"/>
                    <a:cs typeface="Times New Roman" panose="02020603050405020304" pitchFamily="18" charset="0"/>
                  </a:rPr>
                  <a:t>おけるゲーム</a:t>
                </a:r>
                <a14:m>
                  <m:oMath xmlns:m="http://schemas.openxmlformats.org/officeDocument/2006/math">
                    <m:r>
                      <a:rPr lang="en-US" altLang="ja-JP" i="1">
                        <a:latin typeface="Cambria Math" panose="02040503050406030204" pitchFamily="18" charset="0"/>
                        <a:cs typeface="Times New Roman" panose="02020603050405020304" pitchFamily="18" charset="0"/>
                      </a:rPr>
                      <m:t>𝐹</m:t>
                    </m:r>
                  </m:oMath>
                </a14:m>
                <a:r>
                  <a:rPr lang="ja-JP" altLang="en-US" sz="2400">
                    <a:latin typeface="Times New Roman" panose="02020603050405020304" pitchFamily="18" charset="0"/>
                    <a:cs typeface="Times New Roman" panose="02020603050405020304" pitchFamily="18" charset="0"/>
                  </a:rPr>
                  <a:t>の</a:t>
                </a:r>
                <a:r>
                  <a:rPr lang="ja-JP" altLang="en-US" sz="2400" dirty="0">
                    <a:latin typeface="Times New Roman" panose="02020603050405020304" pitchFamily="18" charset="0"/>
                    <a:cs typeface="Times New Roman" panose="02020603050405020304" pitchFamily="18" charset="0"/>
                  </a:rPr>
                  <a:t>プレイヤーの最大同時接続数の増加率</a:t>
                </a:r>
                <a:endParaRPr lang="en-US" altLang="ja-JP" sz="2400" dirty="0">
                  <a:latin typeface="Times New Roman" panose="02020603050405020304" pitchFamily="18" charset="0"/>
                  <a:cs typeface="Times New Roman" panose="02020603050405020304" pitchFamily="18" charset="0"/>
                </a:endParaRPr>
              </a:p>
              <a:p>
                <a:pPr marL="457200" lvl="1" indent="0">
                  <a:buNone/>
                </a:pPr>
                <a:endParaRPr lang="en-US" altLang="ja-JP" dirty="0">
                  <a:latin typeface="Times New Roman" panose="02020603050405020304" pitchFamily="18" charset="0"/>
                  <a:cs typeface="Times New Roman"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m:eqArr>
                        <m:eqArrPr>
                          <m:ctrlPr>
                            <a:rPr lang="en-US" altLang="ja-JP" sz="2800" b="0" i="1" kern="100" smtClean="0">
                              <a:solidFill>
                                <a:schemeClr val="tx1">
                                  <a:lumMod val="95000"/>
                                  <a:lumOff val="5000"/>
                                </a:schemeClr>
                              </a:solidFill>
                              <a:effectLst/>
                              <a:latin typeface="Cambria Math" panose="02040503050406030204" pitchFamily="18" charset="0"/>
                              <a:ea typeface="ＭＳ 明朝" panose="02020609040205080304" pitchFamily="49" charset="-128"/>
                              <a:cs typeface="Times New Roman" panose="02020603050405020304" pitchFamily="18" charset="0"/>
                            </a:rPr>
                          </m:ctrlPr>
                        </m:eqArrPr>
                        <m:e>
                          <m:sSub>
                            <m:sSubPr>
                              <m:ctrlPr>
                                <a:rPr lang="ja-JP" altLang="ja-JP" sz="2800" i="1" smtClean="0">
                                  <a:solidFill>
                                    <a:schemeClr val="tx1">
                                      <a:lumMod val="95000"/>
                                      <a:lumOff val="5000"/>
                                    </a:schemeClr>
                                  </a:solidFill>
                                  <a:effectLst/>
                                  <a:latin typeface="Cambria Math" panose="02040503050406030204" pitchFamily="18" charset="0"/>
                                  <a:ea typeface="Cambria Math" panose="02040503050406030204" pitchFamily="18" charset="0"/>
                                </a:rPr>
                              </m:ctrlPr>
                            </m:sSubPr>
                            <m:e>
                              <m:r>
                                <a:rPr lang="en-US" altLang="ja-JP" sz="2800" i="1" kern="100">
                                  <a:solidFill>
                                    <a:schemeClr val="tx1">
                                      <a:lumMod val="95000"/>
                                      <a:lumOff val="5000"/>
                                    </a:schemeClr>
                                  </a:solidFill>
                                  <a:effectLst/>
                                  <a:latin typeface="Cambria Math" panose="02040503050406030204" pitchFamily="18" charset="0"/>
                                  <a:ea typeface="ＭＳ 明朝" panose="02020609040205080304" pitchFamily="49" charset="-128"/>
                                  <a:cs typeface="Times New Roman" panose="02020603050405020304" pitchFamily="18" charset="0"/>
                                </a:rPr>
                                <m:t>𝐺</m:t>
                              </m:r>
                            </m:e>
                            <m:sub>
                              <m:r>
                                <a:rPr lang="en-US" altLang="ja-JP" i="1" kern="100">
                                  <a:solidFill>
                                    <a:schemeClr val="tx1">
                                      <a:lumMod val="95000"/>
                                      <a:lumOff val="5000"/>
                                    </a:schemeClr>
                                  </a:solidFill>
                                  <a:latin typeface="Cambria Math" panose="02040503050406030204" pitchFamily="18" charset="0"/>
                                  <a:ea typeface="ＭＳ 明朝" panose="02020609040205080304" pitchFamily="49" charset="-128"/>
                                  <a:cs typeface="Times New Roman" panose="02020603050405020304" pitchFamily="18" charset="0"/>
                                </a:rPr>
                                <m:t>𝐹</m:t>
                              </m:r>
                              <m:r>
                                <a:rPr lang="en-US" altLang="ja-JP" sz="2800" i="1" kern="100">
                                  <a:solidFill>
                                    <a:schemeClr val="tx1">
                                      <a:lumMod val="95000"/>
                                      <a:lumOff val="5000"/>
                                    </a:schemeClr>
                                  </a:solidFill>
                                  <a:effectLst/>
                                  <a:latin typeface="Cambria Math" panose="02040503050406030204" pitchFamily="18" charset="0"/>
                                  <a:ea typeface="ＭＳ 明朝" panose="02020609040205080304" pitchFamily="49" charset="-128"/>
                                  <a:cs typeface="Times New Roman" panose="02020603050405020304" pitchFamily="18" charset="0"/>
                                </a:rPr>
                                <m:t>,</m:t>
                              </m:r>
                              <m:sSub>
                                <m:sSubPr>
                                  <m:ctrlPr>
                                    <a:rPr lang="ja-JP" altLang="ja-JP" sz="2800" i="1">
                                      <a:solidFill>
                                        <a:schemeClr val="tx1">
                                          <a:lumMod val="95000"/>
                                          <a:lumOff val="5000"/>
                                        </a:schemeClr>
                                      </a:solidFill>
                                      <a:effectLst/>
                                      <a:latin typeface="Cambria Math" panose="02040503050406030204" pitchFamily="18" charset="0"/>
                                      <a:ea typeface="Cambria Math" panose="02040503050406030204" pitchFamily="18" charset="0"/>
                                    </a:rPr>
                                  </m:ctrlPr>
                                </m:sSubPr>
                                <m:e>
                                  <m:r>
                                    <a:rPr lang="en-US" altLang="ja-JP" sz="2800" i="1" kern="100">
                                      <a:solidFill>
                                        <a:schemeClr val="tx1">
                                          <a:lumMod val="95000"/>
                                          <a:lumOff val="5000"/>
                                        </a:schemeClr>
                                      </a:solidFill>
                                      <a:effectLst/>
                                      <a:latin typeface="Cambria Math" panose="02040503050406030204" pitchFamily="18" charset="0"/>
                                      <a:ea typeface="ＭＳ 明朝" panose="02020609040205080304" pitchFamily="49" charset="-128"/>
                                      <a:cs typeface="Times New Roman" panose="02020603050405020304" pitchFamily="18" charset="0"/>
                                    </a:rPr>
                                    <m:t>𝑀</m:t>
                                  </m:r>
                                </m:e>
                                <m:sub>
                                  <m:r>
                                    <a:rPr lang="en-US" altLang="ja-JP" i="1" kern="100">
                                      <a:solidFill>
                                        <a:schemeClr val="tx1">
                                          <a:lumMod val="95000"/>
                                          <a:lumOff val="5000"/>
                                        </a:schemeClr>
                                      </a:solidFill>
                                      <a:latin typeface="Cambria Math" panose="02040503050406030204" pitchFamily="18" charset="0"/>
                                      <a:ea typeface="ＭＳ 明朝" panose="02020609040205080304" pitchFamily="49" charset="-128"/>
                                      <a:cs typeface="Times New Roman" panose="02020603050405020304" pitchFamily="18" charset="0"/>
                                    </a:rPr>
                                    <m:t>𝐹</m:t>
                                  </m:r>
                                </m:sub>
                              </m:sSub>
                            </m:sub>
                          </m:sSub>
                          <m:r>
                            <a:rPr lang="en-US" altLang="ja-JP" sz="2800" i="1" kern="100">
                              <a:solidFill>
                                <a:schemeClr val="tx1">
                                  <a:lumMod val="95000"/>
                                  <a:lumOff val="5000"/>
                                </a:schemeClr>
                              </a:solidFill>
                              <a:effectLst/>
                              <a:latin typeface="Cambria Math" panose="02040503050406030204" pitchFamily="18" charset="0"/>
                              <a:ea typeface="ＭＳ 明朝" panose="02020609040205080304" pitchFamily="49" charset="-128"/>
                              <a:cs typeface="Times New Roman" panose="02020603050405020304" pitchFamily="18" charset="0"/>
                            </a:rPr>
                            <m:t>=</m:t>
                          </m:r>
                          <m:d>
                            <m:dPr>
                              <m:ctrlPr>
                                <a:rPr lang="ja-JP" altLang="ja-JP" sz="2800" i="1">
                                  <a:solidFill>
                                    <a:schemeClr val="tx1">
                                      <a:lumMod val="95000"/>
                                      <a:lumOff val="5000"/>
                                    </a:schemeClr>
                                  </a:solidFill>
                                  <a:effectLst/>
                                  <a:latin typeface="Cambria Math" panose="02040503050406030204" pitchFamily="18" charset="0"/>
                                  <a:ea typeface="Cambria Math" panose="02040503050406030204" pitchFamily="18" charset="0"/>
                                </a:rPr>
                              </m:ctrlPr>
                            </m:dPr>
                            <m:e>
                              <m:f>
                                <m:fPr>
                                  <m:ctrlPr>
                                    <a:rPr lang="ja-JP" altLang="ja-JP" sz="2800" i="1">
                                      <a:solidFill>
                                        <a:schemeClr val="tx1">
                                          <a:lumMod val="95000"/>
                                          <a:lumOff val="5000"/>
                                        </a:schemeClr>
                                      </a:solidFill>
                                      <a:effectLst/>
                                      <a:latin typeface="Cambria Math" panose="02040503050406030204" pitchFamily="18" charset="0"/>
                                      <a:ea typeface="Cambria Math" panose="02040503050406030204" pitchFamily="18" charset="0"/>
                                    </a:rPr>
                                  </m:ctrlPr>
                                </m:fPr>
                                <m:num>
                                  <m:sSub>
                                    <m:sSubPr>
                                      <m:ctrlPr>
                                        <a:rPr lang="ja-JP" altLang="ja-JP" sz="2800" i="1">
                                          <a:solidFill>
                                            <a:schemeClr val="tx1">
                                              <a:lumMod val="95000"/>
                                              <a:lumOff val="5000"/>
                                            </a:schemeClr>
                                          </a:solidFill>
                                          <a:effectLst/>
                                          <a:latin typeface="Cambria Math" panose="02040503050406030204" pitchFamily="18" charset="0"/>
                                          <a:ea typeface="Cambria Math" panose="02040503050406030204" pitchFamily="18" charset="0"/>
                                        </a:rPr>
                                      </m:ctrlPr>
                                    </m:sSubPr>
                                    <m:e>
                                      <m:r>
                                        <a:rPr lang="en-US" altLang="ja-JP" sz="2800" i="1" kern="100">
                                          <a:solidFill>
                                            <a:schemeClr val="tx1">
                                              <a:lumMod val="95000"/>
                                              <a:lumOff val="5000"/>
                                            </a:schemeClr>
                                          </a:solidFill>
                                          <a:effectLst/>
                                          <a:latin typeface="Cambria Math" panose="02040503050406030204" pitchFamily="18" charset="0"/>
                                          <a:ea typeface="ＭＳ 明朝" panose="02020609040205080304" pitchFamily="49" charset="-128"/>
                                          <a:cs typeface="Times New Roman" panose="02020603050405020304" pitchFamily="18" charset="0"/>
                                        </a:rPr>
                                        <m:t>𝑃</m:t>
                                      </m:r>
                                    </m:e>
                                    <m:sub>
                                      <m:sSub>
                                        <m:sSubPr>
                                          <m:ctrlPr>
                                            <a:rPr lang="ja-JP" altLang="ja-JP" sz="2800" i="1">
                                              <a:solidFill>
                                                <a:schemeClr val="tx1">
                                                  <a:lumMod val="95000"/>
                                                  <a:lumOff val="5000"/>
                                                </a:schemeClr>
                                              </a:solidFill>
                                              <a:effectLst/>
                                              <a:latin typeface="Cambria Math" panose="02040503050406030204" pitchFamily="18" charset="0"/>
                                              <a:ea typeface="Cambria Math" panose="02040503050406030204" pitchFamily="18" charset="0"/>
                                            </a:rPr>
                                          </m:ctrlPr>
                                        </m:sSubPr>
                                        <m:e>
                                          <m:r>
                                            <a:rPr lang="en-US" altLang="ja-JP" sz="2800" i="1" kern="100">
                                              <a:solidFill>
                                                <a:schemeClr val="tx1">
                                                  <a:lumMod val="95000"/>
                                                  <a:lumOff val="5000"/>
                                                </a:schemeClr>
                                              </a:solidFill>
                                              <a:effectLst/>
                                              <a:latin typeface="Cambria Math" panose="02040503050406030204" pitchFamily="18" charset="0"/>
                                              <a:ea typeface="ＭＳ 明朝" panose="02020609040205080304" pitchFamily="49" charset="-128"/>
                                              <a:cs typeface="Times New Roman" panose="02020603050405020304" pitchFamily="18" charset="0"/>
                                            </a:rPr>
                                            <m:t>𝑀</m:t>
                                          </m:r>
                                        </m:e>
                                        <m:sub>
                                          <m:r>
                                            <a:rPr lang="en-US" altLang="ja-JP" i="1" kern="100">
                                              <a:solidFill>
                                                <a:schemeClr val="tx1">
                                                  <a:lumMod val="95000"/>
                                                  <a:lumOff val="5000"/>
                                                </a:schemeClr>
                                              </a:solidFill>
                                              <a:latin typeface="Cambria Math" panose="02040503050406030204" pitchFamily="18" charset="0"/>
                                              <a:ea typeface="ＭＳ 明朝" panose="02020609040205080304" pitchFamily="49" charset="-128"/>
                                              <a:cs typeface="Times New Roman" panose="02020603050405020304" pitchFamily="18" charset="0"/>
                                            </a:rPr>
                                            <m:t>𝐹</m:t>
                                          </m:r>
                                          <m:r>
                                            <a:rPr lang="en-US" altLang="ja-JP" sz="2800" i="1" kern="100">
                                              <a:solidFill>
                                                <a:schemeClr val="tx1">
                                                  <a:lumMod val="95000"/>
                                                  <a:lumOff val="5000"/>
                                                </a:schemeClr>
                                              </a:solidFill>
                                              <a:effectLst/>
                                              <a:latin typeface="Cambria Math" panose="02040503050406030204" pitchFamily="18" charset="0"/>
                                              <a:ea typeface="ＭＳ 明朝" panose="02020609040205080304" pitchFamily="49" charset="-128"/>
                                              <a:cs typeface="Times New Roman" panose="02020603050405020304" pitchFamily="18" charset="0"/>
                                            </a:rPr>
                                            <m:t>+1</m:t>
                                          </m:r>
                                        </m:sub>
                                      </m:sSub>
                                    </m:sub>
                                  </m:sSub>
                                </m:num>
                                <m:den>
                                  <m:sSub>
                                    <m:sSubPr>
                                      <m:ctrlPr>
                                        <a:rPr lang="ja-JP" altLang="ja-JP" sz="2800" i="1">
                                          <a:solidFill>
                                            <a:schemeClr val="tx1">
                                              <a:lumMod val="95000"/>
                                              <a:lumOff val="5000"/>
                                            </a:schemeClr>
                                          </a:solidFill>
                                          <a:effectLst/>
                                          <a:latin typeface="Cambria Math" panose="02040503050406030204" pitchFamily="18" charset="0"/>
                                          <a:ea typeface="Cambria Math" panose="02040503050406030204" pitchFamily="18" charset="0"/>
                                        </a:rPr>
                                      </m:ctrlPr>
                                    </m:sSubPr>
                                    <m:e>
                                      <m:r>
                                        <a:rPr lang="en-US" altLang="ja-JP" sz="2800" i="1" kern="100">
                                          <a:solidFill>
                                            <a:schemeClr val="tx1">
                                              <a:lumMod val="95000"/>
                                              <a:lumOff val="5000"/>
                                            </a:schemeClr>
                                          </a:solidFill>
                                          <a:effectLst/>
                                          <a:latin typeface="Cambria Math" panose="02040503050406030204" pitchFamily="18" charset="0"/>
                                          <a:ea typeface="ＭＳ 明朝" panose="02020609040205080304" pitchFamily="49" charset="-128"/>
                                          <a:cs typeface="Times New Roman" panose="02020603050405020304" pitchFamily="18" charset="0"/>
                                        </a:rPr>
                                        <m:t>𝑃</m:t>
                                      </m:r>
                                    </m:e>
                                    <m:sub>
                                      <m:sSub>
                                        <m:sSubPr>
                                          <m:ctrlPr>
                                            <a:rPr lang="ja-JP" altLang="ja-JP" sz="2800" i="1">
                                              <a:solidFill>
                                                <a:schemeClr val="tx1">
                                                  <a:lumMod val="95000"/>
                                                  <a:lumOff val="5000"/>
                                                </a:schemeClr>
                                              </a:solidFill>
                                              <a:effectLst/>
                                              <a:latin typeface="Cambria Math" panose="02040503050406030204" pitchFamily="18" charset="0"/>
                                              <a:ea typeface="Cambria Math" panose="02040503050406030204" pitchFamily="18" charset="0"/>
                                            </a:rPr>
                                          </m:ctrlPr>
                                        </m:sSubPr>
                                        <m:e>
                                          <m:r>
                                            <a:rPr lang="en-US" altLang="ja-JP" sz="2800" i="1" kern="100">
                                              <a:solidFill>
                                                <a:schemeClr val="tx1">
                                                  <a:lumMod val="95000"/>
                                                  <a:lumOff val="5000"/>
                                                </a:schemeClr>
                                              </a:solidFill>
                                              <a:effectLst/>
                                              <a:latin typeface="Cambria Math" panose="02040503050406030204" pitchFamily="18" charset="0"/>
                                              <a:ea typeface="ＭＳ 明朝" panose="02020609040205080304" pitchFamily="49" charset="-128"/>
                                              <a:cs typeface="Times New Roman" panose="02020603050405020304" pitchFamily="18" charset="0"/>
                                            </a:rPr>
                                            <m:t>𝑀</m:t>
                                          </m:r>
                                        </m:e>
                                        <m:sub>
                                          <m:r>
                                            <a:rPr lang="en-US" altLang="ja-JP" i="1" kern="100">
                                              <a:solidFill>
                                                <a:schemeClr val="tx1">
                                                  <a:lumMod val="95000"/>
                                                  <a:lumOff val="5000"/>
                                                </a:schemeClr>
                                              </a:solidFill>
                                              <a:latin typeface="Cambria Math" panose="02040503050406030204" pitchFamily="18" charset="0"/>
                                              <a:ea typeface="ＭＳ 明朝" panose="02020609040205080304" pitchFamily="49" charset="-128"/>
                                              <a:cs typeface="Times New Roman" panose="02020603050405020304" pitchFamily="18" charset="0"/>
                                            </a:rPr>
                                            <m:t>𝐹</m:t>
                                          </m:r>
                                        </m:sub>
                                      </m:sSub>
                                    </m:sub>
                                  </m:sSub>
                                </m:den>
                              </m:f>
                            </m:e>
                          </m:d>
                          <m:r>
                            <a:rPr lang="en-US" altLang="ja-JP" sz="2800" i="1" kern="100">
                              <a:solidFill>
                                <a:schemeClr val="tx1">
                                  <a:lumMod val="95000"/>
                                  <a:lumOff val="5000"/>
                                </a:schemeClr>
                              </a:solidFill>
                              <a:effectLst/>
                              <a:latin typeface="Cambria Math" panose="02040503050406030204" pitchFamily="18" charset="0"/>
                              <a:ea typeface="ＭＳ 明朝" panose="02020609040205080304" pitchFamily="49" charset="-128"/>
                              <a:cs typeface="Times New Roman" panose="02020603050405020304" pitchFamily="18" charset="0"/>
                            </a:rPr>
                            <m:t>×100−10</m:t>
                          </m:r>
                          <m:r>
                            <a:rPr lang="en-US" altLang="ja-JP" sz="2800" i="1" kern="100" smtClean="0">
                              <a:solidFill>
                                <a:schemeClr val="tx1">
                                  <a:lumMod val="95000"/>
                                  <a:lumOff val="5000"/>
                                </a:schemeClr>
                              </a:solidFill>
                              <a:effectLst/>
                              <a:latin typeface="Cambria Math" panose="02040503050406030204" pitchFamily="18" charset="0"/>
                              <a:ea typeface="ＭＳ 明朝" panose="02020609040205080304" pitchFamily="49" charset="-128"/>
                              <a:cs typeface="Times New Roman" panose="02020603050405020304" pitchFamily="18" charset="0"/>
                            </a:rPr>
                            <m:t>0</m:t>
                          </m:r>
                          <m:r>
                            <a:rPr lang="en-US" altLang="ja-JP" sz="2800" b="0" i="1" kern="100" smtClean="0">
                              <a:solidFill>
                                <a:schemeClr val="tx1">
                                  <a:lumMod val="95000"/>
                                  <a:lumOff val="5000"/>
                                </a:schemeClr>
                              </a:solidFill>
                              <a:effectLst/>
                              <a:latin typeface="Cambria Math" panose="02040503050406030204" pitchFamily="18" charset="0"/>
                              <a:ea typeface="ＭＳ 明朝" panose="02020609040205080304" pitchFamily="49" charset="-128"/>
                              <a:cs typeface="Times New Roman" panose="02020603050405020304" pitchFamily="18" charset="0"/>
                            </a:rPr>
                            <m:t>###(1)</m:t>
                          </m:r>
                        </m:e>
                      </m:eqArr>
                    </m:oMath>
                  </m:oMathPara>
                </a14:m>
                <a:endParaRPr lang="en-US" altLang="ja-JP" sz="2800" b="0" kern="100" dirty="0">
                  <a:solidFill>
                    <a:schemeClr val="tx1">
                      <a:lumMod val="95000"/>
                      <a:lumOff val="5000"/>
                    </a:schemeClr>
                  </a:solidFill>
                  <a:effectLst/>
                  <a:ea typeface="ＭＳ 明朝" panose="02020609040205080304" pitchFamily="49" charset="-128"/>
                  <a:cs typeface="Times New Roman" panose="02020603050405020304" pitchFamily="18" charset="0"/>
                </a:endParaRPr>
              </a:p>
              <a:p>
                <a:pPr marL="0" indent="0">
                  <a:buNone/>
                </a:pPr>
                <a:endParaRPr lang="en-US" altLang="ja-JP" dirty="0">
                  <a:solidFill>
                    <a:schemeClr val="tx1">
                      <a:lumMod val="95000"/>
                      <a:lumOff val="5000"/>
                    </a:schemeClr>
                  </a:solidFill>
                </a:endParaRPr>
              </a:p>
              <a:p>
                <a:pPr marL="0" indent="0">
                  <a:buNone/>
                </a:pPr>
                <a:endParaRPr kumimoji="1" lang="en-US" altLang="ja-JP" dirty="0"/>
              </a:p>
              <a:p>
                <a:pPr marL="0" indent="0">
                  <a:buNone/>
                </a:pPr>
                <a14:m>
                  <m:oMath xmlns:m="http://schemas.openxmlformats.org/officeDocument/2006/math">
                    <m:r>
                      <a:rPr lang="en-US" altLang="ja-JP" i="1" smtClean="0">
                        <a:latin typeface="Cambria Math" panose="02040503050406030204" pitchFamily="18" charset="0"/>
                        <a:cs typeface="Times New Roman" panose="02020603050405020304" pitchFamily="18" charset="0"/>
                      </a:rPr>
                      <m:t>𝐹</m:t>
                    </m:r>
                  </m:oMath>
                </a14:m>
                <a:r>
                  <a:rPr lang="en-US" altLang="ja-JP" sz="2800" dirty="0">
                    <a:latin typeface="Times New Roman" panose="02020603050405020304" pitchFamily="18" charset="0"/>
                    <a:cs typeface="Times New Roman" panose="02020603050405020304" pitchFamily="18" charset="0"/>
                  </a:rPr>
                  <a:t>: </a:t>
                </a:r>
                <a:r>
                  <a:rPr lang="en-US" altLang="ja-JP" dirty="0">
                    <a:latin typeface="Times New Roman" panose="02020603050405020304" pitchFamily="18" charset="0"/>
                    <a:cs typeface="Times New Roman" panose="02020603050405020304" pitchFamily="18" charset="0"/>
                  </a:rPr>
                  <a:t>popularity of games on Steam</a:t>
                </a:r>
                <a:r>
                  <a:rPr lang="en-US" altLang="ja-JP" dirty="0"/>
                  <a:t> </a:t>
                </a:r>
                <a:r>
                  <a:rPr lang="ja-JP" altLang="en-US"/>
                  <a:t>で取得した</a:t>
                </a:r>
                <a:r>
                  <a:rPr lang="ja-JP" altLang="en-US" sz="2800">
                    <a:latin typeface="Times New Roman" panose="02020603050405020304" pitchFamily="18" charset="0"/>
                    <a:cs typeface="Times New Roman" panose="02020603050405020304" pitchFamily="18" charset="0"/>
                  </a:rPr>
                  <a:t>各ゲーム</a:t>
                </a:r>
                <a:endParaRPr lang="en-US" altLang="ja-JP" sz="2800" b="0" i="1" dirty="0">
                  <a:latin typeface="Cambria Math" panose="02040503050406030204" pitchFamily="18" charset="0"/>
                  <a:cs typeface="Times New Roman" panose="02020603050405020304" pitchFamily="18" charset="0"/>
                </a:endParaRPr>
              </a:p>
              <a:p>
                <a:pPr marL="0" indent="0">
                  <a:buNone/>
                </a:pPr>
                <a14:m>
                  <m:oMath xmlns:m="http://schemas.openxmlformats.org/officeDocument/2006/math">
                    <m:sSub>
                      <m:sSubPr>
                        <m:ctrlPr>
                          <a:rPr lang="en-US" altLang="ja-JP" sz="2800" b="0" i="1" smtClean="0">
                            <a:latin typeface="Cambria Math" panose="02040503050406030204" pitchFamily="18" charset="0"/>
                            <a:cs typeface="Times New Roman" panose="02020603050405020304" pitchFamily="18" charset="0"/>
                          </a:rPr>
                        </m:ctrlPr>
                      </m:sSubPr>
                      <m:e>
                        <m:r>
                          <a:rPr lang="en-US" altLang="ja-JP" sz="2800" b="0" i="1" smtClean="0">
                            <a:latin typeface="Cambria Math" panose="02040503050406030204" pitchFamily="18" charset="0"/>
                            <a:cs typeface="Times New Roman" panose="02020603050405020304" pitchFamily="18" charset="0"/>
                          </a:rPr>
                          <m:t>𝑀</m:t>
                        </m:r>
                      </m:e>
                      <m:sub>
                        <m:r>
                          <a:rPr lang="en-US" altLang="ja-JP" i="1">
                            <a:latin typeface="Cambria Math" panose="02040503050406030204" pitchFamily="18" charset="0"/>
                            <a:cs typeface="Times New Roman" panose="02020603050405020304" pitchFamily="18" charset="0"/>
                          </a:rPr>
                          <m:t>𝐹</m:t>
                        </m:r>
                      </m:sub>
                    </m:sSub>
                  </m:oMath>
                </a14:m>
                <a:r>
                  <a:rPr lang="en-US" altLang="ja-JP" sz="2800" dirty="0">
                    <a:latin typeface="Times New Roman" panose="02020603050405020304" pitchFamily="18" charset="0"/>
                    <a:cs typeface="Times New Roman" panose="02020603050405020304" pitchFamily="18" charset="0"/>
                  </a:rPr>
                  <a:t>:</a:t>
                </a:r>
                <a:r>
                  <a:rPr lang="ja-JP" altLang="en-US" dirty="0"/>
                  <a:t>ゲーム</a:t>
                </a:r>
                <a14:m>
                  <m:oMath xmlns:m="http://schemas.openxmlformats.org/officeDocument/2006/math">
                    <m:r>
                      <a:rPr lang="en-US" altLang="ja-JP" i="1" dirty="0">
                        <a:latin typeface="Cambria Math" panose="02040503050406030204" pitchFamily="18" charset="0"/>
                      </a:rPr>
                      <m:t>𝐹</m:t>
                    </m:r>
                  </m:oMath>
                </a14:m>
                <a:r>
                  <a:rPr lang="ja-JP" altLang="en-US"/>
                  <a:t>のデータ数</a:t>
                </a:r>
                <a:r>
                  <a:rPr lang="en-US" altLang="ja-JP" dirty="0"/>
                  <a:t> </a:t>
                </a:r>
                <a:endParaRPr lang="en-US" altLang="ja-JP" sz="2800" b="0" i="1" dirty="0">
                  <a:solidFill>
                    <a:srgbClr val="836967"/>
                  </a:solidFill>
                  <a:latin typeface="Cambria Math" panose="02040503050406030204" pitchFamily="18" charset="0"/>
                </a:endParaRPr>
              </a:p>
              <a:p>
                <a:pPr marL="0" indent="0">
                  <a:buNone/>
                </a:pPr>
                <a14:m>
                  <m:oMath xmlns:m="http://schemas.openxmlformats.org/officeDocument/2006/math">
                    <m:sSub>
                      <m:sSubPr>
                        <m:ctrlPr>
                          <a:rPr lang="ja-JP" altLang="en-US" sz="2800" b="0" i="1" smtClean="0">
                            <a:solidFill>
                              <a:srgbClr val="836967"/>
                            </a:solidFill>
                            <a:latin typeface="Cambria Math" panose="02040503050406030204" pitchFamily="18" charset="0"/>
                          </a:rPr>
                        </m:ctrlPr>
                      </m:sSubPr>
                      <m:e>
                        <m:r>
                          <a:rPr lang="ja-JP" altLang="en-US" sz="2800" b="0" i="1">
                            <a:latin typeface="Cambria Math" panose="02040503050406030204" pitchFamily="18" charset="0"/>
                          </a:rPr>
                          <m:t>𝑃</m:t>
                        </m:r>
                      </m:e>
                      <m:sub>
                        <m:r>
                          <a:rPr lang="en-US" altLang="ja-JP" i="1">
                            <a:latin typeface="Cambria Math" panose="02040503050406030204" pitchFamily="18" charset="0"/>
                            <a:cs typeface="Times New Roman" panose="02020603050405020304" pitchFamily="18" charset="0"/>
                          </a:rPr>
                          <m:t>𝐹</m:t>
                        </m:r>
                        <m:r>
                          <a:rPr lang="ja-JP" altLang="en-US" sz="2800" b="0" i="0">
                            <a:latin typeface="Cambria Math" panose="02040503050406030204" pitchFamily="18" charset="0"/>
                          </a:rPr>
                          <m:t>,</m:t>
                        </m:r>
                        <m:sSub>
                          <m:sSubPr>
                            <m:ctrlPr>
                              <a:rPr lang="en-US" altLang="ja-JP" sz="2800" b="0" i="1" smtClean="0">
                                <a:latin typeface="Cambria Math" panose="02040503050406030204" pitchFamily="18" charset="0"/>
                              </a:rPr>
                            </m:ctrlPr>
                          </m:sSubPr>
                          <m:e>
                            <m:r>
                              <a:rPr lang="en-US" altLang="ja-JP" sz="2800" b="0" i="1" smtClean="0">
                                <a:latin typeface="Cambria Math" panose="02040503050406030204" pitchFamily="18" charset="0"/>
                              </a:rPr>
                              <m:t>𝑀</m:t>
                            </m:r>
                          </m:e>
                          <m:sub>
                            <m:r>
                              <a:rPr lang="en-US" altLang="ja-JP" i="1">
                                <a:latin typeface="Cambria Math" panose="02040503050406030204" pitchFamily="18" charset="0"/>
                                <a:cs typeface="Times New Roman" panose="02020603050405020304" pitchFamily="18" charset="0"/>
                              </a:rPr>
                              <m:t>𝐹</m:t>
                            </m:r>
                          </m:sub>
                        </m:sSub>
                      </m:sub>
                    </m:sSub>
                  </m:oMath>
                </a14:m>
                <a:r>
                  <a:rPr lang="en-US" altLang="ja-JP" sz="2800"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altLang="ja-JP" sz="2800" i="1" smtClean="0">
                            <a:latin typeface="Cambria Math" panose="02040503050406030204" pitchFamily="18" charset="0"/>
                            <a:cs typeface="Times New Roman" panose="02020603050405020304" pitchFamily="18" charset="0"/>
                          </a:rPr>
                        </m:ctrlPr>
                      </m:sSubPr>
                      <m:e>
                        <m:r>
                          <a:rPr lang="en-US" altLang="ja-JP" sz="2800" b="0" i="1" smtClean="0">
                            <a:latin typeface="Cambria Math" panose="02040503050406030204" pitchFamily="18" charset="0"/>
                            <a:cs typeface="Times New Roman" panose="02020603050405020304" pitchFamily="18" charset="0"/>
                          </a:rPr>
                          <m:t>𝑀</m:t>
                        </m:r>
                      </m:e>
                      <m:sub>
                        <m:r>
                          <a:rPr lang="en-US" altLang="ja-JP" i="1">
                            <a:latin typeface="Cambria Math" panose="02040503050406030204" pitchFamily="18" charset="0"/>
                            <a:cs typeface="Times New Roman" panose="02020603050405020304" pitchFamily="18" charset="0"/>
                          </a:rPr>
                          <m:t>𝐹</m:t>
                        </m:r>
                      </m:sub>
                    </m:sSub>
                  </m:oMath>
                </a14:m>
                <a:r>
                  <a:rPr lang="ja-JP" altLang="en-US" sz="2800" dirty="0">
                    <a:latin typeface="Times New Roman" panose="02020603050405020304" pitchFamily="18" charset="0"/>
                    <a:cs typeface="Times New Roman" panose="02020603050405020304" pitchFamily="18" charset="0"/>
                  </a:rPr>
                  <a:t>月に</a:t>
                </a:r>
                <a:r>
                  <a:rPr lang="ja-JP" altLang="en-US" sz="2800">
                    <a:latin typeface="Times New Roman" panose="02020603050405020304" pitchFamily="18" charset="0"/>
                    <a:cs typeface="Times New Roman" panose="02020603050405020304" pitchFamily="18" charset="0"/>
                  </a:rPr>
                  <a:t>おけるゲーム</a:t>
                </a:r>
                <a14:m>
                  <m:oMath xmlns:m="http://schemas.openxmlformats.org/officeDocument/2006/math">
                    <m:r>
                      <a:rPr lang="en-US" altLang="ja-JP" i="1">
                        <a:latin typeface="Cambria Math" panose="02040503050406030204" pitchFamily="18" charset="0"/>
                        <a:cs typeface="Times New Roman" panose="02020603050405020304" pitchFamily="18" charset="0"/>
                      </a:rPr>
                      <m:t>𝐹</m:t>
                    </m:r>
                  </m:oMath>
                </a14:m>
                <a:r>
                  <a:rPr lang="ja-JP" altLang="en-US" sz="2800">
                    <a:latin typeface="Times New Roman" panose="02020603050405020304" pitchFamily="18" charset="0"/>
                    <a:cs typeface="Times New Roman" panose="02020603050405020304" pitchFamily="18" charset="0"/>
                  </a:rPr>
                  <a:t>の</a:t>
                </a:r>
                <a:r>
                  <a:rPr lang="ja-JP" altLang="en-US" sz="2800" dirty="0">
                    <a:latin typeface="Times New Roman" panose="02020603050405020304" pitchFamily="18" charset="0"/>
                    <a:cs typeface="Times New Roman" panose="02020603050405020304" pitchFamily="18" charset="0"/>
                  </a:rPr>
                  <a:t>プレイヤーの最大</a:t>
                </a:r>
                <a:r>
                  <a:rPr lang="ja-JP" altLang="en-US" sz="2800">
                    <a:latin typeface="Times New Roman" panose="02020603050405020304" pitchFamily="18" charset="0"/>
                    <a:cs typeface="Times New Roman" panose="02020603050405020304" pitchFamily="18" charset="0"/>
                  </a:rPr>
                  <a:t>同時接続数</a:t>
                </a:r>
                <a:endParaRPr lang="en-US" altLang="ja-JP" dirty="0"/>
              </a:p>
              <a:p>
                <a:pPr marL="0" indent="0">
                  <a:buNone/>
                </a:pPr>
                <a:endParaRPr kumimoji="1" lang="en-US" altLang="ja-JP" dirty="0"/>
              </a:p>
              <a:p>
                <a:pPr marL="0" indent="0">
                  <a:buNone/>
                </a:pPr>
                <a:endParaRPr lang="en-US" altLang="ja-JP" dirty="0"/>
              </a:p>
              <a:p>
                <a:pPr marL="0" indent="0">
                  <a:buNone/>
                </a:pPr>
                <a:endParaRPr kumimoji="1" lang="ja-JP" altLang="en-US" dirty="0"/>
              </a:p>
            </p:txBody>
          </p:sp>
        </mc:Choice>
        <mc:Fallback xmlns="">
          <p:sp>
            <p:nvSpPr>
              <p:cNvPr id="3" name="コンテンツ プレースホルダー 2">
                <a:extLst>
                  <a:ext uri="{FF2B5EF4-FFF2-40B4-BE49-F238E27FC236}">
                    <a16:creationId xmlns:a16="http://schemas.microsoft.com/office/drawing/2014/main" id="{F4860599-1691-2CC1-4D4F-41471F194D17}"/>
                  </a:ext>
                </a:extLst>
              </p:cNvPr>
              <p:cNvSpPr>
                <a:spLocks noGrp="1" noRot="1" noChangeAspect="1" noMove="1" noResize="1" noEditPoints="1" noAdjustHandles="1" noChangeArrowheads="1" noChangeShapeType="1" noTextEdit="1"/>
              </p:cNvSpPr>
              <p:nvPr>
                <p:ph idx="1"/>
              </p:nvPr>
            </p:nvSpPr>
            <p:spPr>
              <a:blipFill>
                <a:blip r:embed="rId3"/>
                <a:stretch>
                  <a:fillRect l="-871" t="-1439" r="-762" b="-959"/>
                </a:stretch>
              </a:blipFill>
            </p:spPr>
            <p:txBody>
              <a:bodyPr/>
              <a:lstStyle/>
              <a:p>
                <a:r>
                  <a:rPr lang="ja-JP" altLang="en-US">
                    <a:noFill/>
                  </a:rPr>
                  <a:t> </a:t>
                </a:r>
              </a:p>
            </p:txBody>
          </p:sp>
        </mc:Fallback>
      </mc:AlternateContent>
      <p:sp>
        <p:nvSpPr>
          <p:cNvPr id="4" name="スライド番号プレースホルダー 3">
            <a:extLst>
              <a:ext uri="{FF2B5EF4-FFF2-40B4-BE49-F238E27FC236}">
                <a16:creationId xmlns:a16="http://schemas.microsoft.com/office/drawing/2014/main" id="{E0D04905-DD76-E8CB-9BD1-91E4AE674B69}"/>
              </a:ext>
            </a:extLst>
          </p:cNvPr>
          <p:cNvSpPr>
            <a:spLocks noGrp="1"/>
          </p:cNvSpPr>
          <p:nvPr>
            <p:ph type="sldNum" sz="quarter" idx="12"/>
          </p:nvPr>
        </p:nvSpPr>
        <p:spPr/>
        <p:txBody>
          <a:bodyPr/>
          <a:lstStyle/>
          <a:p>
            <a:fld id="{3C83C733-A267-4C27-B924-90460700986B}" type="slidenum">
              <a:rPr lang="ja-JP" altLang="en-US" smtClean="0"/>
              <a:pPr/>
              <a:t>8</a:t>
            </a:fld>
            <a:endParaRPr lang="ja-JP" altLang="en-US"/>
          </a:p>
        </p:txBody>
      </p:sp>
    </p:spTree>
    <p:extLst>
      <p:ext uri="{BB962C8B-B14F-4D97-AF65-F5344CB8AC3E}">
        <p14:creationId xmlns:p14="http://schemas.microsoft.com/office/powerpoint/2010/main" val="41361203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110B6FD-4EC4-AF3E-A72E-64E8558CC5B0}"/>
              </a:ext>
            </a:extLst>
          </p:cNvPr>
          <p:cNvSpPr>
            <a:spLocks noGrp="1"/>
          </p:cNvSpPr>
          <p:nvPr>
            <p:ph type="title"/>
          </p:nvPr>
        </p:nvSpPr>
        <p:spPr/>
        <p:txBody>
          <a:bodyPr/>
          <a:lstStyle/>
          <a:p>
            <a:r>
              <a:rPr kumimoji="1" lang="ja-JP" altLang="en-US"/>
              <a:t>提案手法</a:t>
            </a:r>
          </a:p>
        </p:txBody>
      </p:sp>
      <p:sp>
        <p:nvSpPr>
          <p:cNvPr id="4" name="スライド番号プレースホルダー 3">
            <a:extLst>
              <a:ext uri="{FF2B5EF4-FFF2-40B4-BE49-F238E27FC236}">
                <a16:creationId xmlns:a16="http://schemas.microsoft.com/office/drawing/2014/main" id="{C3D20C91-50E3-75A2-E874-2A27C429A949}"/>
              </a:ext>
            </a:extLst>
          </p:cNvPr>
          <p:cNvSpPr>
            <a:spLocks noGrp="1"/>
          </p:cNvSpPr>
          <p:nvPr>
            <p:ph type="sldNum" sz="quarter" idx="12"/>
          </p:nvPr>
        </p:nvSpPr>
        <p:spPr/>
        <p:txBody>
          <a:bodyPr/>
          <a:lstStyle/>
          <a:p>
            <a:fld id="{3C83C733-A267-4C27-B924-90460700986B}" type="slidenum">
              <a:rPr lang="ja-JP" altLang="en-US" smtClean="0"/>
              <a:pPr/>
              <a:t>9</a:t>
            </a:fld>
            <a:endParaRPr lang="ja-JP" altLang="en-US"/>
          </a:p>
        </p:txBody>
      </p:sp>
      <p:grpSp>
        <p:nvGrpSpPr>
          <p:cNvPr id="5" name="グループ化 4">
            <a:extLst>
              <a:ext uri="{FF2B5EF4-FFF2-40B4-BE49-F238E27FC236}">
                <a16:creationId xmlns:a16="http://schemas.microsoft.com/office/drawing/2014/main" id="{45F5EC13-4FA8-2420-072C-2EBB6FEE564D}"/>
              </a:ext>
            </a:extLst>
          </p:cNvPr>
          <p:cNvGrpSpPr/>
          <p:nvPr/>
        </p:nvGrpSpPr>
        <p:grpSpPr>
          <a:xfrm>
            <a:off x="744673" y="1170601"/>
            <a:ext cx="11180159" cy="5056684"/>
            <a:chOff x="79512" y="384891"/>
            <a:chExt cx="12092610" cy="6088217"/>
          </a:xfrm>
        </p:grpSpPr>
        <p:sp>
          <p:nvSpPr>
            <p:cNvPr id="6" name="テキスト ボックス 5">
              <a:extLst>
                <a:ext uri="{FF2B5EF4-FFF2-40B4-BE49-F238E27FC236}">
                  <a16:creationId xmlns:a16="http://schemas.microsoft.com/office/drawing/2014/main" id="{2E7B8B84-0C19-DB1B-3657-EC7E1B5C3729}"/>
                </a:ext>
              </a:extLst>
            </p:cNvPr>
            <p:cNvSpPr txBox="1"/>
            <p:nvPr/>
          </p:nvSpPr>
          <p:spPr>
            <a:xfrm>
              <a:off x="7475474" y="3750817"/>
              <a:ext cx="1079437" cy="395740"/>
            </a:xfrm>
            <a:prstGeom prst="rect">
              <a:avLst/>
            </a:prstGeom>
            <a:ln>
              <a:noFill/>
            </a:ln>
          </p:spPr>
          <p:style>
            <a:lnRef idx="2">
              <a:schemeClr val="dk1"/>
            </a:lnRef>
            <a:fillRef idx="1">
              <a:schemeClr val="lt1"/>
            </a:fillRef>
            <a:effectRef idx="0">
              <a:schemeClr val="dk1"/>
            </a:effectRef>
            <a:fontRef idx="minor">
              <a:schemeClr val="dk1"/>
            </a:fontRef>
          </p:style>
          <p:txBody>
            <a:bodyPr wrap="square" rtlCol="0">
              <a:spAutoFit/>
            </a:bodyPr>
            <a:lstStyle/>
            <a:p>
              <a:r>
                <a:rPr kumimoji="1" lang="ja-JP" altLang="en-US" sz="2000" b="1">
                  <a:latin typeface="Hiragino Kaku Gothic Std W8" panose="020B0800000000000000" pitchFamily="34" charset="-128"/>
                  <a:ea typeface="Hiragino Kaku Gothic Std W8" panose="020B0800000000000000" pitchFamily="34" charset="-128"/>
                </a:rPr>
                <a:t>・・・</a:t>
              </a:r>
              <a:endParaRPr kumimoji="1" lang="ja-JP" altLang="en-US" sz="1600" b="1">
                <a:latin typeface="Hiragino Kaku Gothic Std W8" panose="020B0800000000000000" pitchFamily="34" charset="-128"/>
                <a:ea typeface="Hiragino Kaku Gothic Std W8" panose="020B0800000000000000" pitchFamily="34" charset="-128"/>
              </a:endParaRPr>
            </a:p>
          </p:txBody>
        </p:sp>
        <p:grpSp>
          <p:nvGrpSpPr>
            <p:cNvPr id="7" name="グループ化 6">
              <a:extLst>
                <a:ext uri="{FF2B5EF4-FFF2-40B4-BE49-F238E27FC236}">
                  <a16:creationId xmlns:a16="http://schemas.microsoft.com/office/drawing/2014/main" id="{CCF7F85E-7CC8-FA60-54E2-AFB9D19E9636}"/>
                </a:ext>
              </a:extLst>
            </p:cNvPr>
            <p:cNvGrpSpPr/>
            <p:nvPr/>
          </p:nvGrpSpPr>
          <p:grpSpPr>
            <a:xfrm>
              <a:off x="9334551" y="1226596"/>
              <a:ext cx="1703323" cy="4399905"/>
              <a:chOff x="8437117" y="1661194"/>
              <a:chExt cx="1582608" cy="3777356"/>
            </a:xfrm>
          </p:grpSpPr>
          <p:cxnSp>
            <p:nvCxnSpPr>
              <p:cNvPr id="37" name="直線矢印コネクタ 36">
                <a:extLst>
                  <a:ext uri="{FF2B5EF4-FFF2-40B4-BE49-F238E27FC236}">
                    <a16:creationId xmlns:a16="http://schemas.microsoft.com/office/drawing/2014/main" id="{CCC84224-74A4-1B82-CA81-85AF9351ADA8}"/>
                  </a:ext>
                </a:extLst>
              </p:cNvPr>
              <p:cNvCxnSpPr>
                <a:cxnSpLocks/>
                <a:stCxn id="9" idx="0"/>
                <a:endCxn id="11" idx="2"/>
              </p:cNvCxnSpPr>
              <p:nvPr/>
            </p:nvCxnSpPr>
            <p:spPr>
              <a:xfrm flipH="1" flipV="1">
                <a:off x="9229150" y="4305719"/>
                <a:ext cx="5736" cy="1132831"/>
              </a:xfrm>
              <a:prstGeom prst="straightConnector1">
                <a:avLst/>
              </a:prstGeom>
              <a:ln w="38100">
                <a:tailEnd type="triangle"/>
              </a:ln>
            </p:spPr>
            <p:style>
              <a:lnRef idx="2">
                <a:schemeClr val="dk1"/>
              </a:lnRef>
              <a:fillRef idx="1">
                <a:schemeClr val="lt1"/>
              </a:fillRef>
              <a:effectRef idx="0">
                <a:schemeClr val="dk1"/>
              </a:effectRef>
              <a:fontRef idx="minor">
                <a:schemeClr val="dk1"/>
              </a:fontRef>
            </p:style>
          </p:cxnSp>
          <p:cxnSp>
            <p:nvCxnSpPr>
              <p:cNvPr id="38" name="直線矢印コネクタ 37">
                <a:extLst>
                  <a:ext uri="{FF2B5EF4-FFF2-40B4-BE49-F238E27FC236}">
                    <a16:creationId xmlns:a16="http://schemas.microsoft.com/office/drawing/2014/main" id="{A7578DE6-C596-2722-6354-879EE4AE4139}"/>
                  </a:ext>
                </a:extLst>
              </p:cNvPr>
              <p:cNvCxnSpPr>
                <a:cxnSpLocks/>
                <a:stCxn id="11" idx="0"/>
                <a:endCxn id="39" idx="2"/>
              </p:cNvCxnSpPr>
              <p:nvPr/>
            </p:nvCxnSpPr>
            <p:spPr>
              <a:xfrm flipH="1" flipV="1">
                <a:off x="9228421" y="2654054"/>
                <a:ext cx="728" cy="1036494"/>
              </a:xfrm>
              <a:prstGeom prst="straightConnector1">
                <a:avLst/>
              </a:prstGeom>
              <a:ln w="38100">
                <a:tailEnd type="triangle"/>
              </a:ln>
            </p:spPr>
            <p:style>
              <a:lnRef idx="2">
                <a:schemeClr val="dk1"/>
              </a:lnRef>
              <a:fillRef idx="1">
                <a:schemeClr val="lt1"/>
              </a:fillRef>
              <a:effectRef idx="0">
                <a:schemeClr val="dk1"/>
              </a:effectRef>
              <a:fontRef idx="minor">
                <a:schemeClr val="dk1"/>
              </a:fontRef>
            </p:style>
          </p:cxnSp>
          <p:sp>
            <p:nvSpPr>
              <p:cNvPr id="39" name="角丸四角形 38">
                <a:extLst>
                  <a:ext uri="{FF2B5EF4-FFF2-40B4-BE49-F238E27FC236}">
                    <a16:creationId xmlns:a16="http://schemas.microsoft.com/office/drawing/2014/main" id="{3C06DE62-049A-0441-C4A4-3F05C8F0CF1D}"/>
                  </a:ext>
                </a:extLst>
              </p:cNvPr>
              <p:cNvSpPr/>
              <p:nvPr/>
            </p:nvSpPr>
            <p:spPr>
              <a:xfrm>
                <a:off x="8437117" y="2125429"/>
                <a:ext cx="1582608" cy="528625"/>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2400" b="1" dirty="0"/>
                  <a:t>Dense</a:t>
                </a:r>
                <a:endParaRPr kumimoji="1" lang="ja-JP" altLang="en-US" sz="2400" b="1"/>
              </a:p>
            </p:txBody>
          </p:sp>
          <p:cxnSp>
            <p:nvCxnSpPr>
              <p:cNvPr id="40" name="直線矢印コネクタ 39">
                <a:extLst>
                  <a:ext uri="{FF2B5EF4-FFF2-40B4-BE49-F238E27FC236}">
                    <a16:creationId xmlns:a16="http://schemas.microsoft.com/office/drawing/2014/main" id="{74A45449-9AC2-E33C-F9D9-C137A543430B}"/>
                  </a:ext>
                </a:extLst>
              </p:cNvPr>
              <p:cNvCxnSpPr>
                <a:cxnSpLocks/>
                <a:stCxn id="39" idx="0"/>
                <a:endCxn id="8" idx="2"/>
              </p:cNvCxnSpPr>
              <p:nvPr/>
            </p:nvCxnSpPr>
            <p:spPr>
              <a:xfrm flipV="1">
                <a:off x="9228421" y="1661194"/>
                <a:ext cx="728" cy="464235"/>
              </a:xfrm>
              <a:prstGeom prst="straightConnector1">
                <a:avLst/>
              </a:prstGeom>
              <a:ln w="38100">
                <a:tailEnd type="triangle"/>
              </a:ln>
            </p:spPr>
            <p:style>
              <a:lnRef idx="2">
                <a:schemeClr val="dk1"/>
              </a:lnRef>
              <a:fillRef idx="1">
                <a:schemeClr val="lt1"/>
              </a:fillRef>
              <a:effectRef idx="0">
                <a:schemeClr val="dk1"/>
              </a:effectRef>
              <a:fontRef idx="minor">
                <a:schemeClr val="dk1"/>
              </a:fontRef>
            </p:style>
          </p:cxnSp>
        </p:grpSp>
        <mc:AlternateContent xmlns:mc="http://schemas.openxmlformats.org/markup-compatibility/2006" xmlns:a14="http://schemas.microsoft.com/office/drawing/2010/main">
          <mc:Choice Requires="a14">
            <p:sp>
              <p:nvSpPr>
                <p:cNvPr id="8" name="角丸四角形 7">
                  <a:extLst>
                    <a:ext uri="{FF2B5EF4-FFF2-40B4-BE49-F238E27FC236}">
                      <a16:creationId xmlns:a16="http://schemas.microsoft.com/office/drawing/2014/main" id="{6DF371B0-C2C5-2F18-97CE-C9E1F0ACE221}"/>
                    </a:ext>
                  </a:extLst>
                </p:cNvPr>
                <p:cNvSpPr/>
                <p:nvPr/>
              </p:nvSpPr>
              <p:spPr>
                <a:xfrm>
                  <a:off x="9070133" y="384891"/>
                  <a:ext cx="2233728" cy="841705"/>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ja-JP" sz="3200" i="1" smtClean="0">
                                <a:latin typeface="Cambria Math" panose="02040503050406030204" pitchFamily="18" charset="0"/>
                              </a:rPr>
                            </m:ctrlPr>
                          </m:sSubPr>
                          <m:e>
                            <m:acc>
                              <m:accPr>
                                <m:chr m:val="́"/>
                                <m:ctrlPr>
                                  <a:rPr lang="en-US" altLang="ja-JP" sz="3200" i="1" smtClean="0">
                                    <a:latin typeface="Cambria Math" panose="02040503050406030204" pitchFamily="18" charset="0"/>
                                  </a:rPr>
                                </m:ctrlPr>
                              </m:accPr>
                              <m:e>
                                <m:r>
                                  <a:rPr lang="en-US" altLang="ja-JP" sz="3200" i="1">
                                    <a:latin typeface="Cambria Math" panose="02040503050406030204" pitchFamily="18" charset="0"/>
                                  </a:rPr>
                                  <m:t>𝐺</m:t>
                                </m:r>
                              </m:e>
                            </m:acc>
                          </m:e>
                          <m:sub>
                            <m:r>
                              <a:rPr lang="en-US" altLang="ja-JP" sz="3200" b="0" i="1" smtClean="0">
                                <a:latin typeface="Cambria Math" panose="02040503050406030204" pitchFamily="18" charset="0"/>
                              </a:rPr>
                              <m:t>𝐹</m:t>
                            </m:r>
                            <m:r>
                              <a:rPr lang="en-US" altLang="ja-JP" sz="3200" b="0" i="1">
                                <a:latin typeface="Cambria Math" panose="02040503050406030204" pitchFamily="18" charset="0"/>
                              </a:rPr>
                              <m:t>, </m:t>
                            </m:r>
                            <m:r>
                              <a:rPr lang="en-US" altLang="ja-JP" sz="3200" b="0" i="1">
                                <a:latin typeface="Cambria Math" panose="02040503050406030204" pitchFamily="18" charset="0"/>
                              </a:rPr>
                              <m:t>𝑛</m:t>
                            </m:r>
                            <m:r>
                              <a:rPr lang="en-US" altLang="ja-JP" sz="3200" b="0" i="1">
                                <a:latin typeface="Cambria Math" panose="02040503050406030204" pitchFamily="18" charset="0"/>
                              </a:rPr>
                              <m:t>+</m:t>
                            </m:r>
                            <m:r>
                              <a:rPr lang="en-US" altLang="ja-JP" sz="3200" b="0" i="1" smtClean="0">
                                <a:latin typeface="Cambria Math" panose="02040503050406030204" pitchFamily="18" charset="0"/>
                              </a:rPr>
                              <m:t>𝑘</m:t>
                            </m:r>
                          </m:sub>
                        </m:sSub>
                      </m:oMath>
                    </m:oMathPara>
                  </a14:m>
                  <a:endParaRPr kumimoji="1" lang="ja-JP" altLang="en-US" sz="3600"/>
                </a:p>
              </p:txBody>
            </p:sp>
          </mc:Choice>
          <mc:Fallback xmlns="">
            <p:sp>
              <p:nvSpPr>
                <p:cNvPr id="8" name="角丸四角形 7">
                  <a:extLst>
                    <a:ext uri="{FF2B5EF4-FFF2-40B4-BE49-F238E27FC236}">
                      <a16:creationId xmlns:a16="http://schemas.microsoft.com/office/drawing/2014/main" id="{6DF371B0-C2C5-2F18-97CE-C9E1F0ACE221}"/>
                    </a:ext>
                  </a:extLst>
                </p:cNvPr>
                <p:cNvSpPr>
                  <a:spLocks noRot="1" noChangeAspect="1" noMove="1" noResize="1" noEditPoints="1" noAdjustHandles="1" noChangeArrowheads="1" noChangeShapeType="1" noTextEdit="1"/>
                </p:cNvSpPr>
                <p:nvPr/>
              </p:nvSpPr>
              <p:spPr>
                <a:xfrm>
                  <a:off x="9070133" y="384891"/>
                  <a:ext cx="2233728" cy="841705"/>
                </a:xfrm>
                <a:prstGeom prst="round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角丸四角形 8">
                  <a:extLst>
                    <a:ext uri="{FF2B5EF4-FFF2-40B4-BE49-F238E27FC236}">
                      <a16:creationId xmlns:a16="http://schemas.microsoft.com/office/drawing/2014/main" id="{BD3DB07B-AED7-E949-06D6-A5DC52546B3C}"/>
                    </a:ext>
                  </a:extLst>
                </p:cNvPr>
                <p:cNvSpPr/>
                <p:nvPr/>
              </p:nvSpPr>
              <p:spPr>
                <a:xfrm>
                  <a:off x="8214217" y="5626501"/>
                  <a:ext cx="3957905" cy="841706"/>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ja-JP" sz="2400" dirty="0"/>
                    <a:t>[</a:t>
                  </a:r>
                  <a14:m>
                    <m:oMath xmlns:m="http://schemas.openxmlformats.org/officeDocument/2006/math">
                      <m:sSub>
                        <m:sSubPr>
                          <m:ctrlPr>
                            <a:rPr lang="en-US" altLang="ja-JP" sz="2400" i="1">
                              <a:latin typeface="Cambria Math" panose="02040503050406030204" pitchFamily="18" charset="0"/>
                            </a:rPr>
                          </m:ctrlPr>
                        </m:sSubPr>
                        <m:e>
                          <m:r>
                            <a:rPr lang="en-US" altLang="ja-JP" sz="2400" b="0" i="1">
                              <a:latin typeface="Cambria Math" panose="02040503050406030204" pitchFamily="18" charset="0"/>
                            </a:rPr>
                            <m:t>𝑃</m:t>
                          </m:r>
                        </m:e>
                        <m:sub>
                          <m:r>
                            <a:rPr lang="en-US" altLang="ja-JP" sz="2400" b="0" i="1" smtClean="0">
                              <a:latin typeface="Cambria Math" panose="02040503050406030204" pitchFamily="18" charset="0"/>
                            </a:rPr>
                            <m:t>𝐹</m:t>
                          </m:r>
                          <m:r>
                            <a:rPr lang="en-US" altLang="ja-JP" sz="2400" b="0" i="1">
                              <a:latin typeface="Cambria Math" panose="02040503050406030204" pitchFamily="18" charset="0"/>
                            </a:rPr>
                            <m:t>,</m:t>
                          </m:r>
                          <m:r>
                            <a:rPr lang="en-US" altLang="ja-JP" sz="2400" b="0" i="1">
                              <a:latin typeface="Cambria Math" panose="02040503050406030204" pitchFamily="18" charset="0"/>
                            </a:rPr>
                            <m:t>𝑛</m:t>
                          </m:r>
                          <m:r>
                            <a:rPr lang="en-US" altLang="ja-JP" sz="2400" b="0" i="1">
                              <a:latin typeface="Cambria Math" panose="02040503050406030204" pitchFamily="18" charset="0"/>
                            </a:rPr>
                            <m:t>+</m:t>
                          </m:r>
                          <m:r>
                            <a:rPr lang="en-US" altLang="ja-JP" sz="2400" b="0" i="1" smtClean="0">
                              <a:latin typeface="Cambria Math" panose="02040503050406030204" pitchFamily="18" charset="0"/>
                            </a:rPr>
                            <m:t>𝑘</m:t>
                          </m:r>
                        </m:sub>
                      </m:sSub>
                      <m:r>
                        <a:rPr lang="en-US" altLang="ja-JP" sz="2400" b="0" i="1">
                          <a:latin typeface="Cambria Math" panose="02040503050406030204" pitchFamily="18" charset="0"/>
                        </a:rPr>
                        <m:t>,</m:t>
                      </m:r>
                      <m:sSub>
                        <m:sSubPr>
                          <m:ctrlPr>
                            <a:rPr lang="en-US" altLang="ja-JP" sz="2400" i="1">
                              <a:latin typeface="Cambria Math" panose="02040503050406030204" pitchFamily="18" charset="0"/>
                            </a:rPr>
                          </m:ctrlPr>
                        </m:sSubPr>
                        <m:e>
                          <m:r>
                            <a:rPr lang="en-US" altLang="ja-JP" sz="2400" b="0" i="1" smtClean="0">
                              <a:latin typeface="Cambria Math" panose="02040503050406030204" pitchFamily="18" charset="0"/>
                            </a:rPr>
                            <m:t>𝐶</m:t>
                          </m:r>
                        </m:e>
                        <m:sub>
                          <m:r>
                            <a:rPr lang="en-US" altLang="ja-JP" sz="2400" b="0" i="1" smtClean="0">
                              <a:latin typeface="Cambria Math" panose="02040503050406030204" pitchFamily="18" charset="0"/>
                            </a:rPr>
                            <m:t>𝐹</m:t>
                          </m:r>
                          <m:r>
                            <a:rPr lang="en-US" altLang="ja-JP" sz="2400" b="0" i="1">
                              <a:latin typeface="Cambria Math" panose="02040503050406030204" pitchFamily="18" charset="0"/>
                            </a:rPr>
                            <m:t>,</m:t>
                          </m:r>
                          <m:r>
                            <a:rPr lang="en-US" altLang="ja-JP" sz="2400" b="0" i="1">
                              <a:latin typeface="Cambria Math" panose="02040503050406030204" pitchFamily="18" charset="0"/>
                            </a:rPr>
                            <m:t>𝑛</m:t>
                          </m:r>
                          <m:r>
                            <a:rPr lang="en-US" altLang="ja-JP" sz="2400" b="0" i="1">
                              <a:latin typeface="Cambria Math" panose="02040503050406030204" pitchFamily="18" charset="0"/>
                            </a:rPr>
                            <m:t>+</m:t>
                          </m:r>
                          <m:r>
                            <a:rPr lang="en-US" altLang="ja-JP" sz="2400" b="0" i="1" smtClean="0">
                              <a:latin typeface="Cambria Math" panose="02040503050406030204" pitchFamily="18" charset="0"/>
                            </a:rPr>
                            <m:t>𝑘</m:t>
                          </m:r>
                        </m:sub>
                      </m:sSub>
                    </m:oMath>
                  </a14:m>
                  <a:r>
                    <a:rPr lang="en-US" altLang="ja-JP" sz="2400" dirty="0"/>
                    <a:t>, </a:t>
                  </a:r>
                  <a14:m>
                    <m:oMath xmlns:m="http://schemas.openxmlformats.org/officeDocument/2006/math">
                      <m:sSub>
                        <m:sSubPr>
                          <m:ctrlPr>
                            <a:rPr lang="en-US" altLang="ja-JP" sz="2400" i="1">
                              <a:latin typeface="Cambria Math" panose="02040503050406030204" pitchFamily="18" charset="0"/>
                            </a:rPr>
                          </m:ctrlPr>
                        </m:sSubPr>
                        <m:e>
                          <m:r>
                            <a:rPr lang="en-US" altLang="ja-JP" sz="2400" b="0" i="1" smtClean="0">
                              <a:latin typeface="Cambria Math" panose="02040503050406030204" pitchFamily="18" charset="0"/>
                            </a:rPr>
                            <m:t>𝑆</m:t>
                          </m:r>
                        </m:e>
                        <m:sub>
                          <m:r>
                            <a:rPr lang="en-US" altLang="ja-JP" sz="2400" b="0" i="1" smtClean="0">
                              <a:latin typeface="Cambria Math" panose="02040503050406030204" pitchFamily="18" charset="0"/>
                            </a:rPr>
                            <m:t>𝐹</m:t>
                          </m:r>
                          <m:r>
                            <a:rPr lang="en-US" altLang="ja-JP" sz="2400" b="0" i="1">
                              <a:latin typeface="Cambria Math" panose="02040503050406030204" pitchFamily="18" charset="0"/>
                            </a:rPr>
                            <m:t>,</m:t>
                          </m:r>
                          <m:r>
                            <a:rPr lang="en-US" altLang="ja-JP" sz="2400" b="0" i="1">
                              <a:latin typeface="Cambria Math" panose="02040503050406030204" pitchFamily="18" charset="0"/>
                            </a:rPr>
                            <m:t>𝑛</m:t>
                          </m:r>
                          <m:r>
                            <a:rPr lang="en-US" altLang="ja-JP" sz="2400" b="0" i="1">
                              <a:latin typeface="Cambria Math" panose="02040503050406030204" pitchFamily="18" charset="0"/>
                            </a:rPr>
                            <m:t>+</m:t>
                          </m:r>
                          <m:r>
                            <a:rPr lang="en-US" altLang="ja-JP" sz="2400" b="0" i="1" smtClean="0">
                              <a:latin typeface="Cambria Math" panose="02040503050406030204" pitchFamily="18" charset="0"/>
                            </a:rPr>
                            <m:t>𝑘</m:t>
                          </m:r>
                        </m:sub>
                      </m:sSub>
                    </m:oMath>
                  </a14:m>
                  <a:r>
                    <a:rPr lang="en-US" altLang="ja-JP" sz="2400" dirty="0"/>
                    <a:t>]</a:t>
                  </a:r>
                  <a:endParaRPr lang="ja-JP" altLang="en-US" sz="2400"/>
                </a:p>
              </p:txBody>
            </p:sp>
          </mc:Choice>
          <mc:Fallback xmlns="">
            <p:sp>
              <p:nvSpPr>
                <p:cNvPr id="9" name="角丸四角形 8">
                  <a:extLst>
                    <a:ext uri="{FF2B5EF4-FFF2-40B4-BE49-F238E27FC236}">
                      <a16:creationId xmlns:a16="http://schemas.microsoft.com/office/drawing/2014/main" id="{BD3DB07B-AED7-E949-06D6-A5DC52546B3C}"/>
                    </a:ext>
                  </a:extLst>
                </p:cNvPr>
                <p:cNvSpPr>
                  <a:spLocks noRot="1" noChangeAspect="1" noMove="1" noResize="1" noEditPoints="1" noAdjustHandles="1" noChangeArrowheads="1" noChangeShapeType="1" noTextEdit="1"/>
                </p:cNvSpPr>
                <p:nvPr/>
              </p:nvSpPr>
              <p:spPr>
                <a:xfrm>
                  <a:off x="8214217" y="5626501"/>
                  <a:ext cx="3957905" cy="841706"/>
                </a:xfrm>
                <a:prstGeom prst="roundRect">
                  <a:avLst/>
                </a:prstGeom>
                <a:blipFill>
                  <a:blip r:embed="rId4"/>
                  <a:stretch>
                    <a:fillRect/>
                  </a:stretch>
                </a:blipFill>
              </p:spPr>
              <p:txBody>
                <a:bodyPr/>
                <a:lstStyle/>
                <a:p>
                  <a:r>
                    <a:rPr lang="ja-JP" altLang="en-US">
                      <a:noFill/>
                    </a:rPr>
                    <a:t> </a:t>
                  </a:r>
                </a:p>
              </p:txBody>
            </p:sp>
          </mc:Fallback>
        </mc:AlternateContent>
        <p:cxnSp>
          <p:nvCxnSpPr>
            <p:cNvPr id="10" name="直線矢印コネクタ 9">
              <a:extLst>
                <a:ext uri="{FF2B5EF4-FFF2-40B4-BE49-F238E27FC236}">
                  <a16:creationId xmlns:a16="http://schemas.microsoft.com/office/drawing/2014/main" id="{C0F68D72-1795-9786-2C16-379E5673A938}"/>
                </a:ext>
              </a:extLst>
            </p:cNvPr>
            <p:cNvCxnSpPr>
              <a:cxnSpLocks/>
              <a:stCxn id="32" idx="3"/>
              <a:endCxn id="21" idx="1"/>
            </p:cNvCxnSpPr>
            <p:nvPr/>
          </p:nvCxnSpPr>
          <p:spPr>
            <a:xfrm>
              <a:off x="2988120" y="3948688"/>
              <a:ext cx="1642361" cy="1786"/>
            </a:xfrm>
            <a:prstGeom prst="straightConnector1">
              <a:avLst/>
            </a:prstGeom>
            <a:ln w="38100">
              <a:tailEnd type="triangle"/>
            </a:ln>
          </p:spPr>
          <p:style>
            <a:lnRef idx="2">
              <a:schemeClr val="dk1"/>
            </a:lnRef>
            <a:fillRef idx="1">
              <a:schemeClr val="lt1"/>
            </a:fillRef>
            <a:effectRef idx="0">
              <a:schemeClr val="dk1"/>
            </a:effectRef>
            <a:fontRef idx="minor">
              <a:schemeClr val="dk1"/>
            </a:fontRef>
          </p:style>
        </p:cxnSp>
        <p:sp>
          <p:nvSpPr>
            <p:cNvPr id="11" name="角丸四角形 10">
              <a:extLst>
                <a:ext uri="{FF2B5EF4-FFF2-40B4-BE49-F238E27FC236}">
                  <a16:creationId xmlns:a16="http://schemas.microsoft.com/office/drawing/2014/main" id="{8AC16F89-DB6D-3C58-9722-7B81D7FDC5EC}"/>
                </a:ext>
              </a:extLst>
            </p:cNvPr>
            <p:cNvSpPr/>
            <p:nvPr/>
          </p:nvSpPr>
          <p:spPr>
            <a:xfrm>
              <a:off x="8986758" y="3590409"/>
              <a:ext cx="2400478" cy="716558"/>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ja-JP" sz="2400" b="1" dirty="0"/>
                <a:t>RNN/LSTM</a:t>
              </a:r>
              <a:endParaRPr kumimoji="1" lang="en-US" altLang="ja-JP" sz="2400" b="1" dirty="0"/>
            </a:p>
          </p:txBody>
        </p:sp>
        <p:cxnSp>
          <p:nvCxnSpPr>
            <p:cNvPr id="12" name="直線矢印コネクタ 11">
              <a:extLst>
                <a:ext uri="{FF2B5EF4-FFF2-40B4-BE49-F238E27FC236}">
                  <a16:creationId xmlns:a16="http://schemas.microsoft.com/office/drawing/2014/main" id="{1955E8E0-CE68-51A1-DD55-24A8A763EC34}"/>
                </a:ext>
              </a:extLst>
            </p:cNvPr>
            <p:cNvCxnSpPr>
              <a:cxnSpLocks/>
              <a:endCxn id="11" idx="1"/>
            </p:cNvCxnSpPr>
            <p:nvPr/>
          </p:nvCxnSpPr>
          <p:spPr>
            <a:xfrm flipV="1">
              <a:off x="8482082" y="3948688"/>
              <a:ext cx="504676" cy="1786"/>
            </a:xfrm>
            <a:prstGeom prst="straightConnector1">
              <a:avLst/>
            </a:prstGeom>
            <a:ln w="38100">
              <a:tailEnd type="triangle"/>
            </a:ln>
          </p:spPr>
          <p:style>
            <a:lnRef idx="2">
              <a:schemeClr val="dk1"/>
            </a:lnRef>
            <a:fillRef idx="1">
              <a:schemeClr val="lt1"/>
            </a:fillRef>
            <a:effectRef idx="0">
              <a:schemeClr val="dk1"/>
            </a:effectRef>
            <a:fontRef idx="minor">
              <a:schemeClr val="dk1"/>
            </a:fontRef>
          </p:style>
        </p:cxnSp>
        <p:grpSp>
          <p:nvGrpSpPr>
            <p:cNvPr id="13" name="グループ化 12">
              <a:extLst>
                <a:ext uri="{FF2B5EF4-FFF2-40B4-BE49-F238E27FC236}">
                  <a16:creationId xmlns:a16="http://schemas.microsoft.com/office/drawing/2014/main" id="{2BE28108-3A95-8193-E6C8-81373941B862}"/>
                </a:ext>
              </a:extLst>
            </p:cNvPr>
            <p:cNvGrpSpPr/>
            <p:nvPr/>
          </p:nvGrpSpPr>
          <p:grpSpPr>
            <a:xfrm>
              <a:off x="79512" y="389795"/>
              <a:ext cx="3409915" cy="6083313"/>
              <a:chOff x="258414" y="389795"/>
              <a:chExt cx="3409915" cy="6083313"/>
            </a:xfrm>
          </p:grpSpPr>
          <p:grpSp>
            <p:nvGrpSpPr>
              <p:cNvPr id="27" name="グループ化 26">
                <a:extLst>
                  <a:ext uri="{FF2B5EF4-FFF2-40B4-BE49-F238E27FC236}">
                    <a16:creationId xmlns:a16="http://schemas.microsoft.com/office/drawing/2014/main" id="{8741F6C8-8C88-41AE-7944-B77A97E18CA9}"/>
                  </a:ext>
                </a:extLst>
              </p:cNvPr>
              <p:cNvGrpSpPr/>
              <p:nvPr/>
            </p:nvGrpSpPr>
            <p:grpSpPr>
              <a:xfrm>
                <a:off x="258414" y="389795"/>
                <a:ext cx="3409915" cy="6083313"/>
                <a:chOff x="278292" y="389795"/>
                <a:chExt cx="3409915" cy="6083313"/>
              </a:xfrm>
            </p:grpSpPr>
            <p:grpSp>
              <p:nvGrpSpPr>
                <p:cNvPr id="29" name="グループ化 28">
                  <a:extLst>
                    <a:ext uri="{FF2B5EF4-FFF2-40B4-BE49-F238E27FC236}">
                      <a16:creationId xmlns:a16="http://schemas.microsoft.com/office/drawing/2014/main" id="{C83D0D00-B0B4-CDB0-9543-B80F9EFD9A82}"/>
                    </a:ext>
                  </a:extLst>
                </p:cNvPr>
                <p:cNvGrpSpPr/>
                <p:nvPr/>
              </p:nvGrpSpPr>
              <p:grpSpPr>
                <a:xfrm>
                  <a:off x="1138798" y="1231499"/>
                  <a:ext cx="1703322" cy="4395002"/>
                  <a:chOff x="8977820" y="1665403"/>
                  <a:chExt cx="1582608" cy="3773147"/>
                </a:xfrm>
              </p:grpSpPr>
              <p:cxnSp>
                <p:nvCxnSpPr>
                  <p:cNvPr id="33" name="直線矢印コネクタ 32">
                    <a:extLst>
                      <a:ext uri="{FF2B5EF4-FFF2-40B4-BE49-F238E27FC236}">
                        <a16:creationId xmlns:a16="http://schemas.microsoft.com/office/drawing/2014/main" id="{3088D65D-61E3-8AEE-F887-17124DE3A172}"/>
                      </a:ext>
                    </a:extLst>
                  </p:cNvPr>
                  <p:cNvCxnSpPr>
                    <a:cxnSpLocks/>
                    <a:stCxn id="31" idx="0"/>
                    <a:endCxn id="32" idx="2"/>
                  </p:cNvCxnSpPr>
                  <p:nvPr/>
                </p:nvCxnSpPr>
                <p:spPr>
                  <a:xfrm flipV="1">
                    <a:off x="9762424" y="4305719"/>
                    <a:ext cx="3169" cy="1132831"/>
                  </a:xfrm>
                  <a:prstGeom prst="straightConnector1">
                    <a:avLst/>
                  </a:prstGeom>
                  <a:ln w="38100">
                    <a:tailEnd type="triangle"/>
                  </a:ln>
                </p:spPr>
                <p:style>
                  <a:lnRef idx="2">
                    <a:schemeClr val="dk1"/>
                  </a:lnRef>
                  <a:fillRef idx="1">
                    <a:schemeClr val="lt1"/>
                  </a:fillRef>
                  <a:effectRef idx="0">
                    <a:schemeClr val="dk1"/>
                  </a:effectRef>
                  <a:fontRef idx="minor">
                    <a:schemeClr val="dk1"/>
                  </a:fontRef>
                </p:style>
              </p:cxnSp>
              <p:cxnSp>
                <p:nvCxnSpPr>
                  <p:cNvPr id="34" name="直線矢印コネクタ 33">
                    <a:extLst>
                      <a:ext uri="{FF2B5EF4-FFF2-40B4-BE49-F238E27FC236}">
                        <a16:creationId xmlns:a16="http://schemas.microsoft.com/office/drawing/2014/main" id="{6FE44171-4B14-2708-D361-23745FD7F591}"/>
                      </a:ext>
                    </a:extLst>
                  </p:cNvPr>
                  <p:cNvCxnSpPr>
                    <a:cxnSpLocks/>
                    <a:stCxn id="32" idx="0"/>
                    <a:endCxn id="35" idx="2"/>
                  </p:cNvCxnSpPr>
                  <p:nvPr/>
                </p:nvCxnSpPr>
                <p:spPr>
                  <a:xfrm flipV="1">
                    <a:off x="9765595" y="2659409"/>
                    <a:ext cx="3529" cy="1031138"/>
                  </a:xfrm>
                  <a:prstGeom prst="straightConnector1">
                    <a:avLst/>
                  </a:prstGeom>
                  <a:ln w="38100">
                    <a:tailEnd type="triangle"/>
                  </a:ln>
                </p:spPr>
                <p:style>
                  <a:lnRef idx="2">
                    <a:schemeClr val="dk1"/>
                  </a:lnRef>
                  <a:fillRef idx="1">
                    <a:schemeClr val="lt1"/>
                  </a:fillRef>
                  <a:effectRef idx="0">
                    <a:schemeClr val="dk1"/>
                  </a:effectRef>
                  <a:fontRef idx="minor">
                    <a:schemeClr val="dk1"/>
                  </a:fontRef>
                </p:style>
              </p:cxnSp>
              <p:sp>
                <p:nvSpPr>
                  <p:cNvPr id="35" name="角丸四角形 34">
                    <a:extLst>
                      <a:ext uri="{FF2B5EF4-FFF2-40B4-BE49-F238E27FC236}">
                        <a16:creationId xmlns:a16="http://schemas.microsoft.com/office/drawing/2014/main" id="{9914C450-2496-8FC3-2B6E-98B3252BB071}"/>
                      </a:ext>
                    </a:extLst>
                  </p:cNvPr>
                  <p:cNvSpPr/>
                  <p:nvPr/>
                </p:nvSpPr>
                <p:spPr>
                  <a:xfrm>
                    <a:off x="8977820" y="2130784"/>
                    <a:ext cx="1582608" cy="528625"/>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2400" b="1" dirty="0"/>
                      <a:t>Dense</a:t>
                    </a:r>
                    <a:endParaRPr kumimoji="1" lang="ja-JP" altLang="en-US" sz="2400" b="1"/>
                  </a:p>
                </p:txBody>
              </p:sp>
              <p:cxnSp>
                <p:nvCxnSpPr>
                  <p:cNvPr id="36" name="直線矢印コネクタ 35">
                    <a:extLst>
                      <a:ext uri="{FF2B5EF4-FFF2-40B4-BE49-F238E27FC236}">
                        <a16:creationId xmlns:a16="http://schemas.microsoft.com/office/drawing/2014/main" id="{F024049D-6B54-5970-88FA-DCD737EC2427}"/>
                      </a:ext>
                    </a:extLst>
                  </p:cNvPr>
                  <p:cNvCxnSpPr>
                    <a:cxnSpLocks/>
                    <a:stCxn id="35" idx="0"/>
                    <a:endCxn id="30" idx="2"/>
                  </p:cNvCxnSpPr>
                  <p:nvPr/>
                </p:nvCxnSpPr>
                <p:spPr>
                  <a:xfrm flipV="1">
                    <a:off x="9769124" y="1665403"/>
                    <a:ext cx="735" cy="465381"/>
                  </a:xfrm>
                  <a:prstGeom prst="straightConnector1">
                    <a:avLst/>
                  </a:prstGeom>
                  <a:ln w="38100">
                    <a:tailEnd type="triangle"/>
                  </a:ln>
                </p:spPr>
                <p:style>
                  <a:lnRef idx="2">
                    <a:schemeClr val="dk1"/>
                  </a:lnRef>
                  <a:fillRef idx="1">
                    <a:schemeClr val="lt1"/>
                  </a:fillRef>
                  <a:effectRef idx="0">
                    <a:schemeClr val="dk1"/>
                  </a:effectRef>
                  <a:fontRef idx="minor">
                    <a:schemeClr val="dk1"/>
                  </a:fontRef>
                </p:style>
              </p:cxnSp>
            </p:grpSp>
            <mc:AlternateContent xmlns:mc="http://schemas.openxmlformats.org/markup-compatibility/2006" xmlns:a14="http://schemas.microsoft.com/office/drawing/2010/main">
              <mc:Choice Requires="a14">
                <p:sp>
                  <p:nvSpPr>
                    <p:cNvPr id="30" name="角丸四角形 29">
                      <a:extLst>
                        <a:ext uri="{FF2B5EF4-FFF2-40B4-BE49-F238E27FC236}">
                          <a16:creationId xmlns:a16="http://schemas.microsoft.com/office/drawing/2014/main" id="{4B241AB2-1403-FCDB-BCA4-2DA034B20C21}"/>
                        </a:ext>
                      </a:extLst>
                    </p:cNvPr>
                    <p:cNvSpPr/>
                    <p:nvPr/>
                  </p:nvSpPr>
                  <p:spPr>
                    <a:xfrm>
                      <a:off x="974501" y="389795"/>
                      <a:ext cx="2033498" cy="841704"/>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kumimoji="1" lang="en-US" altLang="ja-JP" sz="3200" i="1" smtClean="0">
                                    <a:latin typeface="Cambria Math" panose="02040503050406030204" pitchFamily="18" charset="0"/>
                                  </a:rPr>
                                </m:ctrlPr>
                              </m:sSubPr>
                              <m:e>
                                <m:acc>
                                  <m:accPr>
                                    <m:chr m:val="́"/>
                                    <m:ctrlPr>
                                      <a:rPr kumimoji="1" lang="en-US" altLang="ja-JP" sz="3200" i="1" smtClean="0">
                                        <a:latin typeface="Cambria Math" panose="02040503050406030204" pitchFamily="18" charset="0"/>
                                      </a:rPr>
                                    </m:ctrlPr>
                                  </m:accPr>
                                  <m:e>
                                    <m:r>
                                      <a:rPr kumimoji="1" lang="en-US" altLang="ja-JP" sz="3200" i="1">
                                        <a:latin typeface="Cambria Math" panose="02040503050406030204" pitchFamily="18" charset="0"/>
                                      </a:rPr>
                                      <m:t>𝐺</m:t>
                                    </m:r>
                                  </m:e>
                                </m:acc>
                              </m:e>
                              <m:sub>
                                <m:r>
                                  <a:rPr kumimoji="1" lang="en-US" altLang="ja-JP" sz="3200" b="0" i="1" smtClean="0">
                                    <a:latin typeface="Cambria Math" panose="02040503050406030204" pitchFamily="18" charset="0"/>
                                  </a:rPr>
                                  <m:t>𝐹</m:t>
                                </m:r>
                                <m:r>
                                  <a:rPr kumimoji="1" lang="en-US" altLang="ja-JP" sz="3200" b="0" i="1" smtClean="0">
                                    <a:latin typeface="Cambria Math" panose="02040503050406030204" pitchFamily="18" charset="0"/>
                                  </a:rPr>
                                  <m:t>, </m:t>
                                </m:r>
                                <m:r>
                                  <a:rPr kumimoji="1" lang="en-US" altLang="ja-JP" sz="3200" b="0" i="1" smtClean="0">
                                    <a:latin typeface="Cambria Math" panose="02040503050406030204" pitchFamily="18" charset="0"/>
                                  </a:rPr>
                                  <m:t>𝑛</m:t>
                                </m:r>
                                <m:r>
                                  <a:rPr kumimoji="1" lang="en-US" altLang="ja-JP" sz="3200" b="0" i="1" smtClean="0">
                                    <a:latin typeface="Cambria Math" panose="02040503050406030204" pitchFamily="18" charset="0"/>
                                  </a:rPr>
                                  <m:t>+1</m:t>
                                </m:r>
                              </m:sub>
                            </m:sSub>
                          </m:oMath>
                        </m:oMathPara>
                      </a14:m>
                      <a:endParaRPr kumimoji="1" lang="ja-JP" altLang="en-US" sz="2400" dirty="0"/>
                    </a:p>
                  </p:txBody>
                </p:sp>
              </mc:Choice>
              <mc:Fallback xmlns="">
                <p:sp>
                  <p:nvSpPr>
                    <p:cNvPr id="30" name="角丸四角形 29">
                      <a:extLst>
                        <a:ext uri="{FF2B5EF4-FFF2-40B4-BE49-F238E27FC236}">
                          <a16:creationId xmlns:a16="http://schemas.microsoft.com/office/drawing/2014/main" id="{4B241AB2-1403-FCDB-BCA4-2DA034B20C21}"/>
                        </a:ext>
                      </a:extLst>
                    </p:cNvPr>
                    <p:cNvSpPr>
                      <a:spLocks noRot="1" noChangeAspect="1" noMove="1" noResize="1" noEditPoints="1" noAdjustHandles="1" noChangeArrowheads="1" noChangeShapeType="1" noTextEdit="1"/>
                    </p:cNvSpPr>
                    <p:nvPr/>
                  </p:nvSpPr>
                  <p:spPr>
                    <a:xfrm>
                      <a:off x="974501" y="389795"/>
                      <a:ext cx="2033498" cy="841704"/>
                    </a:xfrm>
                    <a:prstGeom prst="roundRect">
                      <a:avLst/>
                    </a:prstGeom>
                    <a:blipFill>
                      <a:blip r:embed="rId5"/>
                      <a:stretch>
                        <a:fillRect t="-178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1" name="角丸四角形 30">
                      <a:extLst>
                        <a:ext uri="{FF2B5EF4-FFF2-40B4-BE49-F238E27FC236}">
                          <a16:creationId xmlns:a16="http://schemas.microsoft.com/office/drawing/2014/main" id="{D5168697-DD0F-EEB9-9DAC-A78510C35DC7}"/>
                        </a:ext>
                      </a:extLst>
                    </p:cNvPr>
                    <p:cNvSpPr/>
                    <p:nvPr/>
                  </p:nvSpPr>
                  <p:spPr>
                    <a:xfrm>
                      <a:off x="278292" y="5626501"/>
                      <a:ext cx="3409915" cy="846607"/>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2400" dirty="0"/>
                        <a:t>[</a:t>
                      </a:r>
                      <a14:m>
                        <m:oMath xmlns:m="http://schemas.openxmlformats.org/officeDocument/2006/math">
                          <m:sSub>
                            <m:sSubPr>
                              <m:ctrlPr>
                                <a:rPr kumimoji="1" lang="en-US" altLang="ja-JP" sz="2400" i="1" smtClean="0">
                                  <a:latin typeface="Cambria Math" panose="02040503050406030204" pitchFamily="18" charset="0"/>
                                </a:rPr>
                              </m:ctrlPr>
                            </m:sSubPr>
                            <m:e>
                              <m:r>
                                <a:rPr kumimoji="1" lang="en-US" altLang="ja-JP" sz="2400" b="0" i="1" smtClean="0">
                                  <a:latin typeface="Cambria Math" panose="02040503050406030204" pitchFamily="18" charset="0"/>
                                </a:rPr>
                                <m:t>𝑃</m:t>
                              </m:r>
                            </m:e>
                            <m:sub>
                              <m:r>
                                <a:rPr kumimoji="1" lang="en-US" altLang="ja-JP" sz="2400" b="0" i="1" smtClean="0">
                                  <a:latin typeface="Cambria Math" panose="02040503050406030204" pitchFamily="18" charset="0"/>
                                </a:rPr>
                                <m:t>𝐹</m:t>
                              </m:r>
                              <m:r>
                                <a:rPr kumimoji="1" lang="en-US" altLang="ja-JP" sz="2400" b="0" i="1" smtClean="0">
                                  <a:latin typeface="Cambria Math" panose="02040503050406030204" pitchFamily="18" charset="0"/>
                                </a:rPr>
                                <m:t>,</m:t>
                              </m:r>
                              <m:r>
                                <a:rPr kumimoji="1" lang="en-US" altLang="ja-JP" sz="2400" b="0" i="1" smtClean="0">
                                  <a:latin typeface="Cambria Math" panose="02040503050406030204" pitchFamily="18" charset="0"/>
                                </a:rPr>
                                <m:t>𝑛</m:t>
                              </m:r>
                              <m:r>
                                <a:rPr kumimoji="1" lang="en-US" altLang="ja-JP" sz="2400" b="0" i="1" smtClean="0">
                                  <a:latin typeface="Cambria Math" panose="02040503050406030204" pitchFamily="18" charset="0"/>
                                </a:rPr>
                                <m:t>+1</m:t>
                              </m:r>
                            </m:sub>
                          </m:sSub>
                          <m:r>
                            <a:rPr kumimoji="1" lang="en-US" altLang="ja-JP" sz="2400" b="0" i="1" smtClean="0">
                              <a:latin typeface="Cambria Math" panose="02040503050406030204" pitchFamily="18" charset="0"/>
                            </a:rPr>
                            <m:t>,</m:t>
                          </m:r>
                          <m:sSub>
                            <m:sSubPr>
                              <m:ctrlPr>
                                <a:rPr lang="en-US" altLang="ja-JP" sz="2400" i="1">
                                  <a:latin typeface="Cambria Math" panose="02040503050406030204" pitchFamily="18" charset="0"/>
                                </a:rPr>
                              </m:ctrlPr>
                            </m:sSubPr>
                            <m:e>
                              <m:r>
                                <a:rPr lang="en-US" altLang="ja-JP" sz="2400" b="0" i="1" smtClean="0">
                                  <a:latin typeface="Cambria Math" panose="02040503050406030204" pitchFamily="18" charset="0"/>
                                </a:rPr>
                                <m:t>𝐶</m:t>
                              </m:r>
                            </m:e>
                            <m:sub>
                              <m:r>
                                <a:rPr lang="en-US" altLang="ja-JP" sz="2400" b="0" i="1" smtClean="0">
                                  <a:latin typeface="Cambria Math" panose="02040503050406030204" pitchFamily="18" charset="0"/>
                                </a:rPr>
                                <m:t>𝐹</m:t>
                              </m:r>
                              <m:r>
                                <a:rPr lang="en-US" altLang="ja-JP" sz="2400" b="0" i="1">
                                  <a:latin typeface="Cambria Math" panose="02040503050406030204" pitchFamily="18" charset="0"/>
                                </a:rPr>
                                <m:t>,</m:t>
                              </m:r>
                              <m:r>
                                <a:rPr lang="en-US" altLang="ja-JP" sz="2400" b="0" i="1">
                                  <a:latin typeface="Cambria Math" panose="02040503050406030204" pitchFamily="18" charset="0"/>
                                </a:rPr>
                                <m:t>𝑛</m:t>
                              </m:r>
                              <m:r>
                                <a:rPr lang="en-US" altLang="ja-JP" sz="2400" b="0" i="1" smtClean="0">
                                  <a:latin typeface="Cambria Math" panose="02040503050406030204" pitchFamily="18" charset="0"/>
                                </a:rPr>
                                <m:t>+1</m:t>
                              </m:r>
                            </m:sub>
                          </m:sSub>
                        </m:oMath>
                      </a14:m>
                      <a:r>
                        <a:rPr kumimoji="1" lang="en-US" altLang="ja-JP" sz="2400" dirty="0"/>
                        <a:t>, </a:t>
                      </a:r>
                      <a14:m>
                        <m:oMath xmlns:m="http://schemas.openxmlformats.org/officeDocument/2006/math">
                          <m:sSub>
                            <m:sSubPr>
                              <m:ctrlPr>
                                <a:rPr lang="en-US" altLang="ja-JP" sz="2400" i="1">
                                  <a:latin typeface="Cambria Math" panose="02040503050406030204" pitchFamily="18" charset="0"/>
                                </a:rPr>
                              </m:ctrlPr>
                            </m:sSubPr>
                            <m:e>
                              <m:r>
                                <a:rPr lang="en-US" altLang="ja-JP" sz="2400" b="0" i="1" smtClean="0">
                                  <a:latin typeface="Cambria Math" panose="02040503050406030204" pitchFamily="18" charset="0"/>
                                </a:rPr>
                                <m:t>𝑆</m:t>
                              </m:r>
                            </m:e>
                            <m:sub>
                              <m:r>
                                <a:rPr lang="en-US" altLang="ja-JP" sz="2400" b="0" i="1" smtClean="0">
                                  <a:latin typeface="Cambria Math" panose="02040503050406030204" pitchFamily="18" charset="0"/>
                                </a:rPr>
                                <m:t>𝐹</m:t>
                              </m:r>
                              <m:r>
                                <a:rPr lang="en-US" altLang="ja-JP" sz="2400" b="0" i="1">
                                  <a:latin typeface="Cambria Math" panose="02040503050406030204" pitchFamily="18" charset="0"/>
                                </a:rPr>
                                <m:t>,</m:t>
                              </m:r>
                              <m:r>
                                <a:rPr lang="en-US" altLang="ja-JP" sz="2400" b="0" i="1">
                                  <a:latin typeface="Cambria Math" panose="02040503050406030204" pitchFamily="18" charset="0"/>
                                </a:rPr>
                                <m:t>𝑛</m:t>
                              </m:r>
                              <m:r>
                                <a:rPr lang="en-US" altLang="ja-JP" sz="2400" b="0" i="1" smtClean="0">
                                  <a:latin typeface="Cambria Math" panose="02040503050406030204" pitchFamily="18" charset="0"/>
                                </a:rPr>
                                <m:t>+1</m:t>
                              </m:r>
                            </m:sub>
                          </m:sSub>
                        </m:oMath>
                      </a14:m>
                      <a:r>
                        <a:rPr kumimoji="1" lang="en-US" altLang="ja-JP" sz="2400" dirty="0"/>
                        <a:t>]</a:t>
                      </a:r>
                      <a:endParaRPr kumimoji="1" lang="ja-JP" altLang="en-US" sz="2400"/>
                    </a:p>
                  </p:txBody>
                </p:sp>
              </mc:Choice>
              <mc:Fallback xmlns="">
                <p:sp>
                  <p:nvSpPr>
                    <p:cNvPr id="31" name="角丸四角形 30">
                      <a:extLst>
                        <a:ext uri="{FF2B5EF4-FFF2-40B4-BE49-F238E27FC236}">
                          <a16:creationId xmlns:a16="http://schemas.microsoft.com/office/drawing/2014/main" id="{D5168697-DD0F-EEB9-9DAC-A78510C35DC7}"/>
                        </a:ext>
                      </a:extLst>
                    </p:cNvPr>
                    <p:cNvSpPr>
                      <a:spLocks noRot="1" noChangeAspect="1" noMove="1" noResize="1" noEditPoints="1" noAdjustHandles="1" noChangeArrowheads="1" noChangeShapeType="1" noTextEdit="1"/>
                    </p:cNvSpPr>
                    <p:nvPr/>
                  </p:nvSpPr>
                  <p:spPr>
                    <a:xfrm>
                      <a:off x="278292" y="5626501"/>
                      <a:ext cx="3409915" cy="846607"/>
                    </a:xfrm>
                    <a:prstGeom prst="roundRect">
                      <a:avLst/>
                    </a:prstGeom>
                    <a:blipFill>
                      <a:blip r:embed="rId6"/>
                      <a:stretch>
                        <a:fillRect l="-1200" r="-800"/>
                      </a:stretch>
                    </a:blipFill>
                  </p:spPr>
                  <p:txBody>
                    <a:bodyPr/>
                    <a:lstStyle/>
                    <a:p>
                      <a:r>
                        <a:rPr lang="ja-JP" altLang="en-US">
                          <a:noFill/>
                        </a:rPr>
                        <a:t> </a:t>
                      </a:r>
                    </a:p>
                  </p:txBody>
                </p:sp>
              </mc:Fallback>
            </mc:AlternateContent>
            <p:sp>
              <p:nvSpPr>
                <p:cNvPr id="32" name="角丸四角形 31">
                  <a:extLst>
                    <a:ext uri="{FF2B5EF4-FFF2-40B4-BE49-F238E27FC236}">
                      <a16:creationId xmlns:a16="http://schemas.microsoft.com/office/drawing/2014/main" id="{706D9CD3-775B-647D-490D-F7DAF41090C8}"/>
                    </a:ext>
                  </a:extLst>
                </p:cNvPr>
                <p:cNvSpPr/>
                <p:nvPr/>
              </p:nvSpPr>
              <p:spPr>
                <a:xfrm>
                  <a:off x="786421" y="3590409"/>
                  <a:ext cx="2400479" cy="716558"/>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ja-JP" sz="2400" b="1" dirty="0"/>
                    <a:t>RNN/LSTM</a:t>
                  </a:r>
                  <a:endParaRPr kumimoji="1" lang="en-US" altLang="ja-JP" sz="2400" b="1" dirty="0"/>
                </a:p>
              </p:txBody>
            </p:sp>
          </p:grpSp>
          <mc:AlternateContent xmlns:mc="http://schemas.openxmlformats.org/markup-compatibility/2006" xmlns:a14="http://schemas.microsoft.com/office/drawing/2010/main">
            <mc:Choice Requires="a14">
              <p:sp>
                <p:nvSpPr>
                  <p:cNvPr id="28" name="テキスト ボックス 27">
                    <a:extLst>
                      <a:ext uri="{FF2B5EF4-FFF2-40B4-BE49-F238E27FC236}">
                        <a16:creationId xmlns:a16="http://schemas.microsoft.com/office/drawing/2014/main" id="{71F1153E-C5CA-8AB3-8092-7FAC32CF6F83}"/>
                      </a:ext>
                    </a:extLst>
                  </p:cNvPr>
                  <p:cNvSpPr txBox="1"/>
                  <p:nvPr/>
                </p:nvSpPr>
                <p:spPr>
                  <a:xfrm>
                    <a:off x="613893" y="3133408"/>
                    <a:ext cx="694225" cy="55584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2400" i="1" smtClean="0">
                              <a:latin typeface="Cambria Math" panose="02040503050406030204" pitchFamily="18" charset="0"/>
                              <a:ea typeface="Cambria Math" panose="02040503050406030204" pitchFamily="18" charset="0"/>
                            </a:rPr>
                            <m:t>×</m:t>
                          </m:r>
                          <m:r>
                            <a:rPr kumimoji="1" lang="en-US" altLang="ja-JP" sz="2400" b="0" i="1" smtClean="0">
                              <a:latin typeface="Cambria Math" panose="02040503050406030204" pitchFamily="18" charset="0"/>
                              <a:ea typeface="Cambria Math" panose="02040503050406030204" pitchFamily="18" charset="0"/>
                            </a:rPr>
                            <m:t>𝑟</m:t>
                          </m:r>
                        </m:oMath>
                      </m:oMathPara>
                    </a14:m>
                    <a:endParaRPr kumimoji="1" lang="ja-JP" altLang="en-US" sz="2000"/>
                  </a:p>
                </p:txBody>
              </p:sp>
            </mc:Choice>
            <mc:Fallback xmlns="">
              <p:sp>
                <p:nvSpPr>
                  <p:cNvPr id="28" name="テキスト ボックス 27">
                    <a:extLst>
                      <a:ext uri="{FF2B5EF4-FFF2-40B4-BE49-F238E27FC236}">
                        <a16:creationId xmlns:a16="http://schemas.microsoft.com/office/drawing/2014/main" id="{71F1153E-C5CA-8AB3-8092-7FAC32CF6F83}"/>
                      </a:ext>
                    </a:extLst>
                  </p:cNvPr>
                  <p:cNvSpPr txBox="1">
                    <a:spLocks noRot="1" noChangeAspect="1" noMove="1" noResize="1" noEditPoints="1" noAdjustHandles="1" noChangeArrowheads="1" noChangeShapeType="1" noTextEdit="1"/>
                  </p:cNvSpPr>
                  <p:nvPr/>
                </p:nvSpPr>
                <p:spPr>
                  <a:xfrm>
                    <a:off x="613893" y="3133408"/>
                    <a:ext cx="694225" cy="555842"/>
                  </a:xfrm>
                  <a:prstGeom prst="rect">
                    <a:avLst/>
                  </a:prstGeom>
                  <a:blipFill>
                    <a:blip r:embed="rId7"/>
                    <a:stretch>
                      <a:fillRect/>
                    </a:stretch>
                  </a:blipFill>
                </p:spPr>
                <p:txBody>
                  <a:bodyPr/>
                  <a:lstStyle/>
                  <a:p>
                    <a:r>
                      <a:rPr lang="ja-JP" altLang="en-US">
                        <a:noFill/>
                      </a:rPr>
                      <a:t> </a:t>
                    </a:r>
                  </a:p>
                </p:txBody>
              </p:sp>
            </mc:Fallback>
          </mc:AlternateContent>
        </p:grpSp>
        <p:grpSp>
          <p:nvGrpSpPr>
            <p:cNvPr id="14" name="グループ化 13">
              <a:extLst>
                <a:ext uri="{FF2B5EF4-FFF2-40B4-BE49-F238E27FC236}">
                  <a16:creationId xmlns:a16="http://schemas.microsoft.com/office/drawing/2014/main" id="{F1DA6D13-3686-B8F1-8E62-71527CA5ED42}"/>
                </a:ext>
              </a:extLst>
            </p:cNvPr>
            <p:cNvGrpSpPr/>
            <p:nvPr/>
          </p:nvGrpSpPr>
          <p:grpSpPr>
            <a:xfrm>
              <a:off x="3847429" y="389794"/>
              <a:ext cx="3957906" cy="6083313"/>
              <a:chOff x="4026331" y="389794"/>
              <a:chExt cx="3957906" cy="6083313"/>
            </a:xfrm>
          </p:grpSpPr>
          <p:grpSp>
            <p:nvGrpSpPr>
              <p:cNvPr id="16" name="グループ化 15">
                <a:extLst>
                  <a:ext uri="{FF2B5EF4-FFF2-40B4-BE49-F238E27FC236}">
                    <a16:creationId xmlns:a16="http://schemas.microsoft.com/office/drawing/2014/main" id="{DC8E3C82-981A-740D-DA5C-CE3C3BCB0365}"/>
                  </a:ext>
                </a:extLst>
              </p:cNvPr>
              <p:cNvGrpSpPr/>
              <p:nvPr/>
            </p:nvGrpSpPr>
            <p:grpSpPr>
              <a:xfrm>
                <a:off x="4026331" y="389794"/>
                <a:ext cx="3957906" cy="6083313"/>
                <a:chOff x="3390230" y="389794"/>
                <a:chExt cx="3957906" cy="6083313"/>
              </a:xfrm>
            </p:grpSpPr>
            <p:grpSp>
              <p:nvGrpSpPr>
                <p:cNvPr id="18" name="グループ化 17">
                  <a:extLst>
                    <a:ext uri="{FF2B5EF4-FFF2-40B4-BE49-F238E27FC236}">
                      <a16:creationId xmlns:a16="http://schemas.microsoft.com/office/drawing/2014/main" id="{5F4E39AA-8237-5FBA-D0C6-C77CF5590CB5}"/>
                    </a:ext>
                  </a:extLst>
                </p:cNvPr>
                <p:cNvGrpSpPr/>
                <p:nvPr/>
              </p:nvGrpSpPr>
              <p:grpSpPr>
                <a:xfrm>
                  <a:off x="4521859" y="1231498"/>
                  <a:ext cx="1703323" cy="4395002"/>
                  <a:chOff x="9578722" y="1665402"/>
                  <a:chExt cx="1582608" cy="3773147"/>
                </a:xfrm>
              </p:grpSpPr>
              <p:cxnSp>
                <p:nvCxnSpPr>
                  <p:cNvPr id="23" name="直線矢印コネクタ 22">
                    <a:extLst>
                      <a:ext uri="{FF2B5EF4-FFF2-40B4-BE49-F238E27FC236}">
                        <a16:creationId xmlns:a16="http://schemas.microsoft.com/office/drawing/2014/main" id="{474C5DB5-EF4E-5C61-8677-D9A5A03481FE}"/>
                      </a:ext>
                    </a:extLst>
                  </p:cNvPr>
                  <p:cNvCxnSpPr>
                    <a:cxnSpLocks/>
                    <a:stCxn id="20" idx="0"/>
                    <a:endCxn id="21" idx="2"/>
                  </p:cNvCxnSpPr>
                  <p:nvPr/>
                </p:nvCxnSpPr>
                <p:spPr>
                  <a:xfrm flipV="1">
                    <a:off x="10365996" y="4307252"/>
                    <a:ext cx="4031" cy="1131297"/>
                  </a:xfrm>
                  <a:prstGeom prst="straightConnector1">
                    <a:avLst/>
                  </a:prstGeom>
                  <a:ln w="38100">
                    <a:tailEnd type="triangle"/>
                  </a:ln>
                </p:spPr>
                <p:style>
                  <a:lnRef idx="2">
                    <a:schemeClr val="dk1"/>
                  </a:lnRef>
                  <a:fillRef idx="1">
                    <a:schemeClr val="lt1"/>
                  </a:fillRef>
                  <a:effectRef idx="0">
                    <a:schemeClr val="dk1"/>
                  </a:effectRef>
                  <a:fontRef idx="minor">
                    <a:schemeClr val="dk1"/>
                  </a:fontRef>
                </p:style>
              </p:cxnSp>
              <p:cxnSp>
                <p:nvCxnSpPr>
                  <p:cNvPr id="24" name="直線矢印コネクタ 23">
                    <a:extLst>
                      <a:ext uri="{FF2B5EF4-FFF2-40B4-BE49-F238E27FC236}">
                        <a16:creationId xmlns:a16="http://schemas.microsoft.com/office/drawing/2014/main" id="{BD6C04B2-0073-8138-9A4B-FE365CBF47D1}"/>
                      </a:ext>
                    </a:extLst>
                  </p:cNvPr>
                  <p:cNvCxnSpPr>
                    <a:cxnSpLocks/>
                    <a:stCxn id="21" idx="0"/>
                    <a:endCxn id="25" idx="2"/>
                  </p:cNvCxnSpPr>
                  <p:nvPr/>
                </p:nvCxnSpPr>
                <p:spPr>
                  <a:xfrm flipH="1" flipV="1">
                    <a:off x="10370026" y="2654054"/>
                    <a:ext cx="1" cy="1038027"/>
                  </a:xfrm>
                  <a:prstGeom prst="straightConnector1">
                    <a:avLst/>
                  </a:prstGeom>
                  <a:ln w="38100">
                    <a:tailEnd type="triangle"/>
                  </a:ln>
                </p:spPr>
                <p:style>
                  <a:lnRef idx="2">
                    <a:schemeClr val="dk1"/>
                  </a:lnRef>
                  <a:fillRef idx="1">
                    <a:schemeClr val="lt1"/>
                  </a:fillRef>
                  <a:effectRef idx="0">
                    <a:schemeClr val="dk1"/>
                  </a:effectRef>
                  <a:fontRef idx="minor">
                    <a:schemeClr val="dk1"/>
                  </a:fontRef>
                </p:style>
              </p:cxnSp>
              <p:sp>
                <p:nvSpPr>
                  <p:cNvPr id="25" name="角丸四角形 24">
                    <a:extLst>
                      <a:ext uri="{FF2B5EF4-FFF2-40B4-BE49-F238E27FC236}">
                        <a16:creationId xmlns:a16="http://schemas.microsoft.com/office/drawing/2014/main" id="{2ADD4199-DDFA-B780-A968-2FFC3C479EC5}"/>
                      </a:ext>
                    </a:extLst>
                  </p:cNvPr>
                  <p:cNvSpPr/>
                  <p:nvPr/>
                </p:nvSpPr>
                <p:spPr>
                  <a:xfrm>
                    <a:off x="9578722" y="2125429"/>
                    <a:ext cx="1582608" cy="528625"/>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2400" b="1" dirty="0"/>
                      <a:t>Dense</a:t>
                    </a:r>
                    <a:endParaRPr kumimoji="1" lang="ja-JP" altLang="en-US" sz="2400" b="1"/>
                  </a:p>
                </p:txBody>
              </p:sp>
              <p:cxnSp>
                <p:nvCxnSpPr>
                  <p:cNvPr id="26" name="直線矢印コネクタ 25">
                    <a:extLst>
                      <a:ext uri="{FF2B5EF4-FFF2-40B4-BE49-F238E27FC236}">
                        <a16:creationId xmlns:a16="http://schemas.microsoft.com/office/drawing/2014/main" id="{E3B26664-FB38-E294-F578-FA3CE82A3713}"/>
                      </a:ext>
                    </a:extLst>
                  </p:cNvPr>
                  <p:cNvCxnSpPr>
                    <a:cxnSpLocks/>
                    <a:stCxn id="25" idx="0"/>
                    <a:endCxn id="19" idx="2"/>
                  </p:cNvCxnSpPr>
                  <p:nvPr/>
                </p:nvCxnSpPr>
                <p:spPr>
                  <a:xfrm flipH="1" flipV="1">
                    <a:off x="10370025" y="1665402"/>
                    <a:ext cx="2" cy="460027"/>
                  </a:xfrm>
                  <a:prstGeom prst="straightConnector1">
                    <a:avLst/>
                  </a:prstGeom>
                  <a:ln w="38100">
                    <a:tailEnd type="triangle"/>
                  </a:ln>
                </p:spPr>
                <p:style>
                  <a:lnRef idx="2">
                    <a:schemeClr val="dk1"/>
                  </a:lnRef>
                  <a:fillRef idx="1">
                    <a:schemeClr val="lt1"/>
                  </a:fillRef>
                  <a:effectRef idx="0">
                    <a:schemeClr val="dk1"/>
                  </a:effectRef>
                  <a:fontRef idx="minor">
                    <a:schemeClr val="dk1"/>
                  </a:fontRef>
                </p:style>
              </p:cxnSp>
            </p:grpSp>
            <mc:AlternateContent xmlns:mc="http://schemas.openxmlformats.org/markup-compatibility/2006" xmlns:a14="http://schemas.microsoft.com/office/drawing/2010/main">
              <mc:Choice Requires="a14">
                <p:sp>
                  <p:nvSpPr>
                    <p:cNvPr id="19" name="角丸四角形 18">
                      <a:extLst>
                        <a:ext uri="{FF2B5EF4-FFF2-40B4-BE49-F238E27FC236}">
                          <a16:creationId xmlns:a16="http://schemas.microsoft.com/office/drawing/2014/main" id="{028A236C-7640-3F20-C22E-D01D0A6979E2}"/>
                        </a:ext>
                      </a:extLst>
                    </p:cNvPr>
                    <p:cNvSpPr/>
                    <p:nvPr/>
                  </p:nvSpPr>
                  <p:spPr>
                    <a:xfrm>
                      <a:off x="4356770" y="389794"/>
                      <a:ext cx="2033498" cy="841704"/>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ja-JP" sz="3200" i="1" smtClean="0">
                                    <a:latin typeface="Cambria Math" panose="02040503050406030204" pitchFamily="18" charset="0"/>
                                  </a:rPr>
                                </m:ctrlPr>
                              </m:sSubPr>
                              <m:e>
                                <m:acc>
                                  <m:accPr>
                                    <m:chr m:val="́"/>
                                    <m:ctrlPr>
                                      <a:rPr lang="en-US" altLang="ja-JP" sz="3200" i="1" smtClean="0">
                                        <a:latin typeface="Cambria Math" panose="02040503050406030204" pitchFamily="18" charset="0"/>
                                      </a:rPr>
                                    </m:ctrlPr>
                                  </m:accPr>
                                  <m:e>
                                    <m:r>
                                      <a:rPr lang="en-US" altLang="ja-JP" sz="3200" i="1">
                                        <a:latin typeface="Cambria Math" panose="02040503050406030204" pitchFamily="18" charset="0"/>
                                      </a:rPr>
                                      <m:t>𝐺</m:t>
                                    </m:r>
                                  </m:e>
                                </m:acc>
                              </m:e>
                              <m:sub>
                                <m:r>
                                  <a:rPr lang="en-US" altLang="ja-JP" sz="3200" b="0" i="1" smtClean="0">
                                    <a:latin typeface="Cambria Math" panose="02040503050406030204" pitchFamily="18" charset="0"/>
                                  </a:rPr>
                                  <m:t>𝐹</m:t>
                                </m:r>
                                <m:r>
                                  <a:rPr lang="en-US" altLang="ja-JP" sz="3200" b="0" i="1">
                                    <a:latin typeface="Cambria Math" panose="02040503050406030204" pitchFamily="18" charset="0"/>
                                  </a:rPr>
                                  <m:t>, </m:t>
                                </m:r>
                                <m:r>
                                  <a:rPr lang="en-US" altLang="ja-JP" sz="3200" b="0" i="1">
                                    <a:latin typeface="Cambria Math" panose="02040503050406030204" pitchFamily="18" charset="0"/>
                                  </a:rPr>
                                  <m:t>𝑛</m:t>
                                </m:r>
                                <m:r>
                                  <a:rPr lang="en-US" altLang="ja-JP" sz="3200" b="0" i="1" smtClean="0">
                                    <a:latin typeface="Cambria Math" panose="02040503050406030204" pitchFamily="18" charset="0"/>
                                  </a:rPr>
                                  <m:t>+2</m:t>
                                </m:r>
                              </m:sub>
                            </m:sSub>
                          </m:oMath>
                        </m:oMathPara>
                      </a14:m>
                      <a:endParaRPr kumimoji="1" lang="ja-JP" altLang="en-US" sz="2400"/>
                    </a:p>
                  </p:txBody>
                </p:sp>
              </mc:Choice>
              <mc:Fallback xmlns="">
                <p:sp>
                  <p:nvSpPr>
                    <p:cNvPr id="19" name="角丸四角形 18">
                      <a:extLst>
                        <a:ext uri="{FF2B5EF4-FFF2-40B4-BE49-F238E27FC236}">
                          <a16:creationId xmlns:a16="http://schemas.microsoft.com/office/drawing/2014/main" id="{028A236C-7640-3F20-C22E-D01D0A6979E2}"/>
                        </a:ext>
                      </a:extLst>
                    </p:cNvPr>
                    <p:cNvSpPr>
                      <a:spLocks noRot="1" noChangeAspect="1" noMove="1" noResize="1" noEditPoints="1" noAdjustHandles="1" noChangeArrowheads="1" noChangeShapeType="1" noTextEdit="1"/>
                    </p:cNvSpPr>
                    <p:nvPr/>
                  </p:nvSpPr>
                  <p:spPr>
                    <a:xfrm>
                      <a:off x="4356770" y="389794"/>
                      <a:ext cx="2033498" cy="841704"/>
                    </a:xfrm>
                    <a:prstGeom prst="roundRect">
                      <a:avLst/>
                    </a:prstGeom>
                    <a:blipFill>
                      <a:blip r:embed="rId8"/>
                      <a:stretch>
                        <a:fillRect t="-178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0" name="角丸四角形 19">
                      <a:extLst>
                        <a:ext uri="{FF2B5EF4-FFF2-40B4-BE49-F238E27FC236}">
                          <a16:creationId xmlns:a16="http://schemas.microsoft.com/office/drawing/2014/main" id="{308AE8EF-C35B-9136-8ED1-202205505BFA}"/>
                        </a:ext>
                      </a:extLst>
                    </p:cNvPr>
                    <p:cNvSpPr/>
                    <p:nvPr/>
                  </p:nvSpPr>
                  <p:spPr>
                    <a:xfrm>
                      <a:off x="3390230" y="5626500"/>
                      <a:ext cx="3957906" cy="846607"/>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2400" dirty="0"/>
                        <a:t>[</a:t>
                      </a:r>
                      <a14:m>
                        <m:oMath xmlns:m="http://schemas.openxmlformats.org/officeDocument/2006/math">
                          <m:sSub>
                            <m:sSubPr>
                              <m:ctrlPr>
                                <a:rPr kumimoji="1" lang="en-US" altLang="ja-JP" sz="2400" i="1" smtClean="0">
                                  <a:latin typeface="Cambria Math" panose="02040503050406030204" pitchFamily="18" charset="0"/>
                                </a:rPr>
                              </m:ctrlPr>
                            </m:sSubPr>
                            <m:e>
                              <m:r>
                                <a:rPr kumimoji="1" lang="en-US" altLang="ja-JP" sz="2400" b="0" i="1" smtClean="0">
                                  <a:latin typeface="Cambria Math" panose="02040503050406030204" pitchFamily="18" charset="0"/>
                                </a:rPr>
                                <m:t>𝑃</m:t>
                              </m:r>
                            </m:e>
                            <m:sub>
                              <m:r>
                                <a:rPr kumimoji="1" lang="en-US" altLang="ja-JP" sz="2400" b="0" i="1" smtClean="0">
                                  <a:latin typeface="Cambria Math" panose="02040503050406030204" pitchFamily="18" charset="0"/>
                                </a:rPr>
                                <m:t>𝐹</m:t>
                              </m:r>
                              <m:r>
                                <a:rPr kumimoji="1" lang="en-US" altLang="ja-JP" sz="2400" b="0" i="1" smtClean="0">
                                  <a:latin typeface="Cambria Math" panose="02040503050406030204" pitchFamily="18" charset="0"/>
                                </a:rPr>
                                <m:t>,</m:t>
                              </m:r>
                              <m:r>
                                <a:rPr kumimoji="1" lang="en-US" altLang="ja-JP" sz="2400" b="0" i="1" smtClean="0">
                                  <a:latin typeface="Cambria Math" panose="02040503050406030204" pitchFamily="18" charset="0"/>
                                </a:rPr>
                                <m:t>𝑛</m:t>
                              </m:r>
                              <m:r>
                                <a:rPr kumimoji="1" lang="en-US" altLang="ja-JP" sz="2400" b="0" i="1" smtClean="0">
                                  <a:latin typeface="Cambria Math" panose="02040503050406030204" pitchFamily="18" charset="0"/>
                                </a:rPr>
                                <m:t>+2</m:t>
                              </m:r>
                            </m:sub>
                          </m:sSub>
                          <m:r>
                            <a:rPr kumimoji="1" lang="en-US" altLang="ja-JP" sz="2400" b="0" i="1" smtClean="0">
                              <a:latin typeface="Cambria Math" panose="02040503050406030204" pitchFamily="18" charset="0"/>
                            </a:rPr>
                            <m:t>,</m:t>
                          </m:r>
                          <m:sSub>
                            <m:sSubPr>
                              <m:ctrlPr>
                                <a:rPr lang="en-US" altLang="ja-JP" sz="2400" i="1">
                                  <a:latin typeface="Cambria Math" panose="02040503050406030204" pitchFamily="18" charset="0"/>
                                </a:rPr>
                              </m:ctrlPr>
                            </m:sSubPr>
                            <m:e>
                              <m:r>
                                <a:rPr lang="en-US" altLang="ja-JP" sz="2400" b="0" i="1" smtClean="0">
                                  <a:latin typeface="Cambria Math" panose="02040503050406030204" pitchFamily="18" charset="0"/>
                                </a:rPr>
                                <m:t>𝐶</m:t>
                              </m:r>
                            </m:e>
                            <m:sub>
                              <m:r>
                                <a:rPr lang="en-US" altLang="ja-JP" sz="2400" b="0" i="1" smtClean="0">
                                  <a:latin typeface="Cambria Math" panose="02040503050406030204" pitchFamily="18" charset="0"/>
                                </a:rPr>
                                <m:t>𝐹</m:t>
                              </m:r>
                              <m:r>
                                <a:rPr lang="en-US" altLang="ja-JP" sz="2400" b="0" i="1">
                                  <a:latin typeface="Cambria Math" panose="02040503050406030204" pitchFamily="18" charset="0"/>
                                </a:rPr>
                                <m:t>,</m:t>
                              </m:r>
                              <m:r>
                                <a:rPr lang="en-US" altLang="ja-JP" sz="2400" b="0" i="1">
                                  <a:latin typeface="Cambria Math" panose="02040503050406030204" pitchFamily="18" charset="0"/>
                                </a:rPr>
                                <m:t>𝑛</m:t>
                              </m:r>
                              <m:r>
                                <a:rPr lang="en-US" altLang="ja-JP" sz="2400" b="0" i="1" smtClean="0">
                                  <a:latin typeface="Cambria Math" panose="02040503050406030204" pitchFamily="18" charset="0"/>
                                </a:rPr>
                                <m:t>+2</m:t>
                              </m:r>
                            </m:sub>
                          </m:sSub>
                        </m:oMath>
                      </a14:m>
                      <a:r>
                        <a:rPr kumimoji="1" lang="en-US" altLang="ja-JP" sz="2400" dirty="0"/>
                        <a:t>, </a:t>
                      </a:r>
                      <a14:m>
                        <m:oMath xmlns:m="http://schemas.openxmlformats.org/officeDocument/2006/math">
                          <m:sSub>
                            <m:sSubPr>
                              <m:ctrlPr>
                                <a:rPr lang="en-US" altLang="ja-JP" sz="2400" i="1">
                                  <a:latin typeface="Cambria Math" panose="02040503050406030204" pitchFamily="18" charset="0"/>
                                </a:rPr>
                              </m:ctrlPr>
                            </m:sSubPr>
                            <m:e>
                              <m:r>
                                <a:rPr lang="en-US" altLang="ja-JP" sz="2400" b="0" i="1" smtClean="0">
                                  <a:latin typeface="Cambria Math" panose="02040503050406030204" pitchFamily="18" charset="0"/>
                                </a:rPr>
                                <m:t>𝑆</m:t>
                              </m:r>
                            </m:e>
                            <m:sub>
                              <m:r>
                                <a:rPr lang="en-US" altLang="ja-JP" sz="2400" b="0" i="1" smtClean="0">
                                  <a:latin typeface="Cambria Math" panose="02040503050406030204" pitchFamily="18" charset="0"/>
                                </a:rPr>
                                <m:t>𝐹</m:t>
                              </m:r>
                              <m:r>
                                <a:rPr lang="en-US" altLang="ja-JP" sz="2400" b="0" i="1">
                                  <a:latin typeface="Cambria Math" panose="02040503050406030204" pitchFamily="18" charset="0"/>
                                </a:rPr>
                                <m:t>,</m:t>
                              </m:r>
                              <m:r>
                                <a:rPr lang="en-US" altLang="ja-JP" sz="2400" b="0" i="1">
                                  <a:latin typeface="Cambria Math" panose="02040503050406030204" pitchFamily="18" charset="0"/>
                                </a:rPr>
                                <m:t>𝑛</m:t>
                              </m:r>
                              <m:r>
                                <a:rPr lang="en-US" altLang="ja-JP" sz="2400" b="0" i="1" smtClean="0">
                                  <a:latin typeface="Cambria Math" panose="02040503050406030204" pitchFamily="18" charset="0"/>
                                </a:rPr>
                                <m:t>+2</m:t>
                              </m:r>
                            </m:sub>
                          </m:sSub>
                        </m:oMath>
                      </a14:m>
                      <a:r>
                        <a:rPr kumimoji="1" lang="en-US" altLang="ja-JP" sz="2400" dirty="0"/>
                        <a:t>]</a:t>
                      </a:r>
                      <a:endParaRPr kumimoji="1" lang="ja-JP" altLang="en-US" sz="2400"/>
                    </a:p>
                  </p:txBody>
                </p:sp>
              </mc:Choice>
              <mc:Fallback xmlns="">
                <p:sp>
                  <p:nvSpPr>
                    <p:cNvPr id="20" name="角丸四角形 19">
                      <a:extLst>
                        <a:ext uri="{FF2B5EF4-FFF2-40B4-BE49-F238E27FC236}">
                          <a16:creationId xmlns:a16="http://schemas.microsoft.com/office/drawing/2014/main" id="{308AE8EF-C35B-9136-8ED1-202205505BFA}"/>
                        </a:ext>
                      </a:extLst>
                    </p:cNvPr>
                    <p:cNvSpPr>
                      <a:spLocks noRot="1" noChangeAspect="1" noMove="1" noResize="1" noEditPoints="1" noAdjustHandles="1" noChangeArrowheads="1" noChangeShapeType="1" noTextEdit="1"/>
                    </p:cNvSpPr>
                    <p:nvPr/>
                  </p:nvSpPr>
                  <p:spPr>
                    <a:xfrm>
                      <a:off x="3390230" y="5626500"/>
                      <a:ext cx="3957906" cy="846607"/>
                    </a:xfrm>
                    <a:prstGeom prst="roundRect">
                      <a:avLst/>
                    </a:prstGeom>
                    <a:blipFill>
                      <a:blip r:embed="rId9"/>
                      <a:stretch>
                        <a:fillRect/>
                      </a:stretch>
                    </a:blipFill>
                  </p:spPr>
                  <p:txBody>
                    <a:bodyPr/>
                    <a:lstStyle/>
                    <a:p>
                      <a:r>
                        <a:rPr lang="ja-JP" altLang="en-US">
                          <a:noFill/>
                        </a:rPr>
                        <a:t> </a:t>
                      </a:r>
                    </a:p>
                  </p:txBody>
                </p:sp>
              </mc:Fallback>
            </mc:AlternateContent>
            <p:sp>
              <p:nvSpPr>
                <p:cNvPr id="21" name="角丸四角形 20">
                  <a:extLst>
                    <a:ext uri="{FF2B5EF4-FFF2-40B4-BE49-F238E27FC236}">
                      <a16:creationId xmlns:a16="http://schemas.microsoft.com/office/drawing/2014/main" id="{8CC54C52-8674-1FE4-FB9C-7BC413955D2F}"/>
                    </a:ext>
                  </a:extLst>
                </p:cNvPr>
                <p:cNvSpPr/>
                <p:nvPr/>
              </p:nvSpPr>
              <p:spPr>
                <a:xfrm>
                  <a:off x="4173282" y="3592195"/>
                  <a:ext cx="2400479" cy="716558"/>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ja-JP" sz="2400" b="1" dirty="0"/>
                    <a:t>RNN/LSTM</a:t>
                  </a:r>
                  <a:endParaRPr kumimoji="1" lang="en-US" altLang="ja-JP" sz="2400" b="1" dirty="0"/>
                </a:p>
              </p:txBody>
            </p:sp>
            <p:cxnSp>
              <p:nvCxnSpPr>
                <p:cNvPr id="22" name="直線矢印コネクタ 21">
                  <a:extLst>
                    <a:ext uri="{FF2B5EF4-FFF2-40B4-BE49-F238E27FC236}">
                      <a16:creationId xmlns:a16="http://schemas.microsoft.com/office/drawing/2014/main" id="{9EC302D7-7371-466E-B5DF-7E530CDAF3E6}"/>
                    </a:ext>
                  </a:extLst>
                </p:cNvPr>
                <p:cNvCxnSpPr>
                  <a:cxnSpLocks/>
                  <a:stCxn id="21" idx="3"/>
                </p:cNvCxnSpPr>
                <p:nvPr/>
              </p:nvCxnSpPr>
              <p:spPr>
                <a:xfrm>
                  <a:off x="6573761" y="3950474"/>
                  <a:ext cx="504676" cy="5484"/>
                </a:xfrm>
                <a:prstGeom prst="straightConnector1">
                  <a:avLst/>
                </a:prstGeom>
                <a:ln w="38100">
                  <a:tailEnd type="triangle"/>
                </a:ln>
              </p:spPr>
              <p:style>
                <a:lnRef idx="2">
                  <a:schemeClr val="dk1"/>
                </a:lnRef>
                <a:fillRef idx="1">
                  <a:schemeClr val="lt1"/>
                </a:fillRef>
                <a:effectRef idx="0">
                  <a:schemeClr val="dk1"/>
                </a:effectRef>
                <a:fontRef idx="minor">
                  <a:schemeClr val="dk1"/>
                </a:fontRef>
              </p:style>
            </p:cxnSp>
          </p:grpSp>
          <mc:AlternateContent xmlns:mc="http://schemas.openxmlformats.org/markup-compatibility/2006" xmlns:a14="http://schemas.microsoft.com/office/drawing/2010/main">
            <mc:Choice Requires="a14">
              <p:sp>
                <p:nvSpPr>
                  <p:cNvPr id="17" name="テキスト ボックス 16">
                    <a:extLst>
                      <a:ext uri="{FF2B5EF4-FFF2-40B4-BE49-F238E27FC236}">
                        <a16:creationId xmlns:a16="http://schemas.microsoft.com/office/drawing/2014/main" id="{2835A9D7-958F-560F-3E5C-AF07B2BC9A33}"/>
                      </a:ext>
                    </a:extLst>
                  </p:cNvPr>
                  <p:cNvSpPr txBox="1"/>
                  <p:nvPr/>
                </p:nvSpPr>
                <p:spPr>
                  <a:xfrm>
                    <a:off x="4652933" y="3133407"/>
                    <a:ext cx="694225" cy="55584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2400" i="1" smtClean="0">
                              <a:latin typeface="Cambria Math" panose="02040503050406030204" pitchFamily="18" charset="0"/>
                              <a:ea typeface="Cambria Math" panose="02040503050406030204" pitchFamily="18" charset="0"/>
                            </a:rPr>
                            <m:t>×</m:t>
                          </m:r>
                          <m:r>
                            <a:rPr kumimoji="1" lang="en-US" altLang="ja-JP" sz="2400" b="0" i="1" smtClean="0">
                              <a:latin typeface="Cambria Math" panose="02040503050406030204" pitchFamily="18" charset="0"/>
                              <a:ea typeface="Cambria Math" panose="02040503050406030204" pitchFamily="18" charset="0"/>
                            </a:rPr>
                            <m:t>𝑟</m:t>
                          </m:r>
                        </m:oMath>
                      </m:oMathPara>
                    </a14:m>
                    <a:endParaRPr kumimoji="1" lang="ja-JP" altLang="en-US" sz="2000"/>
                  </a:p>
                </p:txBody>
              </p:sp>
            </mc:Choice>
            <mc:Fallback xmlns="">
              <p:sp>
                <p:nvSpPr>
                  <p:cNvPr id="17" name="テキスト ボックス 16">
                    <a:extLst>
                      <a:ext uri="{FF2B5EF4-FFF2-40B4-BE49-F238E27FC236}">
                        <a16:creationId xmlns:a16="http://schemas.microsoft.com/office/drawing/2014/main" id="{2835A9D7-958F-560F-3E5C-AF07B2BC9A33}"/>
                      </a:ext>
                    </a:extLst>
                  </p:cNvPr>
                  <p:cNvSpPr txBox="1">
                    <a:spLocks noRot="1" noChangeAspect="1" noMove="1" noResize="1" noEditPoints="1" noAdjustHandles="1" noChangeArrowheads="1" noChangeShapeType="1" noTextEdit="1"/>
                  </p:cNvSpPr>
                  <p:nvPr/>
                </p:nvSpPr>
                <p:spPr>
                  <a:xfrm>
                    <a:off x="4652933" y="3133407"/>
                    <a:ext cx="694225" cy="555842"/>
                  </a:xfrm>
                  <a:prstGeom prst="rect">
                    <a:avLst/>
                  </a:prstGeom>
                  <a:blipFill>
                    <a:blip r:embed="rId10"/>
                    <a:stretch>
                      <a:fillRect/>
                    </a:stretch>
                  </a:blipFill>
                </p:spPr>
                <p:txBody>
                  <a:bodyPr/>
                  <a:lstStyle/>
                  <a:p>
                    <a:r>
                      <a:rPr lang="ja-JP" altLang="en-US">
                        <a:noFill/>
                      </a:rPr>
                      <a:t> </a:t>
                    </a:r>
                  </a:p>
                </p:txBody>
              </p:sp>
            </mc:Fallback>
          </mc:AlternateContent>
        </p:grpSp>
        <mc:AlternateContent xmlns:mc="http://schemas.openxmlformats.org/markup-compatibility/2006" xmlns:a14="http://schemas.microsoft.com/office/drawing/2010/main">
          <mc:Choice Requires="a14">
            <p:sp>
              <p:nvSpPr>
                <p:cNvPr id="15" name="テキスト ボックス 14">
                  <a:extLst>
                    <a:ext uri="{FF2B5EF4-FFF2-40B4-BE49-F238E27FC236}">
                      <a16:creationId xmlns:a16="http://schemas.microsoft.com/office/drawing/2014/main" id="{659FE794-D984-FC61-FB40-40110690DB77}"/>
                    </a:ext>
                  </a:extLst>
                </p:cNvPr>
                <p:cNvSpPr txBox="1"/>
                <p:nvPr/>
              </p:nvSpPr>
              <p:spPr>
                <a:xfrm>
                  <a:off x="8829523" y="3133406"/>
                  <a:ext cx="694225" cy="55584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2400" i="1" smtClean="0">
                            <a:latin typeface="Cambria Math" panose="02040503050406030204" pitchFamily="18" charset="0"/>
                            <a:ea typeface="Cambria Math" panose="02040503050406030204" pitchFamily="18" charset="0"/>
                          </a:rPr>
                          <m:t>×</m:t>
                        </m:r>
                        <m:r>
                          <a:rPr kumimoji="1" lang="en-US" altLang="ja-JP" sz="2400" b="0" i="1" smtClean="0">
                            <a:latin typeface="Cambria Math" panose="02040503050406030204" pitchFamily="18" charset="0"/>
                            <a:ea typeface="Cambria Math" panose="02040503050406030204" pitchFamily="18" charset="0"/>
                          </a:rPr>
                          <m:t>𝑟</m:t>
                        </m:r>
                      </m:oMath>
                    </m:oMathPara>
                  </a14:m>
                  <a:endParaRPr kumimoji="1" lang="ja-JP" altLang="en-US"/>
                </a:p>
              </p:txBody>
            </p:sp>
          </mc:Choice>
          <mc:Fallback xmlns="">
            <p:sp>
              <p:nvSpPr>
                <p:cNvPr id="15" name="テキスト ボックス 14">
                  <a:extLst>
                    <a:ext uri="{FF2B5EF4-FFF2-40B4-BE49-F238E27FC236}">
                      <a16:creationId xmlns:a16="http://schemas.microsoft.com/office/drawing/2014/main" id="{659FE794-D984-FC61-FB40-40110690DB77}"/>
                    </a:ext>
                  </a:extLst>
                </p:cNvPr>
                <p:cNvSpPr txBox="1">
                  <a:spLocks noRot="1" noChangeAspect="1" noMove="1" noResize="1" noEditPoints="1" noAdjustHandles="1" noChangeArrowheads="1" noChangeShapeType="1" noTextEdit="1"/>
                </p:cNvSpPr>
                <p:nvPr/>
              </p:nvSpPr>
              <p:spPr>
                <a:xfrm>
                  <a:off x="8829523" y="3133406"/>
                  <a:ext cx="694225" cy="555842"/>
                </a:xfrm>
                <a:prstGeom prst="rect">
                  <a:avLst/>
                </a:prstGeom>
                <a:blipFill>
                  <a:blip r:embed="rId10"/>
                  <a:stretch>
                    <a:fillRect/>
                  </a:stretch>
                </a:blipFill>
              </p:spPr>
              <p:txBody>
                <a:bodyPr/>
                <a:lstStyle/>
                <a:p>
                  <a:r>
                    <a:rPr lang="ja-JP" altLang="en-US">
                      <a:noFill/>
                    </a:rPr>
                    <a:t> </a:t>
                  </a:r>
                </a:p>
              </p:txBody>
            </p:sp>
          </mc:Fallback>
        </mc:AlternateContent>
      </p:grpSp>
      <p:sp>
        <p:nvSpPr>
          <p:cNvPr id="3" name="テキスト ボックス 2">
            <a:extLst>
              <a:ext uri="{FF2B5EF4-FFF2-40B4-BE49-F238E27FC236}">
                <a16:creationId xmlns:a16="http://schemas.microsoft.com/office/drawing/2014/main" id="{75189F81-9531-E22A-2EA2-38F45131F4F4}"/>
              </a:ext>
            </a:extLst>
          </p:cNvPr>
          <p:cNvSpPr txBox="1"/>
          <p:nvPr/>
        </p:nvSpPr>
        <p:spPr>
          <a:xfrm>
            <a:off x="7576352" y="1372530"/>
            <a:ext cx="997988" cy="328689"/>
          </a:xfrm>
          <a:prstGeom prst="rect">
            <a:avLst/>
          </a:prstGeom>
          <a:ln>
            <a:noFill/>
          </a:ln>
        </p:spPr>
        <p:style>
          <a:lnRef idx="2">
            <a:schemeClr val="dk1"/>
          </a:lnRef>
          <a:fillRef idx="1">
            <a:schemeClr val="lt1"/>
          </a:fillRef>
          <a:effectRef idx="0">
            <a:schemeClr val="dk1"/>
          </a:effectRef>
          <a:fontRef idx="minor">
            <a:schemeClr val="dk1"/>
          </a:fontRef>
        </p:style>
        <p:txBody>
          <a:bodyPr wrap="square" rtlCol="0">
            <a:spAutoFit/>
          </a:bodyPr>
          <a:lstStyle/>
          <a:p>
            <a:r>
              <a:rPr kumimoji="1" lang="ja-JP" altLang="en-US" sz="2000" b="1">
                <a:latin typeface="Hiragino Kaku Gothic Std W8" panose="020B0800000000000000" pitchFamily="34" charset="-128"/>
                <a:ea typeface="Hiragino Kaku Gothic Std W8" panose="020B0800000000000000" pitchFamily="34" charset="-128"/>
              </a:rPr>
              <a:t>・・・</a:t>
            </a:r>
            <a:endParaRPr kumimoji="1" lang="ja-JP" altLang="en-US" sz="1600" b="1">
              <a:latin typeface="Hiragino Kaku Gothic Std W8" panose="020B0800000000000000" pitchFamily="34" charset="-128"/>
              <a:ea typeface="Hiragino Kaku Gothic Std W8" panose="020B0800000000000000" pitchFamily="34" charset="-128"/>
            </a:endParaRPr>
          </a:p>
        </p:txBody>
      </p:sp>
      <p:sp>
        <p:nvSpPr>
          <p:cNvPr id="41" name="テキスト ボックス 40">
            <a:extLst>
              <a:ext uri="{FF2B5EF4-FFF2-40B4-BE49-F238E27FC236}">
                <a16:creationId xmlns:a16="http://schemas.microsoft.com/office/drawing/2014/main" id="{93FC5E8F-44E0-0DC2-5D2B-DE96C60B857A}"/>
              </a:ext>
            </a:extLst>
          </p:cNvPr>
          <p:cNvSpPr txBox="1"/>
          <p:nvPr/>
        </p:nvSpPr>
        <p:spPr>
          <a:xfrm>
            <a:off x="7576352" y="2397248"/>
            <a:ext cx="997988" cy="328689"/>
          </a:xfrm>
          <a:prstGeom prst="rect">
            <a:avLst/>
          </a:prstGeom>
          <a:ln>
            <a:noFill/>
          </a:ln>
        </p:spPr>
        <p:style>
          <a:lnRef idx="2">
            <a:schemeClr val="dk1"/>
          </a:lnRef>
          <a:fillRef idx="1">
            <a:schemeClr val="lt1"/>
          </a:fillRef>
          <a:effectRef idx="0">
            <a:schemeClr val="dk1"/>
          </a:effectRef>
          <a:fontRef idx="minor">
            <a:schemeClr val="dk1"/>
          </a:fontRef>
        </p:style>
        <p:txBody>
          <a:bodyPr wrap="square" rtlCol="0">
            <a:spAutoFit/>
          </a:bodyPr>
          <a:lstStyle/>
          <a:p>
            <a:r>
              <a:rPr kumimoji="1" lang="ja-JP" altLang="en-US" sz="2000" b="1">
                <a:latin typeface="Hiragino Kaku Gothic Std W8" panose="020B0800000000000000" pitchFamily="34" charset="-128"/>
                <a:ea typeface="Hiragino Kaku Gothic Std W8" panose="020B0800000000000000" pitchFamily="34" charset="-128"/>
              </a:rPr>
              <a:t>・・・</a:t>
            </a:r>
            <a:endParaRPr kumimoji="1" lang="ja-JP" altLang="en-US" sz="1600" b="1">
              <a:latin typeface="Hiragino Kaku Gothic Std W8" panose="020B0800000000000000" pitchFamily="34" charset="-128"/>
              <a:ea typeface="Hiragino Kaku Gothic Std W8" panose="020B0800000000000000" pitchFamily="34" charset="-128"/>
            </a:endParaRPr>
          </a:p>
        </p:txBody>
      </p:sp>
    </p:spTree>
    <p:extLst>
      <p:ext uri="{BB962C8B-B14F-4D97-AF65-F5344CB8AC3E}">
        <p14:creationId xmlns:p14="http://schemas.microsoft.com/office/powerpoint/2010/main" val="96260244"/>
      </p:ext>
    </p:extLst>
  </p:cSld>
  <p:clrMapOvr>
    <a:masterClrMapping/>
  </p:clrMapOvr>
</p:sld>
</file>

<file path=ppt/theme/theme1.xml><?xml version="1.0" encoding="utf-8"?>
<a:theme xmlns:a="http://schemas.openxmlformats.org/drawingml/2006/main" name="Office テーマ">
  <a:themeElements>
    <a:clrScheme name="AI_R&amp;D_Center_template">
      <a:dk1>
        <a:sysClr val="windowText" lastClr="000000"/>
      </a:dk1>
      <a:lt1>
        <a:sysClr val="window" lastClr="FFFFFF"/>
      </a:lt1>
      <a:dk2>
        <a:srgbClr val="44546A"/>
      </a:dk2>
      <a:lt2>
        <a:srgbClr val="E7E6E6"/>
      </a:lt2>
      <a:accent1>
        <a:srgbClr val="0070C0"/>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ユーザー定義 1">
      <a:majorFont>
        <a:latin typeface="Segoe UI"/>
        <a:ea typeface="Segoe UI"/>
        <a:cs typeface=""/>
      </a:majorFont>
      <a:minorFont>
        <a:latin typeface="Segoe UI"/>
        <a:ea typeface="Segoe UI"/>
        <a:cs typeface=""/>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w="19050">
          <a:solidFill>
            <a:schemeClr val="tx1"/>
          </a:solidFill>
        </a:ln>
      </a:spPr>
      <a:bodyPr rtlCol="0" anchor="ctr"/>
      <a:lstStyle>
        <a:defPPr algn="ctr">
          <a:defRPr kumimoji="1" sz="2800" dirty="0">
            <a:solidFill>
              <a:schemeClr val="tx1"/>
            </a:solidFill>
          </a:defRPr>
        </a:defPPr>
      </a:lstStyle>
      <a:style>
        <a:lnRef idx="2">
          <a:schemeClr val="accent1">
            <a:shade val="15000"/>
          </a:schemeClr>
        </a:lnRef>
        <a:fillRef idx="1">
          <a:schemeClr val="accent1"/>
        </a:fillRef>
        <a:effectRef idx="0">
          <a:schemeClr val="accent1"/>
        </a:effectRef>
        <a:fontRef idx="minor">
          <a:schemeClr val="lt1"/>
        </a:fontRef>
      </a:style>
    </a:spDef>
    <a:lnDef>
      <a:spPr>
        <a:ln w="19050">
          <a:solidFill>
            <a:schemeClr val="tx1"/>
          </a:solidFill>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gn="ctr">
          <a:defRPr kumimoji="1" sz="2800" dirty="0" err="1" smtClean="0"/>
        </a:defPPr>
      </a:lstStyle>
    </a:txDef>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7256</TotalTime>
  <Words>4256</Words>
  <Application>Microsoft Macintosh PowerPoint</Application>
  <PresentationFormat>ワイド画面</PresentationFormat>
  <Paragraphs>795</Paragraphs>
  <Slides>51</Slides>
  <Notes>33</Notes>
  <HiddenSlides>12</HiddenSlides>
  <MMClips>0</MMClips>
  <ScaleCrop>false</ScaleCrop>
  <HeadingPairs>
    <vt:vector size="6" baseType="variant">
      <vt:variant>
        <vt:lpstr>使用されているフォント</vt:lpstr>
      </vt:variant>
      <vt:variant>
        <vt:i4>7</vt:i4>
      </vt:variant>
      <vt:variant>
        <vt:lpstr>テーマ</vt:lpstr>
      </vt:variant>
      <vt:variant>
        <vt:i4>1</vt:i4>
      </vt:variant>
      <vt:variant>
        <vt:lpstr>スライド タイトル</vt:lpstr>
      </vt:variant>
      <vt:variant>
        <vt:i4>51</vt:i4>
      </vt:variant>
    </vt:vector>
  </HeadingPairs>
  <TitlesOfParts>
    <vt:vector size="59" baseType="lpstr">
      <vt:lpstr>Hiragino Kaku Gothic Std W8</vt:lpstr>
      <vt:lpstr>游ゴシック</vt:lpstr>
      <vt:lpstr>Arial</vt:lpstr>
      <vt:lpstr>Cambria Math</vt:lpstr>
      <vt:lpstr>Segoe UI</vt:lpstr>
      <vt:lpstr>Times New Roman</vt:lpstr>
      <vt:lpstr>Wingdings</vt:lpstr>
      <vt:lpstr>Office テーマ</vt:lpstr>
      <vt:lpstr>RNNを用いた SteamGameの接続数の予測に関する研究</vt:lpstr>
      <vt:lpstr>研究背景</vt:lpstr>
      <vt:lpstr>研究テーマ</vt:lpstr>
      <vt:lpstr>提案手法</vt:lpstr>
      <vt:lpstr>提案手法</vt:lpstr>
      <vt:lpstr>提案手法</vt:lpstr>
      <vt:lpstr>提案手法</vt:lpstr>
      <vt:lpstr>提案手法</vt:lpstr>
      <vt:lpstr>提案手法</vt:lpstr>
      <vt:lpstr>提案手法</vt:lpstr>
      <vt:lpstr>提案手法</vt:lpstr>
      <vt:lpstr>提案手法</vt:lpstr>
      <vt:lpstr>提案手法</vt:lpstr>
      <vt:lpstr>提案手法</vt:lpstr>
      <vt:lpstr>提案手法</vt:lpstr>
      <vt:lpstr>提案手法</vt:lpstr>
      <vt:lpstr>提案手法 例</vt:lpstr>
      <vt:lpstr>実験内容</vt:lpstr>
      <vt:lpstr>実験内容</vt:lpstr>
      <vt:lpstr>実験1</vt:lpstr>
      <vt:lpstr>実験1</vt:lpstr>
      <vt:lpstr>実験2</vt:lpstr>
      <vt:lpstr>実験2</vt:lpstr>
      <vt:lpstr>実験2</vt:lpstr>
      <vt:lpstr>まとめ</vt:lpstr>
      <vt:lpstr>目次</vt:lpstr>
      <vt:lpstr>RNNの構造</vt:lpstr>
      <vt:lpstr>LSTMの構造</vt:lpstr>
      <vt:lpstr>LSTM1</vt:lpstr>
      <vt:lpstr>RNN1層</vt:lpstr>
      <vt:lpstr>RNN2層</vt:lpstr>
      <vt:lpstr>RNN3層</vt:lpstr>
      <vt:lpstr>RNN4層</vt:lpstr>
      <vt:lpstr>RNN1~4の誤差</vt:lpstr>
      <vt:lpstr>実験2</vt:lpstr>
      <vt:lpstr>ゲームF　Dota2 推論結果</vt:lpstr>
      <vt:lpstr>ゲームF　Rust 推論結果</vt:lpstr>
      <vt:lpstr>最後の10ヶ月分を予測</vt:lpstr>
      <vt:lpstr>提案手法</vt:lpstr>
      <vt:lpstr>実験2</vt:lpstr>
      <vt:lpstr>実験1</vt:lpstr>
      <vt:lpstr>提案手法</vt:lpstr>
      <vt:lpstr>提案手法</vt:lpstr>
      <vt:lpstr>提案手法</vt:lpstr>
      <vt:lpstr>提案手法</vt:lpstr>
      <vt:lpstr>発表資料の流れ</vt:lpstr>
      <vt:lpstr>研究のロードマップを追加する</vt:lpstr>
      <vt:lpstr>引用</vt:lpstr>
      <vt:lpstr>表</vt:lpstr>
      <vt:lpstr>画像</vt:lpstr>
      <vt:lpstr>確認項目</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山富龍</dc:creator>
  <cp:lastModifiedBy>川又翔</cp:lastModifiedBy>
  <cp:revision>230</cp:revision>
  <dcterms:created xsi:type="dcterms:W3CDTF">2022-02-11T03:49:06Z</dcterms:created>
  <dcterms:modified xsi:type="dcterms:W3CDTF">2024-02-09T09:51:18Z</dcterms:modified>
</cp:coreProperties>
</file>